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260"/>
  </p:notesMasterIdLst>
  <p:handoutMasterIdLst>
    <p:handoutMasterId r:id="rId261"/>
  </p:handoutMasterIdLst>
  <p:sldIdLst>
    <p:sldId id="256" r:id="rId2"/>
    <p:sldId id="264" r:id="rId3"/>
    <p:sldId id="265" r:id="rId4"/>
    <p:sldId id="377" r:id="rId5"/>
    <p:sldId id="378" r:id="rId6"/>
    <p:sldId id="376" r:id="rId7"/>
    <p:sldId id="379" r:id="rId8"/>
    <p:sldId id="382" r:id="rId9"/>
    <p:sldId id="387" r:id="rId10"/>
    <p:sldId id="386" r:id="rId11"/>
    <p:sldId id="380" r:id="rId12"/>
    <p:sldId id="381" r:id="rId13"/>
    <p:sldId id="383" r:id="rId14"/>
    <p:sldId id="366" r:id="rId15"/>
    <p:sldId id="384" r:id="rId16"/>
    <p:sldId id="385" r:id="rId17"/>
    <p:sldId id="421" r:id="rId18"/>
    <p:sldId id="367" r:id="rId19"/>
    <p:sldId id="368" r:id="rId20"/>
    <p:sldId id="395" r:id="rId21"/>
    <p:sldId id="392" r:id="rId22"/>
    <p:sldId id="393" r:id="rId23"/>
    <p:sldId id="422" r:id="rId24"/>
    <p:sldId id="394" r:id="rId25"/>
    <p:sldId id="424" r:id="rId26"/>
    <p:sldId id="425" r:id="rId27"/>
    <p:sldId id="457" r:id="rId28"/>
    <p:sldId id="426" r:id="rId29"/>
    <p:sldId id="427" r:id="rId30"/>
    <p:sldId id="428" r:id="rId31"/>
    <p:sldId id="429" r:id="rId32"/>
    <p:sldId id="369" r:id="rId33"/>
    <p:sldId id="733" r:id="rId34"/>
    <p:sldId id="734" r:id="rId35"/>
    <p:sldId id="476" r:id="rId36"/>
    <p:sldId id="477" r:id="rId37"/>
    <p:sldId id="430" r:id="rId38"/>
    <p:sldId id="458" r:id="rId39"/>
    <p:sldId id="459" r:id="rId40"/>
    <p:sldId id="472" r:id="rId41"/>
    <p:sldId id="498" r:id="rId42"/>
    <p:sldId id="492" r:id="rId43"/>
    <p:sldId id="473" r:id="rId44"/>
    <p:sldId id="474" r:id="rId45"/>
    <p:sldId id="475" r:id="rId46"/>
    <p:sldId id="493" r:id="rId47"/>
    <p:sldId id="500" r:id="rId48"/>
    <p:sldId id="501" r:id="rId49"/>
    <p:sldId id="502" r:id="rId50"/>
    <p:sldId id="503" r:id="rId51"/>
    <p:sldId id="460" r:id="rId52"/>
    <p:sldId id="461" r:id="rId53"/>
    <p:sldId id="462" r:id="rId54"/>
    <p:sldId id="463" r:id="rId55"/>
    <p:sldId id="464" r:id="rId56"/>
    <p:sldId id="465" r:id="rId57"/>
    <p:sldId id="466" r:id="rId58"/>
    <p:sldId id="495" r:id="rId59"/>
    <p:sldId id="496" r:id="rId60"/>
    <p:sldId id="497" r:id="rId61"/>
    <p:sldId id="487" r:id="rId62"/>
    <p:sldId id="488" r:id="rId63"/>
    <p:sldId id="431" r:id="rId64"/>
    <p:sldId id="486" r:id="rId65"/>
    <p:sldId id="437" r:id="rId66"/>
    <p:sldId id="741" r:id="rId67"/>
    <p:sldId id="438" r:id="rId68"/>
    <p:sldId id="439" r:id="rId69"/>
    <p:sldId id="483" r:id="rId70"/>
    <p:sldId id="484" r:id="rId71"/>
    <p:sldId id="485" r:id="rId72"/>
    <p:sldId id="478" r:id="rId73"/>
    <p:sldId id="454" r:id="rId74"/>
    <p:sldId id="482" r:id="rId75"/>
    <p:sldId id="455" r:id="rId76"/>
    <p:sldId id="456" r:id="rId77"/>
    <p:sldId id="739" r:id="rId78"/>
    <p:sldId id="499" r:id="rId79"/>
    <p:sldId id="479" r:id="rId80"/>
    <p:sldId id="740" r:id="rId81"/>
    <p:sldId id="480" r:id="rId82"/>
    <p:sldId id="481" r:id="rId83"/>
    <p:sldId id="535" r:id="rId84"/>
    <p:sldId id="536" r:id="rId85"/>
    <p:sldId id="537" r:id="rId86"/>
    <p:sldId id="538" r:id="rId87"/>
    <p:sldId id="551" r:id="rId88"/>
    <p:sldId id="414" r:id="rId89"/>
    <p:sldId id="270" r:id="rId90"/>
    <p:sldId id="271" r:id="rId91"/>
    <p:sldId id="272" r:id="rId92"/>
    <p:sldId id="273" r:id="rId93"/>
    <p:sldId id="552" r:id="rId94"/>
    <p:sldId id="553" r:id="rId95"/>
    <p:sldId id="554" r:id="rId96"/>
    <p:sldId id="555" r:id="rId97"/>
    <p:sldId id="556" r:id="rId98"/>
    <p:sldId id="557" r:id="rId99"/>
    <p:sldId id="558" r:id="rId100"/>
    <p:sldId id="559" r:id="rId101"/>
    <p:sldId id="560" r:id="rId102"/>
    <p:sldId id="561" r:id="rId103"/>
    <p:sldId id="562" r:id="rId104"/>
    <p:sldId id="563" r:id="rId105"/>
    <p:sldId id="564" r:id="rId106"/>
    <p:sldId id="565" r:id="rId107"/>
    <p:sldId id="566" r:id="rId108"/>
    <p:sldId id="567" r:id="rId109"/>
    <p:sldId id="568" r:id="rId110"/>
    <p:sldId id="569" r:id="rId111"/>
    <p:sldId id="570" r:id="rId112"/>
    <p:sldId id="571" r:id="rId113"/>
    <p:sldId id="572" r:id="rId114"/>
    <p:sldId id="573" r:id="rId115"/>
    <p:sldId id="574" r:id="rId116"/>
    <p:sldId id="575" r:id="rId117"/>
    <p:sldId id="576" r:id="rId118"/>
    <p:sldId id="577" r:id="rId119"/>
    <p:sldId id="578" r:id="rId120"/>
    <p:sldId id="579" r:id="rId121"/>
    <p:sldId id="580" r:id="rId122"/>
    <p:sldId id="581" r:id="rId123"/>
    <p:sldId id="582" r:id="rId124"/>
    <p:sldId id="583" r:id="rId125"/>
    <p:sldId id="584" r:id="rId126"/>
    <p:sldId id="585" r:id="rId127"/>
    <p:sldId id="586" r:id="rId128"/>
    <p:sldId id="587" r:id="rId129"/>
    <p:sldId id="588" r:id="rId130"/>
    <p:sldId id="589" r:id="rId131"/>
    <p:sldId id="590" r:id="rId132"/>
    <p:sldId id="591" r:id="rId133"/>
    <p:sldId id="592" r:id="rId134"/>
    <p:sldId id="593" r:id="rId135"/>
    <p:sldId id="594" r:id="rId136"/>
    <p:sldId id="595" r:id="rId137"/>
    <p:sldId id="596" r:id="rId138"/>
    <p:sldId id="597" r:id="rId139"/>
    <p:sldId id="598" r:id="rId140"/>
    <p:sldId id="599" r:id="rId141"/>
    <p:sldId id="685" r:id="rId142"/>
    <p:sldId id="686" r:id="rId143"/>
    <p:sldId id="687" r:id="rId144"/>
    <p:sldId id="688" r:id="rId145"/>
    <p:sldId id="689" r:id="rId146"/>
    <p:sldId id="690" r:id="rId147"/>
    <p:sldId id="691" r:id="rId148"/>
    <p:sldId id="692" r:id="rId149"/>
    <p:sldId id="693" r:id="rId150"/>
    <p:sldId id="694" r:id="rId151"/>
    <p:sldId id="695" r:id="rId152"/>
    <p:sldId id="696" r:id="rId153"/>
    <p:sldId id="697" r:id="rId154"/>
    <p:sldId id="698" r:id="rId155"/>
    <p:sldId id="699" r:id="rId156"/>
    <p:sldId id="700" r:id="rId157"/>
    <p:sldId id="701" r:id="rId158"/>
    <p:sldId id="702" r:id="rId159"/>
    <p:sldId id="703" r:id="rId160"/>
    <p:sldId id="704" r:id="rId161"/>
    <p:sldId id="705" r:id="rId162"/>
    <p:sldId id="706" r:id="rId163"/>
    <p:sldId id="707" r:id="rId164"/>
    <p:sldId id="730" r:id="rId165"/>
    <p:sldId id="731" r:id="rId166"/>
    <p:sldId id="732" r:id="rId167"/>
    <p:sldId id="708" r:id="rId168"/>
    <p:sldId id="709" r:id="rId169"/>
    <p:sldId id="710" r:id="rId170"/>
    <p:sldId id="711" r:id="rId171"/>
    <p:sldId id="712" r:id="rId172"/>
    <p:sldId id="713" r:id="rId173"/>
    <p:sldId id="714" r:id="rId174"/>
    <p:sldId id="715" r:id="rId175"/>
    <p:sldId id="716" r:id="rId176"/>
    <p:sldId id="717" r:id="rId177"/>
    <p:sldId id="718" r:id="rId178"/>
    <p:sldId id="719" r:id="rId179"/>
    <p:sldId id="720" r:id="rId180"/>
    <p:sldId id="721" r:id="rId181"/>
    <p:sldId id="722" r:id="rId182"/>
    <p:sldId id="723" r:id="rId183"/>
    <p:sldId id="724" r:id="rId184"/>
    <p:sldId id="725" r:id="rId185"/>
    <p:sldId id="726" r:id="rId186"/>
    <p:sldId id="727" r:id="rId187"/>
    <p:sldId id="728" r:id="rId188"/>
    <p:sldId id="729" r:id="rId189"/>
    <p:sldId id="616" r:id="rId190"/>
    <p:sldId id="617" r:id="rId191"/>
    <p:sldId id="618" r:id="rId192"/>
    <p:sldId id="619" r:id="rId193"/>
    <p:sldId id="620" r:id="rId194"/>
    <p:sldId id="621" r:id="rId195"/>
    <p:sldId id="622" r:id="rId196"/>
    <p:sldId id="623" r:id="rId197"/>
    <p:sldId id="624" r:id="rId198"/>
    <p:sldId id="625" r:id="rId199"/>
    <p:sldId id="626" r:id="rId200"/>
    <p:sldId id="627" r:id="rId201"/>
    <p:sldId id="628" r:id="rId202"/>
    <p:sldId id="629" r:id="rId203"/>
    <p:sldId id="630" r:id="rId204"/>
    <p:sldId id="631" r:id="rId205"/>
    <p:sldId id="632" r:id="rId206"/>
    <p:sldId id="633" r:id="rId207"/>
    <p:sldId id="634" r:id="rId208"/>
    <p:sldId id="635" r:id="rId209"/>
    <p:sldId id="636" r:id="rId210"/>
    <p:sldId id="637" r:id="rId211"/>
    <p:sldId id="638" r:id="rId212"/>
    <p:sldId id="639" r:id="rId213"/>
    <p:sldId id="640" r:id="rId214"/>
    <p:sldId id="641" r:id="rId215"/>
    <p:sldId id="642" r:id="rId216"/>
    <p:sldId id="643" r:id="rId217"/>
    <p:sldId id="644" r:id="rId218"/>
    <p:sldId id="645" r:id="rId219"/>
    <p:sldId id="646" r:id="rId220"/>
    <p:sldId id="647" r:id="rId221"/>
    <p:sldId id="648" r:id="rId222"/>
    <p:sldId id="649" r:id="rId223"/>
    <p:sldId id="650" r:id="rId224"/>
    <p:sldId id="651" r:id="rId225"/>
    <p:sldId id="652" r:id="rId226"/>
    <p:sldId id="653" r:id="rId227"/>
    <p:sldId id="654" r:id="rId228"/>
    <p:sldId id="655" r:id="rId229"/>
    <p:sldId id="656" r:id="rId230"/>
    <p:sldId id="657" r:id="rId231"/>
    <p:sldId id="658" r:id="rId232"/>
    <p:sldId id="659" r:id="rId233"/>
    <p:sldId id="660" r:id="rId234"/>
    <p:sldId id="661" r:id="rId235"/>
    <p:sldId id="662" r:id="rId236"/>
    <p:sldId id="663" r:id="rId237"/>
    <p:sldId id="738" r:id="rId238"/>
    <p:sldId id="735" r:id="rId239"/>
    <p:sldId id="736" r:id="rId240"/>
    <p:sldId id="737" r:id="rId241"/>
    <p:sldId id="664" r:id="rId242"/>
    <p:sldId id="665" r:id="rId243"/>
    <p:sldId id="666" r:id="rId244"/>
    <p:sldId id="671" r:id="rId245"/>
    <p:sldId id="672" r:id="rId246"/>
    <p:sldId id="674" r:id="rId247"/>
    <p:sldId id="673" r:id="rId248"/>
    <p:sldId id="675" r:id="rId249"/>
    <p:sldId id="676" r:id="rId250"/>
    <p:sldId id="677" r:id="rId251"/>
    <p:sldId id="678" r:id="rId252"/>
    <p:sldId id="679" r:id="rId253"/>
    <p:sldId id="680" r:id="rId254"/>
    <p:sldId id="681" r:id="rId255"/>
    <p:sldId id="682" r:id="rId256"/>
    <p:sldId id="683" r:id="rId257"/>
    <p:sldId id="684" r:id="rId258"/>
    <p:sldId id="420" r:id="rId25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886">
          <p15:clr>
            <a:srgbClr val="A4A3A4"/>
          </p15:clr>
        </p15:guide>
        <p15:guide id="2" pos="33">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j" initials="A" lastIdx="5" clrIdx="0"/>
  <p:cmAuthor id="1" name="brez" initials="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9900"/>
    <a:srgbClr val="FFFF00"/>
    <a:srgbClr val="FFFFCC"/>
    <a:srgbClr val="000000"/>
    <a:srgbClr val="000099"/>
    <a:srgbClr val="FF3300"/>
    <a:srgbClr val="2469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autoAdjust="0"/>
  </p:normalViewPr>
  <p:slideViewPr>
    <p:cSldViewPr snapToGrid="0">
      <p:cViewPr varScale="1">
        <p:scale>
          <a:sx n="112" d="100"/>
          <a:sy n="112" d="100"/>
        </p:scale>
        <p:origin x="1506" y="54"/>
      </p:cViewPr>
      <p:guideLst>
        <p:guide orient="horz" pos="886"/>
        <p:guide pos="33"/>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1" d="100"/>
          <a:sy n="81" d="100"/>
        </p:scale>
        <p:origin x="-3168" y="-102"/>
      </p:cViewPr>
      <p:guideLst>
        <p:guide orient="horz" pos="3023"/>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commentAuthors" Target="commentAuthor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7-11-11T12:30:47.843" idx="4">
    <p:pos x="10" y="10"/>
    <p:text>1895 - Marconi uses the oscillators of Hertz and Righi. The signals were too weak so Marconi connects the oscillator to antenna and ground to increase power. It is also in 1895 when Marconi sends his first wireless radio transmission at Pontecchio, Italy. Three dots  (the letter "S") were heard behind the hill three kilometers away.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7-11-11T12:33:11.515" idx="5">
    <p:pos x="10" y="10"/>
    <p:text>1961: OSCAR-1 
Just four years after the USSR launched the Space Age with its Sputnik artificial satellite, a 10-lb. Orbital Satellite Carrying Amateur Radio, or OSCAR for short, was launched December 12, 1961, as ballast on a Thor-Agena rocket which carried the U.S. military satellite Discoverer-36. 
The rocket left OSCAR in an elliptical orbit ranging from 152 to 295 miles above Earth's surface, just above our planet's atmosphere. Known today as OSCAR-1, it was the very first hamsat. 
That first tiny 11-lb. hamsat measured 9 in. by 12 in. by 6 in. tall. OSCAR did not offer two-way communications. Its radio only transmitted HI in International Morse code with 140 milliwatts of power on a frequency of 144.983 MHz-fourteen times the power of the 10-milliwatt radio in Explorer-1, America's first satellite. 
There was a bit of scientific value in OSCAR's BEEP-BEEP-BEEP-BEEP BEEP-BEEP greeting. The speed of the message was controlled by the temperature inside the satellite. 
OSCAR's battery wasn't rechargeable and had only enough strength to power the transmitter for 22 days. During that time, hundreds of amateurs in 28 nations around the globe picked up OSCAR's call from space and mailed in reception reports. 
The satellite's low altitude let it stay in orbit above Earth only 50 days. OSCAR slipped down into the atmosphere and burned January 31, 1962. 
http://www.spacetoday.org/Satellites/Hamsats/Hamsats1960s.html</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7-11-16T11:25:23.542" idx="1">
    <p:pos x="5" y="10"/>
    <p:text>http://aa.usno.navy.mil/faq/docs/world_tzones.php</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4"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50.emf"/><Relationship Id="rId1" Type="http://schemas.openxmlformats.org/officeDocument/2006/relationships/image" Target="../media/image14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image" Target="../media/image206.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216.wmf"/><Relationship Id="rId1" Type="http://schemas.openxmlformats.org/officeDocument/2006/relationships/image" Target="../media/image215.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37.wmf"/><Relationship Id="rId1" Type="http://schemas.openxmlformats.org/officeDocument/2006/relationships/image" Target="../media/image236.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image" Target="../media/image240.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image" Target="../media/image244.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73.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87.wmf"/><Relationship Id="rId2" Type="http://schemas.openxmlformats.org/officeDocument/2006/relationships/image" Target="../media/image286.wmf"/><Relationship Id="rId1" Type="http://schemas.openxmlformats.org/officeDocument/2006/relationships/image" Target="../media/image285.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90.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9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317.wmf"/><Relationship Id="rId1" Type="http://schemas.openxmlformats.org/officeDocument/2006/relationships/image" Target="../media/image316.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22.wmf"/><Relationship Id="rId1" Type="http://schemas.openxmlformats.org/officeDocument/2006/relationships/image" Target="../media/image3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50.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53.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59.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62.wmf"/><Relationship Id="rId1" Type="http://schemas.openxmlformats.org/officeDocument/2006/relationships/image" Target="../media/image361.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67.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70.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7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21109" tIns="0" rIns="21109" bIns="0" numCol="1" anchor="t" anchorCtr="0" compatLnSpc="1">
            <a:prstTxWarp prst="textNoShape">
              <a:avLst/>
            </a:prstTxWarp>
          </a:bodyPr>
          <a:lstStyle>
            <a:lvl1pPr defTabSz="1014413" eaLnBrk="0" hangingPunct="0">
              <a:spcBef>
                <a:spcPct val="0"/>
              </a:spcBef>
              <a:buClrTx/>
              <a:buSzTx/>
              <a:buFontTx/>
              <a:buNone/>
              <a:defRPr sz="1300" i="1">
                <a:latin typeface="Arial" charset="0"/>
              </a:defRPr>
            </a:lvl1pPr>
          </a:lstStyle>
          <a:p>
            <a:pPr>
              <a:defRPr/>
            </a:pPr>
            <a:endParaRPr lang="en-GB"/>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21109" tIns="0" rIns="21109" bIns="0" numCol="1" anchor="t" anchorCtr="0" compatLnSpc="1">
            <a:prstTxWarp prst="textNoShape">
              <a:avLst/>
            </a:prstTxWarp>
          </a:bodyPr>
          <a:lstStyle>
            <a:lvl1pPr algn="r" defTabSz="1014413" eaLnBrk="0" hangingPunct="0">
              <a:spcBef>
                <a:spcPct val="0"/>
              </a:spcBef>
              <a:buClrTx/>
              <a:buSzTx/>
              <a:buFontTx/>
              <a:buNone/>
              <a:defRPr sz="1300" i="1">
                <a:latin typeface="Arial" charset="0"/>
              </a:defRPr>
            </a:lvl1pPr>
          </a:lstStyle>
          <a:p>
            <a:pPr>
              <a:defRPr/>
            </a:pPr>
            <a:endParaRPr lang="en-GB"/>
          </a:p>
        </p:txBody>
      </p:sp>
      <p:sp>
        <p:nvSpPr>
          <p:cNvPr id="3076" name="Rectangle 4"/>
          <p:cNvSpPr>
            <a:spLocks noGrp="1" noChangeArrowheads="1"/>
          </p:cNvSpPr>
          <p:nvPr>
            <p:ph type="ftr" sz="quarter" idx="2"/>
          </p:nvPr>
        </p:nvSpPr>
        <p:spPr bwMode="auto">
          <a:xfrm>
            <a:off x="0" y="9121775"/>
            <a:ext cx="3168650" cy="479425"/>
          </a:xfrm>
          <a:prstGeom prst="rect">
            <a:avLst/>
          </a:prstGeom>
          <a:noFill/>
          <a:ln w="9525">
            <a:noFill/>
            <a:miter lim="800000"/>
            <a:headEnd/>
            <a:tailEnd/>
          </a:ln>
          <a:effectLst/>
        </p:spPr>
        <p:txBody>
          <a:bodyPr vert="horz" wrap="square" lIns="21109" tIns="0" rIns="21109" bIns="0" numCol="1" anchor="b" anchorCtr="0" compatLnSpc="1">
            <a:prstTxWarp prst="textNoShape">
              <a:avLst/>
            </a:prstTxWarp>
          </a:bodyPr>
          <a:lstStyle>
            <a:lvl1pPr defTabSz="1014413" eaLnBrk="0" hangingPunct="0">
              <a:spcBef>
                <a:spcPct val="0"/>
              </a:spcBef>
              <a:buClrTx/>
              <a:buSzTx/>
              <a:buFontTx/>
              <a:buNone/>
              <a:defRPr sz="1300" i="1">
                <a:latin typeface="Arial" charset="0"/>
              </a:defRPr>
            </a:lvl1pPr>
          </a:lstStyle>
          <a:p>
            <a:pPr>
              <a:defRPr/>
            </a:pPr>
            <a:endParaRPr lang="en-GB"/>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21109" tIns="0" rIns="21109" bIns="0" numCol="1" anchor="b" anchorCtr="0" compatLnSpc="1">
            <a:prstTxWarp prst="textNoShape">
              <a:avLst/>
            </a:prstTxWarp>
          </a:bodyPr>
          <a:lstStyle>
            <a:lvl1pPr algn="r" defTabSz="1014413" eaLnBrk="0" hangingPunct="0">
              <a:spcBef>
                <a:spcPct val="0"/>
              </a:spcBef>
              <a:buClrTx/>
              <a:buSzTx/>
              <a:buFontTx/>
              <a:buNone/>
              <a:defRPr sz="1300" i="1">
                <a:latin typeface="Arial" charset="0"/>
              </a:defRPr>
            </a:lvl1pPr>
          </a:lstStyle>
          <a:p>
            <a:pPr>
              <a:defRPr/>
            </a:pPr>
            <a:fld id="{DBA47E97-1324-4367-922E-B12FC2404EDF}" type="slidenum">
              <a:rPr lang="en-GB"/>
              <a:pPr>
                <a:defRPr/>
              </a:pPr>
              <a:t>‹#›</a:t>
            </a:fld>
            <a:endParaRPr lang="en-GB"/>
          </a:p>
        </p:txBody>
      </p:sp>
    </p:spTree>
    <p:extLst>
      <p:ext uri="{BB962C8B-B14F-4D97-AF65-F5344CB8AC3E}">
        <p14:creationId xmlns:p14="http://schemas.microsoft.com/office/powerpoint/2010/main" val="3435493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21109" tIns="0" rIns="21109" bIns="0" numCol="1" anchor="t" anchorCtr="0" compatLnSpc="1">
            <a:prstTxWarp prst="textNoShape">
              <a:avLst/>
            </a:prstTxWarp>
          </a:bodyPr>
          <a:lstStyle>
            <a:lvl1pPr defTabSz="1014413" eaLnBrk="0" hangingPunct="0">
              <a:spcBef>
                <a:spcPct val="0"/>
              </a:spcBef>
              <a:buClrTx/>
              <a:buSzTx/>
              <a:buFontTx/>
              <a:buNone/>
              <a:defRPr sz="1300" i="1">
                <a:latin typeface="Times New Roman" pitchFamily="18" charset="0"/>
              </a:defRPr>
            </a:lvl1pPr>
          </a:lstStyle>
          <a:p>
            <a:pPr>
              <a:defRPr/>
            </a:pPr>
            <a:endParaRPr lang="en-GB"/>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21109" tIns="0" rIns="21109" bIns="0" numCol="1" anchor="t" anchorCtr="0" compatLnSpc="1">
            <a:prstTxWarp prst="textNoShape">
              <a:avLst/>
            </a:prstTxWarp>
          </a:bodyPr>
          <a:lstStyle>
            <a:lvl1pPr algn="r" defTabSz="1014413" eaLnBrk="0" hangingPunct="0">
              <a:spcBef>
                <a:spcPct val="0"/>
              </a:spcBef>
              <a:buClrTx/>
              <a:buSzTx/>
              <a:buFontTx/>
              <a:buNone/>
              <a:defRPr sz="1300" i="1">
                <a:latin typeface="Times New Roman" pitchFamily="18" charset="0"/>
              </a:defRPr>
            </a:lvl1pPr>
          </a:lstStyle>
          <a:p>
            <a:pPr>
              <a:defRPr/>
            </a:pPr>
            <a:endParaRPr lang="en-GB"/>
          </a:p>
        </p:txBody>
      </p:sp>
      <p:sp>
        <p:nvSpPr>
          <p:cNvPr id="2052" name="Rectangle 4"/>
          <p:cNvSpPr>
            <a:spLocks noGrp="1" noChangeArrowheads="1"/>
          </p:cNvSpPr>
          <p:nvPr>
            <p:ph type="ftr" sz="quarter" idx="4"/>
          </p:nvPr>
        </p:nvSpPr>
        <p:spPr bwMode="auto">
          <a:xfrm>
            <a:off x="0" y="9121775"/>
            <a:ext cx="3168650" cy="479425"/>
          </a:xfrm>
          <a:prstGeom prst="rect">
            <a:avLst/>
          </a:prstGeom>
          <a:noFill/>
          <a:ln w="9525">
            <a:noFill/>
            <a:miter lim="800000"/>
            <a:headEnd/>
            <a:tailEnd/>
          </a:ln>
          <a:effectLst/>
        </p:spPr>
        <p:txBody>
          <a:bodyPr vert="horz" wrap="square" lIns="21109" tIns="0" rIns="21109" bIns="0" numCol="1" anchor="b" anchorCtr="0" compatLnSpc="1">
            <a:prstTxWarp prst="textNoShape">
              <a:avLst/>
            </a:prstTxWarp>
          </a:bodyPr>
          <a:lstStyle>
            <a:lvl1pPr defTabSz="1014413" eaLnBrk="0" hangingPunct="0">
              <a:spcBef>
                <a:spcPct val="0"/>
              </a:spcBef>
              <a:buClrTx/>
              <a:buSzTx/>
              <a:buFontTx/>
              <a:buNone/>
              <a:defRPr sz="1300" i="1">
                <a:latin typeface="Times New Roman" pitchFamily="18" charset="0"/>
              </a:defRPr>
            </a:lvl1pPr>
          </a:lstStyle>
          <a:p>
            <a:pPr>
              <a:defRPr/>
            </a:pPr>
            <a:endParaRPr lang="en-GB"/>
          </a:p>
        </p:txBody>
      </p:sp>
      <p:sp>
        <p:nvSpPr>
          <p:cNvPr id="2053" name="Rectangle 5"/>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21109" tIns="0" rIns="21109" bIns="0" numCol="1" anchor="b" anchorCtr="0" compatLnSpc="1">
            <a:prstTxWarp prst="textNoShape">
              <a:avLst/>
            </a:prstTxWarp>
          </a:bodyPr>
          <a:lstStyle>
            <a:lvl1pPr algn="r" defTabSz="1014413" eaLnBrk="0" hangingPunct="0">
              <a:spcBef>
                <a:spcPct val="0"/>
              </a:spcBef>
              <a:buClrTx/>
              <a:buSzTx/>
              <a:buFontTx/>
              <a:buNone/>
              <a:defRPr sz="1300" i="1">
                <a:latin typeface="Times New Roman" pitchFamily="18" charset="0"/>
              </a:defRPr>
            </a:lvl1pPr>
          </a:lstStyle>
          <a:p>
            <a:pPr>
              <a:defRPr/>
            </a:pPr>
            <a:fld id="{C1A6E871-028A-43AC-8040-1EEB68986244}" type="slidenum">
              <a:rPr lang="en-GB"/>
              <a:pPr>
                <a:defRPr/>
              </a:pPr>
              <a:t>‹#›</a:t>
            </a:fld>
            <a:endParaRPr lang="en-GB"/>
          </a:p>
        </p:txBody>
      </p:sp>
      <p:sp>
        <p:nvSpPr>
          <p:cNvPr id="18438" name="Rectangle 6"/>
          <p:cNvSpPr>
            <a:spLocks noGrp="1" noRot="1" noChangeAspect="1" noChangeArrowheads="1" noTextEdit="1"/>
          </p:cNvSpPr>
          <p:nvPr>
            <p:ph type="sldImg" idx="2"/>
          </p:nvPr>
        </p:nvSpPr>
        <p:spPr bwMode="auto">
          <a:xfrm>
            <a:off x="1263650" y="725488"/>
            <a:ext cx="4786313" cy="3589337"/>
          </a:xfrm>
          <a:prstGeom prst="rect">
            <a:avLst/>
          </a:prstGeom>
          <a:noFill/>
          <a:ln w="12700">
            <a:solidFill>
              <a:schemeClr val="tx1"/>
            </a:solidFill>
            <a:miter lim="800000"/>
            <a:headEnd/>
            <a:tailEnd/>
          </a:ln>
        </p:spPr>
      </p:sp>
      <p:sp>
        <p:nvSpPr>
          <p:cNvPr id="2055" name="Rectangle 7"/>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102029" tIns="51017" rIns="102029" bIns="5101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4312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5"/>
          <p:cNvSpPr>
            <a:spLocks noGrp="1" noChangeArrowheads="1"/>
          </p:cNvSpPr>
          <p:nvPr>
            <p:ph type="sldNum" sz="quarter" idx="5"/>
          </p:nvPr>
        </p:nvSpPr>
        <p:spPr>
          <a:noFill/>
        </p:spPr>
        <p:txBody>
          <a:bodyPr/>
          <a:lstStyle/>
          <a:p>
            <a:fld id="{CC0A84F9-12ED-4A79-A08D-8C02CB134AC4}" type="slidenum">
              <a:rPr lang="en-GB" smtClean="0"/>
              <a:pPr/>
              <a:t>1</a:t>
            </a:fld>
            <a:endParaRPr lang="en-GB"/>
          </a:p>
        </p:txBody>
      </p:sp>
      <p:sp>
        <p:nvSpPr>
          <p:cNvPr id="21506" name="Rectangle 2"/>
          <p:cNvSpPr>
            <a:spLocks noChangeArrowheads="1"/>
          </p:cNvSpPr>
          <p:nvPr/>
        </p:nvSpPr>
        <p:spPr bwMode="auto">
          <a:xfrm>
            <a:off x="4146550" y="0"/>
            <a:ext cx="3168650" cy="479425"/>
          </a:xfrm>
          <a:prstGeom prst="rect">
            <a:avLst/>
          </a:prstGeom>
          <a:noFill/>
          <a:ln w="9525">
            <a:noFill/>
            <a:miter lim="800000"/>
            <a:headEnd/>
            <a:tailEnd/>
          </a:ln>
        </p:spPr>
        <p:txBody>
          <a:bodyPr wrap="none" anchor="ctr"/>
          <a:lstStyle/>
          <a:p>
            <a:pPr eaLnBrk="0" hangingPunct="0">
              <a:spcBef>
                <a:spcPct val="20000"/>
              </a:spcBef>
              <a:buClr>
                <a:schemeClr val="tx2"/>
              </a:buClr>
              <a:buSzPct val="75000"/>
              <a:buFont typeface="Monotype Sorts"/>
              <a:buChar char="n"/>
            </a:pPr>
            <a:endParaRPr lang="sl-SI"/>
          </a:p>
        </p:txBody>
      </p:sp>
      <p:sp>
        <p:nvSpPr>
          <p:cNvPr id="21507" name="Rectangle 3"/>
          <p:cNvSpPr>
            <a:spLocks noChangeArrowheads="1"/>
          </p:cNvSpPr>
          <p:nvPr/>
        </p:nvSpPr>
        <p:spPr bwMode="auto">
          <a:xfrm>
            <a:off x="4146550" y="9121775"/>
            <a:ext cx="3168650" cy="479425"/>
          </a:xfrm>
          <a:prstGeom prst="rect">
            <a:avLst/>
          </a:prstGeom>
          <a:noFill/>
          <a:ln w="9525">
            <a:noFill/>
            <a:miter lim="800000"/>
            <a:headEnd/>
            <a:tailEnd/>
          </a:ln>
        </p:spPr>
        <p:txBody>
          <a:bodyPr lIns="21109" tIns="0" rIns="21109" bIns="0" anchor="b"/>
          <a:lstStyle/>
          <a:p>
            <a:pPr algn="r" defTabSz="1014413" eaLnBrk="0" hangingPunct="0"/>
            <a:r>
              <a:rPr lang="en-GB" sz="1300" i="1">
                <a:latin typeface="Arial" charset="0"/>
              </a:rPr>
              <a:t>1</a:t>
            </a:r>
          </a:p>
        </p:txBody>
      </p:sp>
      <p:sp>
        <p:nvSpPr>
          <p:cNvPr id="21508" name="Rectangle 4"/>
          <p:cNvSpPr>
            <a:spLocks noChangeArrowheads="1"/>
          </p:cNvSpPr>
          <p:nvPr/>
        </p:nvSpPr>
        <p:spPr bwMode="auto">
          <a:xfrm>
            <a:off x="0" y="9121775"/>
            <a:ext cx="3168650" cy="479425"/>
          </a:xfrm>
          <a:prstGeom prst="rect">
            <a:avLst/>
          </a:prstGeom>
          <a:noFill/>
          <a:ln w="9525">
            <a:noFill/>
            <a:miter lim="800000"/>
            <a:headEnd/>
            <a:tailEnd/>
          </a:ln>
        </p:spPr>
        <p:txBody>
          <a:bodyPr wrap="none" anchor="ctr"/>
          <a:lstStyle/>
          <a:p>
            <a:pPr eaLnBrk="0" hangingPunct="0">
              <a:spcBef>
                <a:spcPct val="20000"/>
              </a:spcBef>
              <a:buClr>
                <a:schemeClr val="tx2"/>
              </a:buClr>
              <a:buSzPct val="75000"/>
              <a:buFont typeface="Monotype Sorts"/>
              <a:buChar char="n"/>
            </a:pPr>
            <a:endParaRPr lang="sl-SI"/>
          </a:p>
        </p:txBody>
      </p:sp>
      <p:sp>
        <p:nvSpPr>
          <p:cNvPr id="21509" name="Rectangle 5"/>
          <p:cNvSpPr>
            <a:spLocks noChangeArrowheads="1"/>
          </p:cNvSpPr>
          <p:nvPr/>
        </p:nvSpPr>
        <p:spPr bwMode="auto">
          <a:xfrm>
            <a:off x="0" y="0"/>
            <a:ext cx="3168650" cy="479425"/>
          </a:xfrm>
          <a:prstGeom prst="rect">
            <a:avLst/>
          </a:prstGeom>
          <a:noFill/>
          <a:ln w="9525">
            <a:noFill/>
            <a:miter lim="800000"/>
            <a:headEnd/>
            <a:tailEnd/>
          </a:ln>
        </p:spPr>
        <p:txBody>
          <a:bodyPr wrap="none" anchor="ctr"/>
          <a:lstStyle/>
          <a:p>
            <a:pPr eaLnBrk="0" hangingPunct="0">
              <a:spcBef>
                <a:spcPct val="20000"/>
              </a:spcBef>
              <a:buClr>
                <a:schemeClr val="tx2"/>
              </a:buClr>
              <a:buSzPct val="75000"/>
              <a:buFont typeface="Monotype Sorts"/>
              <a:buChar char="n"/>
            </a:pPr>
            <a:endParaRPr lang="sl-SI"/>
          </a:p>
        </p:txBody>
      </p:sp>
      <p:sp>
        <p:nvSpPr>
          <p:cNvPr id="21510" name="Rectangle 6"/>
          <p:cNvSpPr>
            <a:spLocks noGrp="1" noRot="1" noChangeAspect="1" noChangeArrowheads="1" noTextEdit="1"/>
          </p:cNvSpPr>
          <p:nvPr>
            <p:ph type="sldImg"/>
          </p:nvPr>
        </p:nvSpPr>
        <p:spPr>
          <a:ln cap="flat"/>
        </p:spPr>
      </p:sp>
      <p:sp>
        <p:nvSpPr>
          <p:cNvPr id="21511" name="Rectangle 7"/>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3" name="Rectangle 5"/>
          <p:cNvSpPr>
            <a:spLocks noGrp="1" noChangeArrowheads="1"/>
          </p:cNvSpPr>
          <p:nvPr>
            <p:ph type="sldNum" sz="quarter" idx="5"/>
          </p:nvPr>
        </p:nvSpPr>
        <p:spPr>
          <a:noFill/>
        </p:spPr>
        <p:txBody>
          <a:bodyPr/>
          <a:lstStyle/>
          <a:p>
            <a:fld id="{2E337B45-3341-4BC3-B2AA-6E327B482CE8}" type="slidenum">
              <a:rPr lang="en-GB" smtClean="0"/>
              <a:pPr/>
              <a:t>60</a:t>
            </a:fld>
            <a:endParaRPr lang="en-GB"/>
          </a:p>
        </p:txBody>
      </p:sp>
      <p:sp>
        <p:nvSpPr>
          <p:cNvPr id="1149954" name="Rectangle 2"/>
          <p:cNvSpPr>
            <a:spLocks noGrp="1" noRot="1" noChangeAspect="1" noChangeArrowheads="1" noTextEdit="1"/>
          </p:cNvSpPr>
          <p:nvPr>
            <p:ph type="sldImg"/>
          </p:nvPr>
        </p:nvSpPr>
        <p:spPr>
          <a:ln/>
        </p:spPr>
      </p:sp>
      <p:sp>
        <p:nvSpPr>
          <p:cNvPr id="11499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1" name="Rectangle 5"/>
          <p:cNvSpPr>
            <a:spLocks noGrp="1" noChangeArrowheads="1"/>
          </p:cNvSpPr>
          <p:nvPr>
            <p:ph type="sldNum" sz="quarter" idx="5"/>
          </p:nvPr>
        </p:nvSpPr>
        <p:spPr>
          <a:noFill/>
        </p:spPr>
        <p:txBody>
          <a:bodyPr/>
          <a:lstStyle/>
          <a:p>
            <a:fld id="{4165C8EA-4DDD-47E7-9795-50E3AC2A605B}" type="slidenum">
              <a:rPr lang="en-GB" smtClean="0"/>
              <a:pPr/>
              <a:t>164</a:t>
            </a:fld>
            <a:endParaRPr lang="en-GB"/>
          </a:p>
        </p:txBody>
      </p:sp>
      <p:sp>
        <p:nvSpPr>
          <p:cNvPr id="1720322" name="Rectangle 2"/>
          <p:cNvSpPr>
            <a:spLocks noGrp="1" noRot="1" noChangeAspect="1" noChangeArrowheads="1" noTextEdit="1"/>
          </p:cNvSpPr>
          <p:nvPr>
            <p:ph type="sldImg"/>
          </p:nvPr>
        </p:nvSpPr>
        <p:spPr>
          <a:ln/>
        </p:spPr>
      </p:sp>
      <p:sp>
        <p:nvSpPr>
          <p:cNvPr id="1720323" name="Rectangle 3"/>
          <p:cNvSpPr>
            <a:spLocks noGrp="1" noChangeArrowheads="1"/>
          </p:cNvSpPr>
          <p:nvPr>
            <p:ph type="body" idx="1"/>
          </p:nvPr>
        </p:nvSpPr>
        <p:spPr>
          <a:noFill/>
          <a:ln/>
        </p:spPr>
        <p:txBody>
          <a:bodyPr/>
          <a:lstStyle/>
          <a:p>
            <a:r>
              <a:rPr lang="sl-SI"/>
              <a:t>Množenje v časovni domeni je enako kot </a:t>
            </a:r>
          </a:p>
          <a:p>
            <a:r>
              <a:rPr lang="sl-SI"/>
              <a:t>konvolucija v frekvenčni domeni.</a:t>
            </a:r>
          </a:p>
          <a:p>
            <a:endParaRPr lang="sl-SI"/>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69" name="Rectangle 5"/>
          <p:cNvSpPr>
            <a:spLocks noGrp="1" noChangeArrowheads="1"/>
          </p:cNvSpPr>
          <p:nvPr>
            <p:ph type="sldNum" sz="quarter" idx="5"/>
          </p:nvPr>
        </p:nvSpPr>
        <p:spPr>
          <a:noFill/>
        </p:spPr>
        <p:txBody>
          <a:bodyPr/>
          <a:lstStyle/>
          <a:p>
            <a:fld id="{AB2EC9BC-AB29-4130-8C2B-75A50E3C34DE}" type="slidenum">
              <a:rPr lang="en-GB" smtClean="0"/>
              <a:pPr/>
              <a:t>165</a:t>
            </a:fld>
            <a:endParaRPr lang="en-GB"/>
          </a:p>
        </p:txBody>
      </p:sp>
      <p:sp>
        <p:nvSpPr>
          <p:cNvPr id="1722370" name="Rectangle 2"/>
          <p:cNvSpPr>
            <a:spLocks noGrp="1" noRot="1" noChangeAspect="1" noChangeArrowheads="1" noTextEdit="1"/>
          </p:cNvSpPr>
          <p:nvPr>
            <p:ph type="sldImg"/>
          </p:nvPr>
        </p:nvSpPr>
        <p:spPr>
          <a:ln/>
        </p:spPr>
      </p:sp>
      <p:sp>
        <p:nvSpPr>
          <p:cNvPr id="17223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7" name="Rectangle 5"/>
          <p:cNvSpPr>
            <a:spLocks noGrp="1" noChangeArrowheads="1"/>
          </p:cNvSpPr>
          <p:nvPr>
            <p:ph type="sldNum" sz="quarter" idx="5"/>
          </p:nvPr>
        </p:nvSpPr>
        <p:spPr>
          <a:noFill/>
        </p:spPr>
        <p:txBody>
          <a:bodyPr/>
          <a:lstStyle/>
          <a:p>
            <a:fld id="{055547B4-8A56-4CF9-B32B-225816A374B1}" type="slidenum">
              <a:rPr lang="en-GB" smtClean="0"/>
              <a:pPr/>
              <a:t>166</a:t>
            </a:fld>
            <a:endParaRPr lang="en-GB"/>
          </a:p>
        </p:txBody>
      </p:sp>
      <p:sp>
        <p:nvSpPr>
          <p:cNvPr id="1724418" name="Rectangle 2"/>
          <p:cNvSpPr>
            <a:spLocks noGrp="1" noRot="1" noChangeAspect="1" noChangeArrowheads="1" noTextEdit="1"/>
          </p:cNvSpPr>
          <p:nvPr>
            <p:ph type="sldImg"/>
          </p:nvPr>
        </p:nvSpPr>
        <p:spPr>
          <a:ln/>
        </p:spPr>
      </p:sp>
      <p:sp>
        <p:nvSpPr>
          <p:cNvPr id="17244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5" name="Rectangle 5"/>
          <p:cNvSpPr>
            <a:spLocks noGrp="1" noChangeArrowheads="1"/>
          </p:cNvSpPr>
          <p:nvPr>
            <p:ph type="sldNum" sz="quarter" idx="5"/>
          </p:nvPr>
        </p:nvSpPr>
        <p:spPr>
          <a:noFill/>
        </p:spPr>
        <p:txBody>
          <a:bodyPr/>
          <a:lstStyle/>
          <a:p>
            <a:fld id="{3D102649-9022-471E-AA60-0BD584096D19}" type="slidenum">
              <a:rPr lang="en-GB" smtClean="0"/>
              <a:pPr/>
              <a:t>167</a:t>
            </a:fld>
            <a:endParaRPr lang="en-GB"/>
          </a:p>
        </p:txBody>
      </p:sp>
      <p:sp>
        <p:nvSpPr>
          <p:cNvPr id="1726466" name="Rectangle 2"/>
          <p:cNvSpPr>
            <a:spLocks noGrp="1" noRot="1" noChangeAspect="1" noChangeArrowheads="1" noTextEdit="1"/>
          </p:cNvSpPr>
          <p:nvPr>
            <p:ph type="sldImg"/>
          </p:nvPr>
        </p:nvSpPr>
        <p:spPr>
          <a:ln/>
        </p:spPr>
      </p:sp>
      <p:sp>
        <p:nvSpPr>
          <p:cNvPr id="17264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3" name="Rectangle 5"/>
          <p:cNvSpPr>
            <a:spLocks noGrp="1" noChangeArrowheads="1"/>
          </p:cNvSpPr>
          <p:nvPr>
            <p:ph type="sldNum" sz="quarter" idx="5"/>
          </p:nvPr>
        </p:nvSpPr>
        <p:spPr>
          <a:noFill/>
        </p:spPr>
        <p:txBody>
          <a:bodyPr/>
          <a:lstStyle/>
          <a:p>
            <a:fld id="{B541B43C-EA69-4C7C-8D85-CE1731B22D8A}" type="slidenum">
              <a:rPr lang="en-GB" smtClean="0"/>
              <a:pPr/>
              <a:t>168</a:t>
            </a:fld>
            <a:endParaRPr lang="en-GB"/>
          </a:p>
        </p:txBody>
      </p:sp>
      <p:sp>
        <p:nvSpPr>
          <p:cNvPr id="1728514" name="Rectangle 2"/>
          <p:cNvSpPr>
            <a:spLocks noGrp="1" noRot="1" noChangeAspect="1" noChangeArrowheads="1" noTextEdit="1"/>
          </p:cNvSpPr>
          <p:nvPr>
            <p:ph type="sldImg"/>
          </p:nvPr>
        </p:nvSpPr>
        <p:spPr>
          <a:ln/>
        </p:spPr>
      </p:sp>
      <p:sp>
        <p:nvSpPr>
          <p:cNvPr id="17285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1" name="Rectangle 5"/>
          <p:cNvSpPr>
            <a:spLocks noGrp="1" noChangeArrowheads="1"/>
          </p:cNvSpPr>
          <p:nvPr>
            <p:ph type="sldNum" sz="quarter" idx="5"/>
          </p:nvPr>
        </p:nvSpPr>
        <p:spPr>
          <a:noFill/>
        </p:spPr>
        <p:txBody>
          <a:bodyPr/>
          <a:lstStyle/>
          <a:p>
            <a:fld id="{7ABAA0CF-F53D-4B51-9F02-423C7541CB46}" type="slidenum">
              <a:rPr lang="en-GB" smtClean="0"/>
              <a:pPr/>
              <a:t>169</a:t>
            </a:fld>
            <a:endParaRPr lang="en-GB"/>
          </a:p>
        </p:txBody>
      </p:sp>
      <p:sp>
        <p:nvSpPr>
          <p:cNvPr id="1730562" name="Rectangle 2"/>
          <p:cNvSpPr>
            <a:spLocks noGrp="1" noRot="1" noChangeAspect="1" noChangeArrowheads="1" noTextEdit="1"/>
          </p:cNvSpPr>
          <p:nvPr>
            <p:ph type="sldImg"/>
          </p:nvPr>
        </p:nvSpPr>
        <p:spPr>
          <a:ln/>
        </p:spPr>
      </p:sp>
      <p:sp>
        <p:nvSpPr>
          <p:cNvPr id="17305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09" name="Rectangle 5"/>
          <p:cNvSpPr>
            <a:spLocks noGrp="1" noChangeArrowheads="1"/>
          </p:cNvSpPr>
          <p:nvPr>
            <p:ph type="sldNum" sz="quarter" idx="5"/>
          </p:nvPr>
        </p:nvSpPr>
        <p:spPr>
          <a:noFill/>
        </p:spPr>
        <p:txBody>
          <a:bodyPr/>
          <a:lstStyle/>
          <a:p>
            <a:fld id="{255F98B1-C081-43E1-9EB6-F70417B3EE74}" type="slidenum">
              <a:rPr lang="en-GB" smtClean="0"/>
              <a:pPr/>
              <a:t>170</a:t>
            </a:fld>
            <a:endParaRPr lang="en-GB"/>
          </a:p>
        </p:txBody>
      </p:sp>
      <p:sp>
        <p:nvSpPr>
          <p:cNvPr id="1732610" name="Rectangle 2"/>
          <p:cNvSpPr>
            <a:spLocks noGrp="1" noRot="1" noChangeAspect="1" noChangeArrowheads="1" noTextEdit="1"/>
          </p:cNvSpPr>
          <p:nvPr>
            <p:ph type="sldImg"/>
          </p:nvPr>
        </p:nvSpPr>
        <p:spPr>
          <a:ln/>
        </p:spPr>
      </p:sp>
      <p:sp>
        <p:nvSpPr>
          <p:cNvPr id="17326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657" name="Rectangle 5"/>
          <p:cNvSpPr>
            <a:spLocks noGrp="1" noChangeArrowheads="1"/>
          </p:cNvSpPr>
          <p:nvPr>
            <p:ph type="sldNum" sz="quarter" idx="5"/>
          </p:nvPr>
        </p:nvSpPr>
        <p:spPr>
          <a:noFill/>
        </p:spPr>
        <p:txBody>
          <a:bodyPr/>
          <a:lstStyle/>
          <a:p>
            <a:fld id="{58AE3C13-38D7-4863-93E3-944EE302783D}" type="slidenum">
              <a:rPr lang="en-GB" smtClean="0"/>
              <a:pPr/>
              <a:t>171</a:t>
            </a:fld>
            <a:endParaRPr lang="en-GB"/>
          </a:p>
        </p:txBody>
      </p:sp>
      <p:sp>
        <p:nvSpPr>
          <p:cNvPr id="1734658" name="Rectangle 2"/>
          <p:cNvSpPr>
            <a:spLocks noGrp="1" noRot="1" noChangeAspect="1" noChangeArrowheads="1" noTextEdit="1"/>
          </p:cNvSpPr>
          <p:nvPr>
            <p:ph type="sldImg"/>
          </p:nvPr>
        </p:nvSpPr>
        <p:spPr>
          <a:ln/>
        </p:spPr>
      </p:sp>
      <p:sp>
        <p:nvSpPr>
          <p:cNvPr id="17346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5" name="Rectangle 5"/>
          <p:cNvSpPr>
            <a:spLocks noGrp="1" noChangeArrowheads="1"/>
          </p:cNvSpPr>
          <p:nvPr>
            <p:ph type="sldNum" sz="quarter" idx="5"/>
          </p:nvPr>
        </p:nvSpPr>
        <p:spPr>
          <a:noFill/>
        </p:spPr>
        <p:txBody>
          <a:bodyPr/>
          <a:lstStyle/>
          <a:p>
            <a:fld id="{34EE3B1D-F6DC-4003-B748-BA14C9D3363C}" type="slidenum">
              <a:rPr lang="en-GB" smtClean="0"/>
              <a:pPr/>
              <a:t>172</a:t>
            </a:fld>
            <a:endParaRPr lang="en-GB"/>
          </a:p>
        </p:txBody>
      </p:sp>
      <p:sp>
        <p:nvSpPr>
          <p:cNvPr id="1736706" name="Rectangle 2"/>
          <p:cNvSpPr>
            <a:spLocks noGrp="1" noRot="1" noChangeAspect="1" noChangeArrowheads="1" noTextEdit="1"/>
          </p:cNvSpPr>
          <p:nvPr>
            <p:ph type="sldImg"/>
          </p:nvPr>
        </p:nvSpPr>
        <p:spPr>
          <a:ln/>
        </p:spPr>
      </p:sp>
      <p:sp>
        <p:nvSpPr>
          <p:cNvPr id="17367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3" name="Rectangle 5"/>
          <p:cNvSpPr>
            <a:spLocks noGrp="1" noChangeArrowheads="1"/>
          </p:cNvSpPr>
          <p:nvPr>
            <p:ph type="sldNum" sz="quarter" idx="5"/>
          </p:nvPr>
        </p:nvSpPr>
        <p:spPr>
          <a:noFill/>
        </p:spPr>
        <p:txBody>
          <a:bodyPr/>
          <a:lstStyle/>
          <a:p>
            <a:fld id="{1063FA90-F94C-48B2-A80D-5952B656E574}" type="slidenum">
              <a:rPr lang="en-GB" smtClean="0"/>
              <a:pPr/>
              <a:t>173</a:t>
            </a:fld>
            <a:endParaRPr lang="en-GB"/>
          </a:p>
        </p:txBody>
      </p:sp>
      <p:sp>
        <p:nvSpPr>
          <p:cNvPr id="1738754" name="Rectangle 2"/>
          <p:cNvSpPr>
            <a:spLocks noGrp="1" noRot="1" noChangeAspect="1" noChangeArrowheads="1" noTextEdit="1"/>
          </p:cNvSpPr>
          <p:nvPr>
            <p:ph type="sldImg"/>
          </p:nvPr>
        </p:nvSpPr>
        <p:spPr>
          <a:ln/>
        </p:spPr>
      </p:sp>
      <p:sp>
        <p:nvSpPr>
          <p:cNvPr id="17387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1" name="Rectangle 5"/>
          <p:cNvSpPr>
            <a:spLocks noGrp="1" noChangeArrowheads="1"/>
          </p:cNvSpPr>
          <p:nvPr>
            <p:ph type="sldNum" sz="quarter" idx="5"/>
          </p:nvPr>
        </p:nvSpPr>
        <p:spPr>
          <a:noFill/>
        </p:spPr>
        <p:txBody>
          <a:bodyPr/>
          <a:lstStyle/>
          <a:p>
            <a:fld id="{DAC40A34-29A3-4AB3-872C-E5CACB2185A6}" type="slidenum">
              <a:rPr lang="en-GB" smtClean="0"/>
              <a:pPr/>
              <a:t>61</a:t>
            </a:fld>
            <a:endParaRPr lang="en-GB"/>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1" name="Rectangle 5"/>
          <p:cNvSpPr>
            <a:spLocks noGrp="1" noChangeArrowheads="1"/>
          </p:cNvSpPr>
          <p:nvPr>
            <p:ph type="sldNum" sz="quarter" idx="5"/>
          </p:nvPr>
        </p:nvSpPr>
        <p:spPr>
          <a:noFill/>
        </p:spPr>
        <p:txBody>
          <a:bodyPr/>
          <a:lstStyle/>
          <a:p>
            <a:fld id="{D8C93E48-1EBB-48DD-8616-924B483D82DD}" type="slidenum">
              <a:rPr lang="en-GB" smtClean="0"/>
              <a:pPr/>
              <a:t>174</a:t>
            </a:fld>
            <a:endParaRPr lang="en-GB"/>
          </a:p>
        </p:txBody>
      </p:sp>
      <p:sp>
        <p:nvSpPr>
          <p:cNvPr id="1740802" name="Rectangle 2"/>
          <p:cNvSpPr>
            <a:spLocks noGrp="1" noRot="1" noChangeAspect="1" noChangeArrowheads="1" noTextEdit="1"/>
          </p:cNvSpPr>
          <p:nvPr>
            <p:ph type="sldImg"/>
          </p:nvPr>
        </p:nvSpPr>
        <p:spPr>
          <a:ln/>
        </p:spPr>
      </p:sp>
      <p:sp>
        <p:nvSpPr>
          <p:cNvPr id="17408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49" name="Rectangle 5"/>
          <p:cNvSpPr>
            <a:spLocks noGrp="1" noChangeArrowheads="1"/>
          </p:cNvSpPr>
          <p:nvPr>
            <p:ph type="sldNum" sz="quarter" idx="5"/>
          </p:nvPr>
        </p:nvSpPr>
        <p:spPr>
          <a:noFill/>
        </p:spPr>
        <p:txBody>
          <a:bodyPr/>
          <a:lstStyle/>
          <a:p>
            <a:fld id="{A25C0AB7-47EB-4D95-8848-42FDC8152B52}" type="slidenum">
              <a:rPr lang="en-GB" smtClean="0"/>
              <a:pPr/>
              <a:t>175</a:t>
            </a:fld>
            <a:endParaRPr lang="en-GB"/>
          </a:p>
        </p:txBody>
      </p:sp>
      <p:sp>
        <p:nvSpPr>
          <p:cNvPr id="1742850" name="Rectangle 2"/>
          <p:cNvSpPr>
            <a:spLocks noGrp="1" noRot="1" noChangeAspect="1" noChangeArrowheads="1" noTextEdit="1"/>
          </p:cNvSpPr>
          <p:nvPr>
            <p:ph type="sldImg"/>
          </p:nvPr>
        </p:nvSpPr>
        <p:spPr>
          <a:ln/>
        </p:spPr>
      </p:sp>
      <p:sp>
        <p:nvSpPr>
          <p:cNvPr id="17428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7" name="Rectangle 5"/>
          <p:cNvSpPr>
            <a:spLocks noGrp="1" noChangeArrowheads="1"/>
          </p:cNvSpPr>
          <p:nvPr>
            <p:ph type="sldNum" sz="quarter" idx="5"/>
          </p:nvPr>
        </p:nvSpPr>
        <p:spPr>
          <a:noFill/>
        </p:spPr>
        <p:txBody>
          <a:bodyPr/>
          <a:lstStyle/>
          <a:p>
            <a:fld id="{8A74A940-CF38-4466-B196-01D0C0A65A6F}" type="slidenum">
              <a:rPr lang="en-GB" smtClean="0"/>
              <a:pPr/>
              <a:t>176</a:t>
            </a:fld>
            <a:endParaRPr lang="en-GB"/>
          </a:p>
        </p:txBody>
      </p:sp>
      <p:sp>
        <p:nvSpPr>
          <p:cNvPr id="1744898" name="Rectangle 2"/>
          <p:cNvSpPr>
            <a:spLocks noGrp="1" noRot="1" noChangeAspect="1" noChangeArrowheads="1" noTextEdit="1"/>
          </p:cNvSpPr>
          <p:nvPr>
            <p:ph type="sldImg"/>
          </p:nvPr>
        </p:nvSpPr>
        <p:spPr>
          <a:ln/>
        </p:spPr>
      </p:sp>
      <p:sp>
        <p:nvSpPr>
          <p:cNvPr id="17448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5" name="Rectangle 5"/>
          <p:cNvSpPr>
            <a:spLocks noGrp="1" noChangeArrowheads="1"/>
          </p:cNvSpPr>
          <p:nvPr>
            <p:ph type="sldNum" sz="quarter" idx="5"/>
          </p:nvPr>
        </p:nvSpPr>
        <p:spPr>
          <a:noFill/>
        </p:spPr>
        <p:txBody>
          <a:bodyPr/>
          <a:lstStyle/>
          <a:p>
            <a:fld id="{5C89E10A-FC92-4E0E-8FA6-9BD5EBFC0640}" type="slidenum">
              <a:rPr lang="en-GB" smtClean="0"/>
              <a:pPr/>
              <a:t>177</a:t>
            </a:fld>
            <a:endParaRPr lang="en-GB"/>
          </a:p>
        </p:txBody>
      </p:sp>
      <p:sp>
        <p:nvSpPr>
          <p:cNvPr id="1746946" name="Rectangle 2"/>
          <p:cNvSpPr>
            <a:spLocks noGrp="1" noRot="1" noChangeAspect="1" noChangeArrowheads="1" noTextEdit="1"/>
          </p:cNvSpPr>
          <p:nvPr>
            <p:ph type="sldImg"/>
          </p:nvPr>
        </p:nvSpPr>
        <p:spPr>
          <a:ln/>
        </p:spPr>
      </p:sp>
      <p:sp>
        <p:nvSpPr>
          <p:cNvPr id="17469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3" name="Rectangle 5"/>
          <p:cNvSpPr>
            <a:spLocks noGrp="1" noChangeArrowheads="1"/>
          </p:cNvSpPr>
          <p:nvPr>
            <p:ph type="sldNum" sz="quarter" idx="5"/>
          </p:nvPr>
        </p:nvSpPr>
        <p:spPr>
          <a:noFill/>
        </p:spPr>
        <p:txBody>
          <a:bodyPr/>
          <a:lstStyle/>
          <a:p>
            <a:fld id="{5AF812BB-216B-49D2-9D3F-B89236DC2651}" type="slidenum">
              <a:rPr lang="en-GB" smtClean="0"/>
              <a:pPr/>
              <a:t>178</a:t>
            </a:fld>
            <a:endParaRPr lang="en-GB"/>
          </a:p>
        </p:txBody>
      </p:sp>
      <p:sp>
        <p:nvSpPr>
          <p:cNvPr id="1748994" name="Rectangle 2"/>
          <p:cNvSpPr>
            <a:spLocks noGrp="1" noRot="1" noChangeAspect="1" noChangeArrowheads="1" noTextEdit="1"/>
          </p:cNvSpPr>
          <p:nvPr>
            <p:ph type="sldImg"/>
          </p:nvPr>
        </p:nvSpPr>
        <p:spPr>
          <a:ln/>
        </p:spPr>
      </p:sp>
      <p:sp>
        <p:nvSpPr>
          <p:cNvPr id="17489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1" name="Rectangle 5"/>
          <p:cNvSpPr>
            <a:spLocks noGrp="1" noChangeArrowheads="1"/>
          </p:cNvSpPr>
          <p:nvPr>
            <p:ph type="sldNum" sz="quarter" idx="5"/>
          </p:nvPr>
        </p:nvSpPr>
        <p:spPr>
          <a:noFill/>
        </p:spPr>
        <p:txBody>
          <a:bodyPr/>
          <a:lstStyle/>
          <a:p>
            <a:fld id="{DB091DD5-3DD2-4734-B356-7F548E9F40FF}" type="slidenum">
              <a:rPr lang="en-GB" smtClean="0"/>
              <a:pPr/>
              <a:t>179</a:t>
            </a:fld>
            <a:endParaRPr lang="en-GB"/>
          </a:p>
        </p:txBody>
      </p:sp>
      <p:sp>
        <p:nvSpPr>
          <p:cNvPr id="1751042" name="Rectangle 2"/>
          <p:cNvSpPr>
            <a:spLocks noGrp="1" noRot="1" noChangeAspect="1" noChangeArrowheads="1" noTextEdit="1"/>
          </p:cNvSpPr>
          <p:nvPr>
            <p:ph type="sldImg"/>
          </p:nvPr>
        </p:nvSpPr>
        <p:spPr>
          <a:ln/>
        </p:spPr>
      </p:sp>
      <p:sp>
        <p:nvSpPr>
          <p:cNvPr id="17510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89" name="Rectangle 5"/>
          <p:cNvSpPr>
            <a:spLocks noGrp="1" noChangeArrowheads="1"/>
          </p:cNvSpPr>
          <p:nvPr>
            <p:ph type="sldNum" sz="quarter" idx="5"/>
          </p:nvPr>
        </p:nvSpPr>
        <p:spPr>
          <a:noFill/>
        </p:spPr>
        <p:txBody>
          <a:bodyPr/>
          <a:lstStyle/>
          <a:p>
            <a:fld id="{B7C4EA99-6D13-4C41-832B-249BC3F043DE}" type="slidenum">
              <a:rPr lang="en-GB" smtClean="0"/>
              <a:pPr/>
              <a:t>180</a:t>
            </a:fld>
            <a:endParaRPr lang="en-GB"/>
          </a:p>
        </p:txBody>
      </p:sp>
      <p:sp>
        <p:nvSpPr>
          <p:cNvPr id="1753090" name="Rectangle 2"/>
          <p:cNvSpPr>
            <a:spLocks noGrp="1" noRot="1" noChangeAspect="1" noChangeArrowheads="1" noTextEdit="1"/>
          </p:cNvSpPr>
          <p:nvPr>
            <p:ph type="sldImg"/>
          </p:nvPr>
        </p:nvSpPr>
        <p:spPr>
          <a:ln/>
        </p:spPr>
      </p:sp>
      <p:sp>
        <p:nvSpPr>
          <p:cNvPr id="17530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7" name="Rectangle 5"/>
          <p:cNvSpPr>
            <a:spLocks noGrp="1" noChangeArrowheads="1"/>
          </p:cNvSpPr>
          <p:nvPr>
            <p:ph type="sldNum" sz="quarter" idx="5"/>
          </p:nvPr>
        </p:nvSpPr>
        <p:spPr>
          <a:noFill/>
        </p:spPr>
        <p:txBody>
          <a:bodyPr/>
          <a:lstStyle/>
          <a:p>
            <a:fld id="{11441DC9-141C-4B7A-8BE0-E35064C9A999}" type="slidenum">
              <a:rPr lang="en-GB" smtClean="0"/>
              <a:pPr/>
              <a:t>181</a:t>
            </a:fld>
            <a:endParaRPr lang="en-GB"/>
          </a:p>
        </p:txBody>
      </p:sp>
      <p:sp>
        <p:nvSpPr>
          <p:cNvPr id="1755138" name="Rectangle 2"/>
          <p:cNvSpPr>
            <a:spLocks noGrp="1" noRot="1" noChangeAspect="1" noChangeArrowheads="1" noTextEdit="1"/>
          </p:cNvSpPr>
          <p:nvPr>
            <p:ph type="sldImg"/>
          </p:nvPr>
        </p:nvSpPr>
        <p:spPr>
          <a:ln/>
        </p:spPr>
      </p:sp>
      <p:sp>
        <p:nvSpPr>
          <p:cNvPr id="17551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5" name="Rectangle 5"/>
          <p:cNvSpPr>
            <a:spLocks noGrp="1" noChangeArrowheads="1"/>
          </p:cNvSpPr>
          <p:nvPr>
            <p:ph type="sldNum" sz="quarter" idx="5"/>
          </p:nvPr>
        </p:nvSpPr>
        <p:spPr>
          <a:noFill/>
        </p:spPr>
        <p:txBody>
          <a:bodyPr/>
          <a:lstStyle/>
          <a:p>
            <a:fld id="{1B72856B-1D5B-43EB-95A1-4516E1F2A7A4}" type="slidenum">
              <a:rPr lang="en-GB" smtClean="0"/>
              <a:pPr/>
              <a:t>182</a:t>
            </a:fld>
            <a:endParaRPr lang="en-GB"/>
          </a:p>
        </p:txBody>
      </p:sp>
      <p:sp>
        <p:nvSpPr>
          <p:cNvPr id="1757186" name="Rectangle 2"/>
          <p:cNvSpPr>
            <a:spLocks noGrp="1" noRot="1" noChangeAspect="1" noChangeArrowheads="1" noTextEdit="1"/>
          </p:cNvSpPr>
          <p:nvPr>
            <p:ph type="sldImg"/>
          </p:nvPr>
        </p:nvSpPr>
        <p:spPr>
          <a:ln/>
        </p:spPr>
      </p:sp>
      <p:sp>
        <p:nvSpPr>
          <p:cNvPr id="17571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3" name="Rectangle 5"/>
          <p:cNvSpPr>
            <a:spLocks noGrp="1" noChangeArrowheads="1"/>
          </p:cNvSpPr>
          <p:nvPr>
            <p:ph type="sldNum" sz="quarter" idx="5"/>
          </p:nvPr>
        </p:nvSpPr>
        <p:spPr>
          <a:noFill/>
        </p:spPr>
        <p:txBody>
          <a:bodyPr/>
          <a:lstStyle/>
          <a:p>
            <a:fld id="{D19AB441-A51F-4FC1-A87A-B6C5CE7E37B4}" type="slidenum">
              <a:rPr lang="en-GB" smtClean="0"/>
              <a:pPr/>
              <a:t>183</a:t>
            </a:fld>
            <a:endParaRPr lang="en-GB"/>
          </a:p>
        </p:txBody>
      </p:sp>
      <p:sp>
        <p:nvSpPr>
          <p:cNvPr id="1759234" name="Rectangle 2"/>
          <p:cNvSpPr>
            <a:spLocks noGrp="1" noRot="1" noChangeAspect="1" noChangeArrowheads="1" noTextEdit="1"/>
          </p:cNvSpPr>
          <p:nvPr>
            <p:ph type="sldImg"/>
          </p:nvPr>
        </p:nvSpPr>
        <p:spPr>
          <a:ln/>
        </p:spPr>
      </p:sp>
      <p:sp>
        <p:nvSpPr>
          <p:cNvPr id="17592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49" name="Rectangle 5"/>
          <p:cNvSpPr>
            <a:spLocks noGrp="1" noChangeArrowheads="1"/>
          </p:cNvSpPr>
          <p:nvPr>
            <p:ph type="sldNum" sz="quarter" idx="5"/>
          </p:nvPr>
        </p:nvSpPr>
        <p:spPr>
          <a:noFill/>
        </p:spPr>
        <p:txBody>
          <a:bodyPr/>
          <a:lstStyle/>
          <a:p>
            <a:fld id="{2ADEB13E-C767-4440-9C48-81993857CE22}" type="slidenum">
              <a:rPr lang="en-GB" smtClean="0"/>
              <a:pPr/>
              <a:t>62</a:t>
            </a:fld>
            <a:endParaRPr lang="en-GB"/>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1" name="Rectangle 5"/>
          <p:cNvSpPr>
            <a:spLocks noGrp="1" noChangeArrowheads="1"/>
          </p:cNvSpPr>
          <p:nvPr>
            <p:ph type="sldNum" sz="quarter" idx="5"/>
          </p:nvPr>
        </p:nvSpPr>
        <p:spPr>
          <a:noFill/>
        </p:spPr>
        <p:txBody>
          <a:bodyPr/>
          <a:lstStyle/>
          <a:p>
            <a:fld id="{35B53D73-595A-4713-8010-533E7044A564}" type="slidenum">
              <a:rPr lang="en-GB" smtClean="0"/>
              <a:pPr/>
              <a:t>184</a:t>
            </a:fld>
            <a:endParaRPr lang="en-GB"/>
          </a:p>
        </p:txBody>
      </p:sp>
      <p:sp>
        <p:nvSpPr>
          <p:cNvPr id="1761282" name="Rectangle 2"/>
          <p:cNvSpPr>
            <a:spLocks noGrp="1" noRot="1" noChangeAspect="1" noChangeArrowheads="1" noTextEdit="1"/>
          </p:cNvSpPr>
          <p:nvPr>
            <p:ph type="sldImg"/>
          </p:nvPr>
        </p:nvSpPr>
        <p:spPr>
          <a:ln/>
        </p:spPr>
      </p:sp>
      <p:sp>
        <p:nvSpPr>
          <p:cNvPr id="17612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29" name="Rectangle 5"/>
          <p:cNvSpPr>
            <a:spLocks noGrp="1" noChangeArrowheads="1"/>
          </p:cNvSpPr>
          <p:nvPr>
            <p:ph type="sldNum" sz="quarter" idx="5"/>
          </p:nvPr>
        </p:nvSpPr>
        <p:spPr>
          <a:noFill/>
        </p:spPr>
        <p:txBody>
          <a:bodyPr/>
          <a:lstStyle/>
          <a:p>
            <a:fld id="{27C847C4-D91D-4F2E-B44C-78EF3D38D743}" type="slidenum">
              <a:rPr lang="en-GB" smtClean="0"/>
              <a:pPr/>
              <a:t>185</a:t>
            </a:fld>
            <a:endParaRPr lang="en-GB"/>
          </a:p>
        </p:txBody>
      </p:sp>
      <p:sp>
        <p:nvSpPr>
          <p:cNvPr id="1763330" name="Rectangle 2"/>
          <p:cNvSpPr>
            <a:spLocks noGrp="1" noRot="1" noChangeAspect="1" noChangeArrowheads="1" noTextEdit="1"/>
          </p:cNvSpPr>
          <p:nvPr>
            <p:ph type="sldImg"/>
          </p:nvPr>
        </p:nvSpPr>
        <p:spPr>
          <a:ln/>
        </p:spPr>
      </p:sp>
      <p:sp>
        <p:nvSpPr>
          <p:cNvPr id="17633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7" name="Rectangle 5"/>
          <p:cNvSpPr>
            <a:spLocks noGrp="1" noChangeArrowheads="1"/>
          </p:cNvSpPr>
          <p:nvPr>
            <p:ph type="sldNum" sz="quarter" idx="5"/>
          </p:nvPr>
        </p:nvSpPr>
        <p:spPr>
          <a:noFill/>
        </p:spPr>
        <p:txBody>
          <a:bodyPr/>
          <a:lstStyle/>
          <a:p>
            <a:fld id="{E37618AD-7A8B-47EF-8377-17F4DAB9C15B}" type="slidenum">
              <a:rPr lang="en-GB" smtClean="0"/>
              <a:pPr/>
              <a:t>186</a:t>
            </a:fld>
            <a:endParaRPr lang="en-GB"/>
          </a:p>
        </p:txBody>
      </p:sp>
      <p:sp>
        <p:nvSpPr>
          <p:cNvPr id="1765378" name="Rectangle 2"/>
          <p:cNvSpPr>
            <a:spLocks noGrp="1" noRot="1" noChangeAspect="1" noChangeArrowheads="1" noTextEdit="1"/>
          </p:cNvSpPr>
          <p:nvPr>
            <p:ph type="sldImg"/>
          </p:nvPr>
        </p:nvSpPr>
        <p:spPr>
          <a:ln/>
        </p:spPr>
      </p:sp>
      <p:sp>
        <p:nvSpPr>
          <p:cNvPr id="17653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5" name="Rectangle 5"/>
          <p:cNvSpPr>
            <a:spLocks noGrp="1" noChangeArrowheads="1"/>
          </p:cNvSpPr>
          <p:nvPr>
            <p:ph type="sldNum" sz="quarter" idx="5"/>
          </p:nvPr>
        </p:nvSpPr>
        <p:spPr>
          <a:noFill/>
        </p:spPr>
        <p:txBody>
          <a:bodyPr/>
          <a:lstStyle/>
          <a:p>
            <a:fld id="{17C49CFA-E759-43F9-BD0E-3DBF60D2015D}" type="slidenum">
              <a:rPr lang="en-GB" smtClean="0"/>
              <a:pPr/>
              <a:t>187</a:t>
            </a:fld>
            <a:endParaRPr lang="en-GB"/>
          </a:p>
        </p:txBody>
      </p:sp>
      <p:sp>
        <p:nvSpPr>
          <p:cNvPr id="1767426" name="Rectangle 2"/>
          <p:cNvSpPr>
            <a:spLocks noGrp="1" noRot="1" noChangeAspect="1" noChangeArrowheads="1" noTextEdit="1"/>
          </p:cNvSpPr>
          <p:nvPr>
            <p:ph type="sldImg"/>
          </p:nvPr>
        </p:nvSpPr>
        <p:spPr>
          <a:ln/>
        </p:spPr>
      </p:sp>
      <p:sp>
        <p:nvSpPr>
          <p:cNvPr id="17674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3" name="Rectangle 5"/>
          <p:cNvSpPr>
            <a:spLocks noGrp="1" noChangeArrowheads="1"/>
          </p:cNvSpPr>
          <p:nvPr>
            <p:ph type="sldNum" sz="quarter" idx="5"/>
          </p:nvPr>
        </p:nvSpPr>
        <p:spPr>
          <a:noFill/>
        </p:spPr>
        <p:txBody>
          <a:bodyPr/>
          <a:lstStyle/>
          <a:p>
            <a:fld id="{2D91CC91-7441-41BE-BDCF-89AC5E9528FB}" type="slidenum">
              <a:rPr lang="en-GB" smtClean="0"/>
              <a:pPr/>
              <a:t>188</a:t>
            </a:fld>
            <a:endParaRPr lang="en-GB"/>
          </a:p>
        </p:txBody>
      </p:sp>
      <p:sp>
        <p:nvSpPr>
          <p:cNvPr id="1769474" name="Rectangle 2"/>
          <p:cNvSpPr>
            <a:spLocks noGrp="1" noRot="1" noChangeAspect="1" noChangeArrowheads="1" noTextEdit="1"/>
          </p:cNvSpPr>
          <p:nvPr>
            <p:ph type="sldImg"/>
          </p:nvPr>
        </p:nvSpPr>
        <p:spPr>
          <a:ln/>
        </p:spPr>
      </p:sp>
      <p:sp>
        <p:nvSpPr>
          <p:cNvPr id="17694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1" name="Rectangle 5"/>
          <p:cNvSpPr>
            <a:spLocks noGrp="1" noChangeArrowheads="1"/>
          </p:cNvSpPr>
          <p:nvPr>
            <p:ph type="sldNum" sz="quarter" idx="5"/>
          </p:nvPr>
        </p:nvSpPr>
        <p:spPr>
          <a:noFill/>
        </p:spPr>
        <p:txBody>
          <a:bodyPr/>
          <a:lstStyle/>
          <a:p>
            <a:fld id="{ECDF3B5B-0233-44BB-A1ED-88F8E59EC784}" type="slidenum">
              <a:rPr lang="en-GB" smtClean="0"/>
              <a:pPr/>
              <a:t>189</a:t>
            </a:fld>
            <a:endParaRPr lang="en-GB"/>
          </a:p>
        </p:txBody>
      </p:sp>
      <p:sp>
        <p:nvSpPr>
          <p:cNvPr id="1771522" name="Rectangle 2"/>
          <p:cNvSpPr>
            <a:spLocks noGrp="1" noRot="1" noChangeAspect="1" noChangeArrowheads="1" noTextEdit="1"/>
          </p:cNvSpPr>
          <p:nvPr>
            <p:ph type="sldImg"/>
          </p:nvPr>
        </p:nvSpPr>
        <p:spPr>
          <a:ln/>
        </p:spPr>
      </p:sp>
      <p:sp>
        <p:nvSpPr>
          <p:cNvPr id="17715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69" name="Rectangle 5"/>
          <p:cNvSpPr>
            <a:spLocks noGrp="1" noChangeArrowheads="1"/>
          </p:cNvSpPr>
          <p:nvPr>
            <p:ph type="sldNum" sz="quarter" idx="5"/>
          </p:nvPr>
        </p:nvSpPr>
        <p:spPr>
          <a:noFill/>
        </p:spPr>
        <p:txBody>
          <a:bodyPr/>
          <a:lstStyle/>
          <a:p>
            <a:fld id="{150AF6C6-E55D-4208-ABDB-FC5CCEA1EB9F}" type="slidenum">
              <a:rPr lang="en-GB" smtClean="0"/>
              <a:pPr/>
              <a:t>190</a:t>
            </a:fld>
            <a:endParaRPr lang="en-GB"/>
          </a:p>
        </p:txBody>
      </p:sp>
      <p:sp>
        <p:nvSpPr>
          <p:cNvPr id="1773570" name="Rectangle 2"/>
          <p:cNvSpPr>
            <a:spLocks noGrp="1" noRot="1" noChangeAspect="1" noChangeArrowheads="1" noTextEdit="1"/>
          </p:cNvSpPr>
          <p:nvPr>
            <p:ph type="sldImg"/>
          </p:nvPr>
        </p:nvSpPr>
        <p:spPr>
          <a:ln/>
        </p:spPr>
      </p:sp>
      <p:sp>
        <p:nvSpPr>
          <p:cNvPr id="17735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7" name="Rectangle 5"/>
          <p:cNvSpPr>
            <a:spLocks noGrp="1" noChangeArrowheads="1"/>
          </p:cNvSpPr>
          <p:nvPr>
            <p:ph type="sldNum" sz="quarter" idx="5"/>
          </p:nvPr>
        </p:nvSpPr>
        <p:spPr>
          <a:noFill/>
        </p:spPr>
        <p:txBody>
          <a:bodyPr/>
          <a:lstStyle/>
          <a:p>
            <a:fld id="{AE77A3B8-2E28-4BCC-98A4-4E8402E079CC}" type="slidenum">
              <a:rPr lang="en-GB" smtClean="0"/>
              <a:pPr/>
              <a:t>191</a:t>
            </a:fld>
            <a:endParaRPr lang="en-GB"/>
          </a:p>
        </p:txBody>
      </p:sp>
      <p:sp>
        <p:nvSpPr>
          <p:cNvPr id="1775618" name="Rectangle 2"/>
          <p:cNvSpPr>
            <a:spLocks noGrp="1" noRot="1" noChangeAspect="1" noChangeArrowheads="1" noTextEdit="1"/>
          </p:cNvSpPr>
          <p:nvPr>
            <p:ph type="sldImg"/>
          </p:nvPr>
        </p:nvSpPr>
        <p:spPr>
          <a:ln/>
        </p:spPr>
      </p:sp>
      <p:sp>
        <p:nvSpPr>
          <p:cNvPr id="17756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665" name="Rectangle 5"/>
          <p:cNvSpPr>
            <a:spLocks noGrp="1" noChangeArrowheads="1"/>
          </p:cNvSpPr>
          <p:nvPr>
            <p:ph type="sldNum" sz="quarter" idx="5"/>
          </p:nvPr>
        </p:nvSpPr>
        <p:spPr>
          <a:noFill/>
        </p:spPr>
        <p:txBody>
          <a:bodyPr/>
          <a:lstStyle/>
          <a:p>
            <a:fld id="{233792EF-34A4-405D-A378-860EFA94F34E}" type="slidenum">
              <a:rPr lang="en-GB" smtClean="0"/>
              <a:pPr/>
              <a:t>192</a:t>
            </a:fld>
            <a:endParaRPr lang="en-GB"/>
          </a:p>
        </p:txBody>
      </p:sp>
      <p:sp>
        <p:nvSpPr>
          <p:cNvPr id="1777666" name="Rectangle 2"/>
          <p:cNvSpPr>
            <a:spLocks noGrp="1" noRot="1" noChangeAspect="1" noChangeArrowheads="1" noTextEdit="1"/>
          </p:cNvSpPr>
          <p:nvPr>
            <p:ph type="sldImg"/>
          </p:nvPr>
        </p:nvSpPr>
        <p:spPr>
          <a:ln/>
        </p:spPr>
      </p:sp>
      <p:sp>
        <p:nvSpPr>
          <p:cNvPr id="17776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713" name="Rectangle 5"/>
          <p:cNvSpPr>
            <a:spLocks noGrp="1" noChangeArrowheads="1"/>
          </p:cNvSpPr>
          <p:nvPr>
            <p:ph type="sldNum" sz="quarter" idx="5"/>
          </p:nvPr>
        </p:nvSpPr>
        <p:spPr>
          <a:noFill/>
        </p:spPr>
        <p:txBody>
          <a:bodyPr/>
          <a:lstStyle/>
          <a:p>
            <a:fld id="{19C6CFD9-A4FA-4B00-A3D5-51243B0FB338}" type="slidenum">
              <a:rPr lang="en-GB" smtClean="0"/>
              <a:pPr/>
              <a:t>193</a:t>
            </a:fld>
            <a:endParaRPr lang="en-GB"/>
          </a:p>
        </p:txBody>
      </p:sp>
      <p:sp>
        <p:nvSpPr>
          <p:cNvPr id="1779714" name="Rectangle 2"/>
          <p:cNvSpPr>
            <a:spLocks noGrp="1" noRot="1" noChangeAspect="1" noChangeArrowheads="1" noTextEdit="1"/>
          </p:cNvSpPr>
          <p:nvPr>
            <p:ph type="sldImg"/>
          </p:nvPr>
        </p:nvSpPr>
        <p:spPr>
          <a:ln/>
        </p:spPr>
      </p:sp>
      <p:sp>
        <p:nvSpPr>
          <p:cNvPr id="17797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1" name="Rectangle 5"/>
          <p:cNvSpPr>
            <a:spLocks noGrp="1" noChangeArrowheads="1"/>
          </p:cNvSpPr>
          <p:nvPr>
            <p:ph type="sldNum" sz="quarter" idx="5"/>
          </p:nvPr>
        </p:nvSpPr>
        <p:spPr>
          <a:noFill/>
        </p:spPr>
        <p:txBody>
          <a:bodyPr/>
          <a:lstStyle/>
          <a:p>
            <a:fld id="{F27F1BFF-1AE6-434D-8F2D-4311685F4C01}" type="slidenum">
              <a:rPr lang="en-GB" smtClean="0"/>
              <a:pPr/>
              <a:t>64</a:t>
            </a:fld>
            <a:endParaRPr lang="en-GB"/>
          </a:p>
        </p:txBody>
      </p:sp>
      <p:sp>
        <p:nvSpPr>
          <p:cNvPr id="1157122" name="Rectangle 2"/>
          <p:cNvSpPr>
            <a:spLocks noGrp="1" noRot="1" noChangeAspect="1" noChangeArrowheads="1" noTextEdit="1"/>
          </p:cNvSpPr>
          <p:nvPr>
            <p:ph type="sldImg"/>
          </p:nvPr>
        </p:nvSpPr>
        <p:spPr>
          <a:ln/>
        </p:spPr>
      </p:sp>
      <p:sp>
        <p:nvSpPr>
          <p:cNvPr id="11571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61" name="Rectangle 5"/>
          <p:cNvSpPr>
            <a:spLocks noGrp="1" noChangeArrowheads="1"/>
          </p:cNvSpPr>
          <p:nvPr>
            <p:ph type="sldNum" sz="quarter" idx="5"/>
          </p:nvPr>
        </p:nvSpPr>
        <p:spPr>
          <a:noFill/>
        </p:spPr>
        <p:txBody>
          <a:bodyPr/>
          <a:lstStyle/>
          <a:p>
            <a:fld id="{BF88712A-C56F-4849-89C5-7657AD3BB1F0}" type="slidenum">
              <a:rPr lang="en-GB" smtClean="0"/>
              <a:pPr/>
              <a:t>194</a:t>
            </a:fld>
            <a:endParaRPr lang="en-GB"/>
          </a:p>
        </p:txBody>
      </p:sp>
      <p:sp>
        <p:nvSpPr>
          <p:cNvPr id="1781762" name="Rectangle 2"/>
          <p:cNvSpPr>
            <a:spLocks noGrp="1" noRot="1" noChangeAspect="1" noChangeArrowheads="1" noTextEdit="1"/>
          </p:cNvSpPr>
          <p:nvPr>
            <p:ph type="sldImg"/>
          </p:nvPr>
        </p:nvSpPr>
        <p:spPr>
          <a:ln/>
        </p:spPr>
      </p:sp>
      <p:sp>
        <p:nvSpPr>
          <p:cNvPr id="17817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809" name="Rectangle 5"/>
          <p:cNvSpPr>
            <a:spLocks noGrp="1" noChangeArrowheads="1"/>
          </p:cNvSpPr>
          <p:nvPr>
            <p:ph type="sldNum" sz="quarter" idx="5"/>
          </p:nvPr>
        </p:nvSpPr>
        <p:spPr>
          <a:noFill/>
        </p:spPr>
        <p:txBody>
          <a:bodyPr/>
          <a:lstStyle/>
          <a:p>
            <a:fld id="{7A0B8FD8-908B-4F1B-A180-0E48CD40E611}" type="slidenum">
              <a:rPr lang="en-GB" smtClean="0"/>
              <a:pPr/>
              <a:t>195</a:t>
            </a:fld>
            <a:endParaRPr lang="en-GB"/>
          </a:p>
        </p:txBody>
      </p:sp>
      <p:sp>
        <p:nvSpPr>
          <p:cNvPr id="1783810" name="Rectangle 2"/>
          <p:cNvSpPr>
            <a:spLocks noGrp="1" noRot="1" noChangeAspect="1" noChangeArrowheads="1" noTextEdit="1"/>
          </p:cNvSpPr>
          <p:nvPr>
            <p:ph type="sldImg"/>
          </p:nvPr>
        </p:nvSpPr>
        <p:spPr>
          <a:ln/>
        </p:spPr>
      </p:sp>
      <p:sp>
        <p:nvSpPr>
          <p:cNvPr id="17838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7" name="Rectangle 5"/>
          <p:cNvSpPr>
            <a:spLocks noGrp="1" noChangeArrowheads="1"/>
          </p:cNvSpPr>
          <p:nvPr>
            <p:ph type="sldNum" sz="quarter" idx="5"/>
          </p:nvPr>
        </p:nvSpPr>
        <p:spPr>
          <a:noFill/>
        </p:spPr>
        <p:txBody>
          <a:bodyPr/>
          <a:lstStyle/>
          <a:p>
            <a:fld id="{7AD3449A-F247-40EB-97BA-C8909D745783}" type="slidenum">
              <a:rPr lang="en-GB" smtClean="0"/>
              <a:pPr/>
              <a:t>196</a:t>
            </a:fld>
            <a:endParaRPr lang="en-GB"/>
          </a:p>
        </p:txBody>
      </p:sp>
      <p:sp>
        <p:nvSpPr>
          <p:cNvPr id="1785858" name="Rectangle 2"/>
          <p:cNvSpPr>
            <a:spLocks noGrp="1" noRot="1" noChangeAspect="1" noChangeArrowheads="1" noTextEdit="1"/>
          </p:cNvSpPr>
          <p:nvPr>
            <p:ph type="sldImg"/>
          </p:nvPr>
        </p:nvSpPr>
        <p:spPr>
          <a:ln/>
        </p:spPr>
      </p:sp>
      <p:sp>
        <p:nvSpPr>
          <p:cNvPr id="17858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905" name="Rectangle 5"/>
          <p:cNvSpPr>
            <a:spLocks noGrp="1" noChangeArrowheads="1"/>
          </p:cNvSpPr>
          <p:nvPr>
            <p:ph type="sldNum" sz="quarter" idx="5"/>
          </p:nvPr>
        </p:nvSpPr>
        <p:spPr>
          <a:noFill/>
        </p:spPr>
        <p:txBody>
          <a:bodyPr/>
          <a:lstStyle/>
          <a:p>
            <a:fld id="{FC9D4470-2E02-4BDC-96C9-1C978468069F}" type="slidenum">
              <a:rPr lang="en-GB" smtClean="0"/>
              <a:pPr/>
              <a:t>197</a:t>
            </a:fld>
            <a:endParaRPr lang="en-GB"/>
          </a:p>
        </p:txBody>
      </p:sp>
      <p:sp>
        <p:nvSpPr>
          <p:cNvPr id="1787906" name="Rectangle 2"/>
          <p:cNvSpPr>
            <a:spLocks noGrp="1" noRot="1" noChangeAspect="1" noChangeArrowheads="1" noTextEdit="1"/>
          </p:cNvSpPr>
          <p:nvPr>
            <p:ph type="sldImg"/>
          </p:nvPr>
        </p:nvSpPr>
        <p:spPr>
          <a:ln/>
        </p:spPr>
      </p:sp>
      <p:sp>
        <p:nvSpPr>
          <p:cNvPr id="17879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3" name="Rectangle 5"/>
          <p:cNvSpPr>
            <a:spLocks noGrp="1" noChangeArrowheads="1"/>
          </p:cNvSpPr>
          <p:nvPr>
            <p:ph type="sldNum" sz="quarter" idx="5"/>
          </p:nvPr>
        </p:nvSpPr>
        <p:spPr>
          <a:noFill/>
        </p:spPr>
        <p:txBody>
          <a:bodyPr/>
          <a:lstStyle/>
          <a:p>
            <a:fld id="{FACEC06A-BD8C-480B-9DC8-5296E9E1C868}" type="slidenum">
              <a:rPr lang="en-GB" smtClean="0"/>
              <a:pPr/>
              <a:t>198</a:t>
            </a:fld>
            <a:endParaRPr lang="en-GB"/>
          </a:p>
        </p:txBody>
      </p:sp>
      <p:sp>
        <p:nvSpPr>
          <p:cNvPr id="1789954" name="Rectangle 2"/>
          <p:cNvSpPr>
            <a:spLocks noGrp="1" noRot="1" noChangeAspect="1" noChangeArrowheads="1" noTextEdit="1"/>
          </p:cNvSpPr>
          <p:nvPr>
            <p:ph type="sldImg"/>
          </p:nvPr>
        </p:nvSpPr>
        <p:spPr>
          <a:ln/>
        </p:spPr>
      </p:sp>
      <p:sp>
        <p:nvSpPr>
          <p:cNvPr id="17899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1" name="Rectangle 5"/>
          <p:cNvSpPr>
            <a:spLocks noGrp="1" noChangeArrowheads="1"/>
          </p:cNvSpPr>
          <p:nvPr>
            <p:ph type="sldNum" sz="quarter" idx="5"/>
          </p:nvPr>
        </p:nvSpPr>
        <p:spPr>
          <a:noFill/>
        </p:spPr>
        <p:txBody>
          <a:bodyPr/>
          <a:lstStyle/>
          <a:p>
            <a:fld id="{E24187DD-D0F5-482F-A060-BAF1B63F0E95}" type="slidenum">
              <a:rPr lang="en-GB" smtClean="0"/>
              <a:pPr/>
              <a:t>199</a:t>
            </a:fld>
            <a:endParaRPr lang="en-GB"/>
          </a:p>
        </p:txBody>
      </p:sp>
      <p:sp>
        <p:nvSpPr>
          <p:cNvPr id="1792002" name="Rectangle 2"/>
          <p:cNvSpPr>
            <a:spLocks noGrp="1" noRot="1" noChangeAspect="1" noChangeArrowheads="1" noTextEdit="1"/>
          </p:cNvSpPr>
          <p:nvPr>
            <p:ph type="sldImg"/>
          </p:nvPr>
        </p:nvSpPr>
        <p:spPr>
          <a:ln/>
        </p:spPr>
      </p:sp>
      <p:sp>
        <p:nvSpPr>
          <p:cNvPr id="17920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49" name="Rectangle 5"/>
          <p:cNvSpPr>
            <a:spLocks noGrp="1" noChangeArrowheads="1"/>
          </p:cNvSpPr>
          <p:nvPr>
            <p:ph type="sldNum" sz="quarter" idx="5"/>
          </p:nvPr>
        </p:nvSpPr>
        <p:spPr>
          <a:noFill/>
        </p:spPr>
        <p:txBody>
          <a:bodyPr/>
          <a:lstStyle/>
          <a:p>
            <a:fld id="{5A67FEE7-5A90-43D6-AC27-04C8E81AAC20}" type="slidenum">
              <a:rPr lang="en-GB" smtClean="0"/>
              <a:pPr/>
              <a:t>200</a:t>
            </a:fld>
            <a:endParaRPr lang="en-GB"/>
          </a:p>
        </p:txBody>
      </p:sp>
      <p:sp>
        <p:nvSpPr>
          <p:cNvPr id="1794050" name="Rectangle 2"/>
          <p:cNvSpPr>
            <a:spLocks noGrp="1" noRot="1" noChangeAspect="1" noChangeArrowheads="1" noTextEdit="1"/>
          </p:cNvSpPr>
          <p:nvPr>
            <p:ph type="sldImg"/>
          </p:nvPr>
        </p:nvSpPr>
        <p:spPr>
          <a:ln/>
        </p:spPr>
      </p:sp>
      <p:sp>
        <p:nvSpPr>
          <p:cNvPr id="17940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7" name="Rectangle 5"/>
          <p:cNvSpPr>
            <a:spLocks noGrp="1" noChangeArrowheads="1"/>
          </p:cNvSpPr>
          <p:nvPr>
            <p:ph type="sldNum" sz="quarter" idx="5"/>
          </p:nvPr>
        </p:nvSpPr>
        <p:spPr>
          <a:noFill/>
        </p:spPr>
        <p:txBody>
          <a:bodyPr/>
          <a:lstStyle/>
          <a:p>
            <a:fld id="{880E5B1A-C028-4468-A846-ED11ABF23C75}" type="slidenum">
              <a:rPr lang="en-GB" smtClean="0"/>
              <a:pPr/>
              <a:t>201</a:t>
            </a:fld>
            <a:endParaRPr lang="en-GB"/>
          </a:p>
        </p:txBody>
      </p:sp>
      <p:sp>
        <p:nvSpPr>
          <p:cNvPr id="1796098" name="Rectangle 2"/>
          <p:cNvSpPr>
            <a:spLocks noGrp="1" noRot="1" noChangeAspect="1" noChangeArrowheads="1" noTextEdit="1"/>
          </p:cNvSpPr>
          <p:nvPr>
            <p:ph type="sldImg"/>
          </p:nvPr>
        </p:nvSpPr>
        <p:spPr>
          <a:ln/>
        </p:spPr>
      </p:sp>
      <p:sp>
        <p:nvSpPr>
          <p:cNvPr id="17960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145" name="Rectangle 5"/>
          <p:cNvSpPr>
            <a:spLocks noGrp="1" noChangeArrowheads="1"/>
          </p:cNvSpPr>
          <p:nvPr>
            <p:ph type="sldNum" sz="quarter" idx="5"/>
          </p:nvPr>
        </p:nvSpPr>
        <p:spPr>
          <a:noFill/>
        </p:spPr>
        <p:txBody>
          <a:bodyPr/>
          <a:lstStyle/>
          <a:p>
            <a:fld id="{0D663F88-0A11-4687-B9F2-FE898871A963}" type="slidenum">
              <a:rPr lang="en-GB" smtClean="0"/>
              <a:pPr/>
              <a:t>202</a:t>
            </a:fld>
            <a:endParaRPr lang="en-GB"/>
          </a:p>
        </p:txBody>
      </p:sp>
      <p:sp>
        <p:nvSpPr>
          <p:cNvPr id="1798146" name="Rectangle 2"/>
          <p:cNvSpPr>
            <a:spLocks noGrp="1" noRot="1" noChangeAspect="1" noChangeArrowheads="1" noTextEdit="1"/>
          </p:cNvSpPr>
          <p:nvPr>
            <p:ph type="sldImg"/>
          </p:nvPr>
        </p:nvSpPr>
        <p:spPr>
          <a:ln/>
        </p:spPr>
      </p:sp>
      <p:sp>
        <p:nvSpPr>
          <p:cNvPr id="17981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3" name="Rectangle 5"/>
          <p:cNvSpPr>
            <a:spLocks noGrp="1" noChangeArrowheads="1"/>
          </p:cNvSpPr>
          <p:nvPr>
            <p:ph type="sldNum" sz="quarter" idx="5"/>
          </p:nvPr>
        </p:nvSpPr>
        <p:spPr>
          <a:noFill/>
        </p:spPr>
        <p:txBody>
          <a:bodyPr/>
          <a:lstStyle/>
          <a:p>
            <a:fld id="{8B27FB5A-954E-4832-9002-4BDDF95B57AB}" type="slidenum">
              <a:rPr lang="en-GB" smtClean="0"/>
              <a:pPr/>
              <a:t>203</a:t>
            </a:fld>
            <a:endParaRPr lang="en-GB"/>
          </a:p>
        </p:txBody>
      </p:sp>
      <p:sp>
        <p:nvSpPr>
          <p:cNvPr id="1800194" name="Rectangle 2"/>
          <p:cNvSpPr>
            <a:spLocks noGrp="1" noRot="1" noChangeAspect="1" noChangeArrowheads="1" noTextEdit="1"/>
          </p:cNvSpPr>
          <p:nvPr>
            <p:ph type="sldImg"/>
          </p:nvPr>
        </p:nvSpPr>
        <p:spPr>
          <a:ln/>
        </p:spPr>
      </p:sp>
      <p:sp>
        <p:nvSpPr>
          <p:cNvPr id="18001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3" name="Rectangle 5"/>
          <p:cNvSpPr>
            <a:spLocks noGrp="1" noChangeArrowheads="1"/>
          </p:cNvSpPr>
          <p:nvPr>
            <p:ph type="sldNum" sz="quarter" idx="5"/>
          </p:nvPr>
        </p:nvSpPr>
        <p:spPr>
          <a:noFill/>
        </p:spPr>
        <p:txBody>
          <a:bodyPr/>
          <a:lstStyle/>
          <a:p>
            <a:fld id="{20124937-52BB-4E35-9942-2F14C4041221}" type="slidenum">
              <a:rPr lang="en-GB" smtClean="0"/>
              <a:pPr/>
              <a:t>69</a:t>
            </a:fld>
            <a:endParaRPr lang="en-GB"/>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41" name="Rectangle 5"/>
          <p:cNvSpPr>
            <a:spLocks noGrp="1" noChangeArrowheads="1"/>
          </p:cNvSpPr>
          <p:nvPr>
            <p:ph type="sldNum" sz="quarter" idx="5"/>
          </p:nvPr>
        </p:nvSpPr>
        <p:spPr>
          <a:noFill/>
        </p:spPr>
        <p:txBody>
          <a:bodyPr/>
          <a:lstStyle/>
          <a:p>
            <a:fld id="{9940B3E2-3A71-45C8-81FE-461CB7B76A69}" type="slidenum">
              <a:rPr lang="en-GB" smtClean="0"/>
              <a:pPr/>
              <a:t>204</a:t>
            </a:fld>
            <a:endParaRPr lang="en-GB"/>
          </a:p>
        </p:txBody>
      </p:sp>
      <p:sp>
        <p:nvSpPr>
          <p:cNvPr id="1802242" name="Rectangle 2"/>
          <p:cNvSpPr>
            <a:spLocks noGrp="1" noRot="1" noChangeAspect="1" noChangeArrowheads="1" noTextEdit="1"/>
          </p:cNvSpPr>
          <p:nvPr>
            <p:ph type="sldImg"/>
          </p:nvPr>
        </p:nvSpPr>
        <p:spPr>
          <a:ln/>
        </p:spPr>
      </p:sp>
      <p:sp>
        <p:nvSpPr>
          <p:cNvPr id="18022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89" name="Rectangle 5"/>
          <p:cNvSpPr>
            <a:spLocks noGrp="1" noChangeArrowheads="1"/>
          </p:cNvSpPr>
          <p:nvPr>
            <p:ph type="sldNum" sz="quarter" idx="5"/>
          </p:nvPr>
        </p:nvSpPr>
        <p:spPr>
          <a:noFill/>
        </p:spPr>
        <p:txBody>
          <a:bodyPr/>
          <a:lstStyle/>
          <a:p>
            <a:fld id="{531DC70D-21D5-4FBC-898E-E85D7BEF8A64}" type="slidenum">
              <a:rPr lang="en-GB" smtClean="0"/>
              <a:pPr/>
              <a:t>205</a:t>
            </a:fld>
            <a:endParaRPr lang="en-GB"/>
          </a:p>
        </p:txBody>
      </p:sp>
      <p:sp>
        <p:nvSpPr>
          <p:cNvPr id="1804290" name="Rectangle 2"/>
          <p:cNvSpPr>
            <a:spLocks noGrp="1" noRot="1" noChangeAspect="1" noChangeArrowheads="1" noTextEdit="1"/>
          </p:cNvSpPr>
          <p:nvPr>
            <p:ph type="sldImg"/>
          </p:nvPr>
        </p:nvSpPr>
        <p:spPr>
          <a:ln/>
        </p:spPr>
      </p:sp>
      <p:sp>
        <p:nvSpPr>
          <p:cNvPr id="18042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337" name="Rectangle 5"/>
          <p:cNvSpPr>
            <a:spLocks noGrp="1" noChangeArrowheads="1"/>
          </p:cNvSpPr>
          <p:nvPr>
            <p:ph type="sldNum" sz="quarter" idx="5"/>
          </p:nvPr>
        </p:nvSpPr>
        <p:spPr>
          <a:noFill/>
        </p:spPr>
        <p:txBody>
          <a:bodyPr/>
          <a:lstStyle/>
          <a:p>
            <a:fld id="{D6AD3A56-D268-4D14-A09D-0C27475F11D0}" type="slidenum">
              <a:rPr lang="en-GB" smtClean="0"/>
              <a:pPr/>
              <a:t>206</a:t>
            </a:fld>
            <a:endParaRPr lang="en-GB"/>
          </a:p>
        </p:txBody>
      </p:sp>
      <p:sp>
        <p:nvSpPr>
          <p:cNvPr id="1806338" name="Rectangle 2"/>
          <p:cNvSpPr>
            <a:spLocks noGrp="1" noRot="1" noChangeAspect="1" noChangeArrowheads="1" noTextEdit="1"/>
          </p:cNvSpPr>
          <p:nvPr>
            <p:ph type="sldImg"/>
          </p:nvPr>
        </p:nvSpPr>
        <p:spPr>
          <a:ln/>
        </p:spPr>
      </p:sp>
      <p:sp>
        <p:nvSpPr>
          <p:cNvPr id="18063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5" name="Rectangle 5"/>
          <p:cNvSpPr>
            <a:spLocks noGrp="1" noChangeArrowheads="1"/>
          </p:cNvSpPr>
          <p:nvPr>
            <p:ph type="sldNum" sz="quarter" idx="5"/>
          </p:nvPr>
        </p:nvSpPr>
        <p:spPr>
          <a:noFill/>
        </p:spPr>
        <p:txBody>
          <a:bodyPr/>
          <a:lstStyle/>
          <a:p>
            <a:fld id="{D77F8EF3-9C63-4867-A94E-9E88E656EE15}" type="slidenum">
              <a:rPr lang="en-GB" smtClean="0"/>
              <a:pPr/>
              <a:t>207</a:t>
            </a:fld>
            <a:endParaRPr lang="en-GB"/>
          </a:p>
        </p:txBody>
      </p:sp>
      <p:sp>
        <p:nvSpPr>
          <p:cNvPr id="1808386" name="Rectangle 2"/>
          <p:cNvSpPr>
            <a:spLocks noGrp="1" noRot="1" noChangeAspect="1" noChangeArrowheads="1" noTextEdit="1"/>
          </p:cNvSpPr>
          <p:nvPr>
            <p:ph type="sldImg"/>
          </p:nvPr>
        </p:nvSpPr>
        <p:spPr>
          <a:ln/>
        </p:spPr>
      </p:sp>
      <p:sp>
        <p:nvSpPr>
          <p:cNvPr id="18083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3" name="Rectangle 5"/>
          <p:cNvSpPr>
            <a:spLocks noGrp="1" noChangeArrowheads="1"/>
          </p:cNvSpPr>
          <p:nvPr>
            <p:ph type="sldNum" sz="quarter" idx="5"/>
          </p:nvPr>
        </p:nvSpPr>
        <p:spPr>
          <a:noFill/>
        </p:spPr>
        <p:txBody>
          <a:bodyPr/>
          <a:lstStyle/>
          <a:p>
            <a:fld id="{5E8A675D-8C40-4C96-A78B-734902616B6A}" type="slidenum">
              <a:rPr lang="en-GB" smtClean="0"/>
              <a:pPr/>
              <a:t>208</a:t>
            </a:fld>
            <a:endParaRPr lang="en-GB"/>
          </a:p>
        </p:txBody>
      </p:sp>
      <p:sp>
        <p:nvSpPr>
          <p:cNvPr id="1810434" name="Rectangle 2"/>
          <p:cNvSpPr>
            <a:spLocks noGrp="1" noRot="1" noChangeAspect="1" noChangeArrowheads="1" noTextEdit="1"/>
          </p:cNvSpPr>
          <p:nvPr>
            <p:ph type="sldImg"/>
          </p:nvPr>
        </p:nvSpPr>
        <p:spPr>
          <a:ln/>
        </p:spPr>
      </p:sp>
      <p:sp>
        <p:nvSpPr>
          <p:cNvPr id="18104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1" name="Rectangle 5"/>
          <p:cNvSpPr>
            <a:spLocks noGrp="1" noChangeArrowheads="1"/>
          </p:cNvSpPr>
          <p:nvPr>
            <p:ph type="sldNum" sz="quarter" idx="5"/>
          </p:nvPr>
        </p:nvSpPr>
        <p:spPr>
          <a:noFill/>
        </p:spPr>
        <p:txBody>
          <a:bodyPr/>
          <a:lstStyle/>
          <a:p>
            <a:fld id="{11ED0C56-876D-4C03-87FF-4398B168DB82}" type="slidenum">
              <a:rPr lang="en-GB" smtClean="0"/>
              <a:pPr/>
              <a:t>209</a:t>
            </a:fld>
            <a:endParaRPr lang="en-GB"/>
          </a:p>
        </p:txBody>
      </p:sp>
      <p:sp>
        <p:nvSpPr>
          <p:cNvPr id="1812482" name="Rectangle 2"/>
          <p:cNvSpPr>
            <a:spLocks noGrp="1" noRot="1" noChangeAspect="1" noChangeArrowheads="1" noTextEdit="1"/>
          </p:cNvSpPr>
          <p:nvPr>
            <p:ph type="sldImg"/>
          </p:nvPr>
        </p:nvSpPr>
        <p:spPr>
          <a:ln/>
        </p:spPr>
      </p:sp>
      <p:sp>
        <p:nvSpPr>
          <p:cNvPr id="18124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529" name="Rectangle 5"/>
          <p:cNvSpPr>
            <a:spLocks noGrp="1" noChangeArrowheads="1"/>
          </p:cNvSpPr>
          <p:nvPr>
            <p:ph type="sldNum" sz="quarter" idx="5"/>
          </p:nvPr>
        </p:nvSpPr>
        <p:spPr>
          <a:noFill/>
        </p:spPr>
        <p:txBody>
          <a:bodyPr/>
          <a:lstStyle/>
          <a:p>
            <a:fld id="{0B9FE0B5-45EB-42B3-AFE1-2AE1C424E1C4}" type="slidenum">
              <a:rPr lang="en-GB" smtClean="0"/>
              <a:pPr/>
              <a:t>210</a:t>
            </a:fld>
            <a:endParaRPr lang="en-GB"/>
          </a:p>
        </p:txBody>
      </p:sp>
      <p:sp>
        <p:nvSpPr>
          <p:cNvPr id="1814530" name="Rectangle 2"/>
          <p:cNvSpPr>
            <a:spLocks noGrp="1" noRot="1" noChangeAspect="1" noChangeArrowheads="1" noTextEdit="1"/>
          </p:cNvSpPr>
          <p:nvPr>
            <p:ph type="sldImg"/>
          </p:nvPr>
        </p:nvSpPr>
        <p:spPr>
          <a:ln/>
        </p:spPr>
      </p:sp>
      <p:sp>
        <p:nvSpPr>
          <p:cNvPr id="18145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7" name="Rectangle 5"/>
          <p:cNvSpPr>
            <a:spLocks noGrp="1" noChangeArrowheads="1"/>
          </p:cNvSpPr>
          <p:nvPr>
            <p:ph type="sldNum" sz="quarter" idx="5"/>
          </p:nvPr>
        </p:nvSpPr>
        <p:spPr>
          <a:noFill/>
        </p:spPr>
        <p:txBody>
          <a:bodyPr/>
          <a:lstStyle/>
          <a:p>
            <a:fld id="{A932F28C-EFC3-43B9-B1B2-C6168A70E822}" type="slidenum">
              <a:rPr lang="en-GB" smtClean="0"/>
              <a:pPr/>
              <a:t>211</a:t>
            </a:fld>
            <a:endParaRPr lang="en-GB"/>
          </a:p>
        </p:txBody>
      </p:sp>
      <p:sp>
        <p:nvSpPr>
          <p:cNvPr id="1816578" name="Rectangle 2"/>
          <p:cNvSpPr>
            <a:spLocks noGrp="1" noRot="1" noChangeAspect="1" noChangeArrowheads="1" noTextEdit="1"/>
          </p:cNvSpPr>
          <p:nvPr>
            <p:ph type="sldImg"/>
          </p:nvPr>
        </p:nvSpPr>
        <p:spPr>
          <a:ln/>
        </p:spPr>
      </p:sp>
      <p:sp>
        <p:nvSpPr>
          <p:cNvPr id="18165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5" name="Rectangle 5"/>
          <p:cNvSpPr>
            <a:spLocks noGrp="1" noChangeArrowheads="1"/>
          </p:cNvSpPr>
          <p:nvPr>
            <p:ph type="sldNum" sz="quarter" idx="5"/>
          </p:nvPr>
        </p:nvSpPr>
        <p:spPr>
          <a:noFill/>
        </p:spPr>
        <p:txBody>
          <a:bodyPr/>
          <a:lstStyle/>
          <a:p>
            <a:fld id="{E9DC013E-F531-4969-A1BA-853BFA9EEB89}" type="slidenum">
              <a:rPr lang="en-GB" smtClean="0"/>
              <a:pPr/>
              <a:t>212</a:t>
            </a:fld>
            <a:endParaRPr lang="en-GB"/>
          </a:p>
        </p:txBody>
      </p:sp>
      <p:sp>
        <p:nvSpPr>
          <p:cNvPr id="1818626" name="Rectangle 2"/>
          <p:cNvSpPr>
            <a:spLocks noGrp="1" noRot="1" noChangeAspect="1" noChangeArrowheads="1" noTextEdit="1"/>
          </p:cNvSpPr>
          <p:nvPr>
            <p:ph type="sldImg"/>
          </p:nvPr>
        </p:nvSpPr>
        <p:spPr>
          <a:ln/>
        </p:spPr>
      </p:sp>
      <p:sp>
        <p:nvSpPr>
          <p:cNvPr id="18186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3" name="Rectangle 5"/>
          <p:cNvSpPr>
            <a:spLocks noGrp="1" noChangeArrowheads="1"/>
          </p:cNvSpPr>
          <p:nvPr>
            <p:ph type="sldNum" sz="quarter" idx="5"/>
          </p:nvPr>
        </p:nvSpPr>
        <p:spPr>
          <a:noFill/>
        </p:spPr>
        <p:txBody>
          <a:bodyPr/>
          <a:lstStyle/>
          <a:p>
            <a:fld id="{17041723-9926-4A1A-82B1-B3A867DA3E22}" type="slidenum">
              <a:rPr lang="en-GB" smtClean="0"/>
              <a:pPr/>
              <a:t>213</a:t>
            </a:fld>
            <a:endParaRPr lang="en-GB"/>
          </a:p>
        </p:txBody>
      </p:sp>
      <p:sp>
        <p:nvSpPr>
          <p:cNvPr id="1820674" name="Rectangle 2"/>
          <p:cNvSpPr>
            <a:spLocks noGrp="1" noRot="1" noChangeAspect="1" noChangeArrowheads="1" noTextEdit="1"/>
          </p:cNvSpPr>
          <p:nvPr>
            <p:ph type="sldImg"/>
          </p:nvPr>
        </p:nvSpPr>
        <p:spPr>
          <a:ln/>
        </p:spPr>
      </p:sp>
      <p:sp>
        <p:nvSpPr>
          <p:cNvPr id="18206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1" name="Rectangle 5"/>
          <p:cNvSpPr>
            <a:spLocks noGrp="1" noChangeArrowheads="1"/>
          </p:cNvSpPr>
          <p:nvPr>
            <p:ph type="sldNum" sz="quarter" idx="5"/>
          </p:nvPr>
        </p:nvSpPr>
        <p:spPr>
          <a:noFill/>
        </p:spPr>
        <p:txBody>
          <a:bodyPr/>
          <a:lstStyle/>
          <a:p>
            <a:fld id="{43FEE0B4-3475-42EB-AEA8-747835DC317E}" type="slidenum">
              <a:rPr lang="en-GB" smtClean="0"/>
              <a:pPr/>
              <a:t>70</a:t>
            </a:fld>
            <a:endParaRPr lang="en-GB"/>
          </a:p>
        </p:txBody>
      </p:sp>
      <p:sp>
        <p:nvSpPr>
          <p:cNvPr id="1172482" name="Rectangle 2"/>
          <p:cNvSpPr>
            <a:spLocks noGrp="1" noRot="1" noChangeAspect="1" noChangeArrowheads="1" noTextEdit="1"/>
          </p:cNvSpPr>
          <p:nvPr>
            <p:ph type="sldImg"/>
          </p:nvPr>
        </p:nvSpPr>
        <p:spPr>
          <a:ln/>
        </p:spPr>
      </p:sp>
      <p:sp>
        <p:nvSpPr>
          <p:cNvPr id="11724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1" name="Rectangle 5"/>
          <p:cNvSpPr>
            <a:spLocks noGrp="1" noChangeArrowheads="1"/>
          </p:cNvSpPr>
          <p:nvPr>
            <p:ph type="sldNum" sz="quarter" idx="5"/>
          </p:nvPr>
        </p:nvSpPr>
        <p:spPr>
          <a:noFill/>
        </p:spPr>
        <p:txBody>
          <a:bodyPr/>
          <a:lstStyle/>
          <a:p>
            <a:fld id="{04D05B17-88B0-4C88-8103-3EA8ED4B1F37}" type="slidenum">
              <a:rPr lang="en-GB" smtClean="0"/>
              <a:pPr/>
              <a:t>214</a:t>
            </a:fld>
            <a:endParaRPr lang="en-GB"/>
          </a:p>
        </p:txBody>
      </p:sp>
      <p:sp>
        <p:nvSpPr>
          <p:cNvPr id="1822722" name="Rectangle 2"/>
          <p:cNvSpPr>
            <a:spLocks noGrp="1" noRot="1" noChangeAspect="1" noChangeArrowheads="1" noTextEdit="1"/>
          </p:cNvSpPr>
          <p:nvPr>
            <p:ph type="sldImg"/>
          </p:nvPr>
        </p:nvSpPr>
        <p:spPr>
          <a:ln/>
        </p:spPr>
      </p:sp>
      <p:sp>
        <p:nvSpPr>
          <p:cNvPr id="18227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4769" name="Rectangle 5"/>
          <p:cNvSpPr>
            <a:spLocks noGrp="1" noChangeArrowheads="1"/>
          </p:cNvSpPr>
          <p:nvPr>
            <p:ph type="sldNum" sz="quarter" idx="5"/>
          </p:nvPr>
        </p:nvSpPr>
        <p:spPr>
          <a:noFill/>
        </p:spPr>
        <p:txBody>
          <a:bodyPr/>
          <a:lstStyle/>
          <a:p>
            <a:fld id="{F55BFC8D-63FC-482B-913D-8D8FCA0CF16F}" type="slidenum">
              <a:rPr lang="en-GB" smtClean="0"/>
              <a:pPr/>
              <a:t>215</a:t>
            </a:fld>
            <a:endParaRPr lang="en-GB"/>
          </a:p>
        </p:txBody>
      </p:sp>
      <p:sp>
        <p:nvSpPr>
          <p:cNvPr id="1824770" name="Rectangle 2"/>
          <p:cNvSpPr>
            <a:spLocks noGrp="1" noRot="1" noChangeAspect="1" noChangeArrowheads="1" noTextEdit="1"/>
          </p:cNvSpPr>
          <p:nvPr>
            <p:ph type="sldImg"/>
          </p:nvPr>
        </p:nvSpPr>
        <p:spPr>
          <a:ln/>
        </p:spPr>
      </p:sp>
      <p:sp>
        <p:nvSpPr>
          <p:cNvPr id="18247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817" name="Rectangle 5"/>
          <p:cNvSpPr>
            <a:spLocks noGrp="1" noChangeArrowheads="1"/>
          </p:cNvSpPr>
          <p:nvPr>
            <p:ph type="sldNum" sz="quarter" idx="5"/>
          </p:nvPr>
        </p:nvSpPr>
        <p:spPr>
          <a:noFill/>
        </p:spPr>
        <p:txBody>
          <a:bodyPr/>
          <a:lstStyle/>
          <a:p>
            <a:fld id="{D18620EA-3912-4835-A16D-2D8AB0FB0771}" type="slidenum">
              <a:rPr lang="en-GB" smtClean="0"/>
              <a:pPr/>
              <a:t>216</a:t>
            </a:fld>
            <a:endParaRPr lang="en-GB"/>
          </a:p>
        </p:txBody>
      </p:sp>
      <p:sp>
        <p:nvSpPr>
          <p:cNvPr id="1826818" name="Rectangle 2"/>
          <p:cNvSpPr>
            <a:spLocks noGrp="1" noRot="1" noChangeAspect="1" noChangeArrowheads="1" noTextEdit="1"/>
          </p:cNvSpPr>
          <p:nvPr>
            <p:ph type="sldImg"/>
          </p:nvPr>
        </p:nvSpPr>
        <p:spPr>
          <a:ln/>
        </p:spPr>
      </p:sp>
      <p:sp>
        <p:nvSpPr>
          <p:cNvPr id="18268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5" name="Rectangle 5"/>
          <p:cNvSpPr>
            <a:spLocks noGrp="1" noChangeArrowheads="1"/>
          </p:cNvSpPr>
          <p:nvPr>
            <p:ph type="sldNum" sz="quarter" idx="5"/>
          </p:nvPr>
        </p:nvSpPr>
        <p:spPr>
          <a:noFill/>
        </p:spPr>
        <p:txBody>
          <a:bodyPr/>
          <a:lstStyle/>
          <a:p>
            <a:fld id="{7B66AC1C-9F39-4570-BC55-BE61CBD8C5BA}" type="slidenum">
              <a:rPr lang="en-GB" smtClean="0"/>
              <a:pPr/>
              <a:t>217</a:t>
            </a:fld>
            <a:endParaRPr lang="en-GB"/>
          </a:p>
        </p:txBody>
      </p:sp>
      <p:sp>
        <p:nvSpPr>
          <p:cNvPr id="1828866" name="Rectangle 2"/>
          <p:cNvSpPr>
            <a:spLocks noGrp="1" noRot="1" noChangeAspect="1" noChangeArrowheads="1" noTextEdit="1"/>
          </p:cNvSpPr>
          <p:nvPr>
            <p:ph type="sldImg"/>
          </p:nvPr>
        </p:nvSpPr>
        <p:spPr>
          <a:ln/>
        </p:spPr>
      </p:sp>
      <p:sp>
        <p:nvSpPr>
          <p:cNvPr id="18288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3" name="Rectangle 5"/>
          <p:cNvSpPr>
            <a:spLocks noGrp="1" noChangeArrowheads="1"/>
          </p:cNvSpPr>
          <p:nvPr>
            <p:ph type="sldNum" sz="quarter" idx="5"/>
          </p:nvPr>
        </p:nvSpPr>
        <p:spPr>
          <a:noFill/>
        </p:spPr>
        <p:txBody>
          <a:bodyPr/>
          <a:lstStyle/>
          <a:p>
            <a:fld id="{3045525D-1B7C-4284-AEBF-1A9299696F10}" type="slidenum">
              <a:rPr lang="en-GB" smtClean="0"/>
              <a:pPr/>
              <a:t>218</a:t>
            </a:fld>
            <a:endParaRPr lang="en-GB"/>
          </a:p>
        </p:txBody>
      </p:sp>
      <p:sp>
        <p:nvSpPr>
          <p:cNvPr id="1830914" name="Rectangle 2"/>
          <p:cNvSpPr>
            <a:spLocks noGrp="1" noRot="1" noChangeAspect="1" noChangeArrowheads="1" noTextEdit="1"/>
          </p:cNvSpPr>
          <p:nvPr>
            <p:ph type="sldImg"/>
          </p:nvPr>
        </p:nvSpPr>
        <p:spPr>
          <a:ln/>
        </p:spPr>
      </p:sp>
      <p:sp>
        <p:nvSpPr>
          <p:cNvPr id="18309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1" name="Rectangle 5"/>
          <p:cNvSpPr>
            <a:spLocks noGrp="1" noChangeArrowheads="1"/>
          </p:cNvSpPr>
          <p:nvPr>
            <p:ph type="sldNum" sz="quarter" idx="5"/>
          </p:nvPr>
        </p:nvSpPr>
        <p:spPr>
          <a:noFill/>
        </p:spPr>
        <p:txBody>
          <a:bodyPr/>
          <a:lstStyle/>
          <a:p>
            <a:fld id="{75F35C37-62AA-495D-A461-AF8865326037}" type="slidenum">
              <a:rPr lang="en-GB" smtClean="0"/>
              <a:pPr/>
              <a:t>219</a:t>
            </a:fld>
            <a:endParaRPr lang="en-GB"/>
          </a:p>
        </p:txBody>
      </p:sp>
      <p:sp>
        <p:nvSpPr>
          <p:cNvPr id="1832962" name="Rectangle 2"/>
          <p:cNvSpPr>
            <a:spLocks noGrp="1" noRot="1" noChangeAspect="1" noChangeArrowheads="1" noTextEdit="1"/>
          </p:cNvSpPr>
          <p:nvPr>
            <p:ph type="sldImg"/>
          </p:nvPr>
        </p:nvSpPr>
        <p:spPr>
          <a:ln/>
        </p:spPr>
      </p:sp>
      <p:sp>
        <p:nvSpPr>
          <p:cNvPr id="18329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09" name="Rectangle 5"/>
          <p:cNvSpPr>
            <a:spLocks noGrp="1" noChangeArrowheads="1"/>
          </p:cNvSpPr>
          <p:nvPr>
            <p:ph type="sldNum" sz="quarter" idx="5"/>
          </p:nvPr>
        </p:nvSpPr>
        <p:spPr>
          <a:noFill/>
        </p:spPr>
        <p:txBody>
          <a:bodyPr/>
          <a:lstStyle/>
          <a:p>
            <a:fld id="{F6B7595E-C200-4C6D-A2B3-BC07D92BED05}" type="slidenum">
              <a:rPr lang="en-GB" smtClean="0"/>
              <a:pPr/>
              <a:t>220</a:t>
            </a:fld>
            <a:endParaRPr lang="en-GB"/>
          </a:p>
        </p:txBody>
      </p:sp>
      <p:sp>
        <p:nvSpPr>
          <p:cNvPr id="1835010" name="Rectangle 2"/>
          <p:cNvSpPr>
            <a:spLocks noGrp="1" noRot="1" noChangeAspect="1" noChangeArrowheads="1" noTextEdit="1"/>
          </p:cNvSpPr>
          <p:nvPr>
            <p:ph type="sldImg"/>
          </p:nvPr>
        </p:nvSpPr>
        <p:spPr>
          <a:ln/>
        </p:spPr>
      </p:sp>
      <p:sp>
        <p:nvSpPr>
          <p:cNvPr id="18350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7" name="Rectangle 5"/>
          <p:cNvSpPr>
            <a:spLocks noGrp="1" noChangeArrowheads="1"/>
          </p:cNvSpPr>
          <p:nvPr>
            <p:ph type="sldNum" sz="quarter" idx="5"/>
          </p:nvPr>
        </p:nvSpPr>
        <p:spPr>
          <a:noFill/>
        </p:spPr>
        <p:txBody>
          <a:bodyPr/>
          <a:lstStyle/>
          <a:p>
            <a:fld id="{270C9385-6A56-40E9-A67C-F70294027D76}" type="slidenum">
              <a:rPr lang="en-GB" smtClean="0"/>
              <a:pPr/>
              <a:t>221</a:t>
            </a:fld>
            <a:endParaRPr lang="en-GB"/>
          </a:p>
        </p:txBody>
      </p:sp>
      <p:sp>
        <p:nvSpPr>
          <p:cNvPr id="1837058" name="Rectangle 2"/>
          <p:cNvSpPr>
            <a:spLocks noGrp="1" noRot="1" noChangeAspect="1" noChangeArrowheads="1" noTextEdit="1"/>
          </p:cNvSpPr>
          <p:nvPr>
            <p:ph type="sldImg"/>
          </p:nvPr>
        </p:nvSpPr>
        <p:spPr>
          <a:ln/>
        </p:spPr>
      </p:sp>
      <p:sp>
        <p:nvSpPr>
          <p:cNvPr id="18370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5" name="Rectangle 5"/>
          <p:cNvSpPr>
            <a:spLocks noGrp="1" noChangeArrowheads="1"/>
          </p:cNvSpPr>
          <p:nvPr>
            <p:ph type="sldNum" sz="quarter" idx="5"/>
          </p:nvPr>
        </p:nvSpPr>
        <p:spPr>
          <a:noFill/>
        </p:spPr>
        <p:txBody>
          <a:bodyPr/>
          <a:lstStyle/>
          <a:p>
            <a:fld id="{BD74C85B-4C15-4978-BB0B-73868C665477}" type="slidenum">
              <a:rPr lang="en-GB" smtClean="0"/>
              <a:pPr/>
              <a:t>222</a:t>
            </a:fld>
            <a:endParaRPr lang="en-GB"/>
          </a:p>
        </p:txBody>
      </p:sp>
      <p:sp>
        <p:nvSpPr>
          <p:cNvPr id="1839106" name="Rectangle 2"/>
          <p:cNvSpPr>
            <a:spLocks noGrp="1" noRot="1" noChangeAspect="1" noChangeArrowheads="1" noTextEdit="1"/>
          </p:cNvSpPr>
          <p:nvPr>
            <p:ph type="sldImg"/>
          </p:nvPr>
        </p:nvSpPr>
        <p:spPr>
          <a:ln/>
        </p:spPr>
      </p:sp>
      <p:sp>
        <p:nvSpPr>
          <p:cNvPr id="18391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3" name="Rectangle 5"/>
          <p:cNvSpPr>
            <a:spLocks noGrp="1" noChangeArrowheads="1"/>
          </p:cNvSpPr>
          <p:nvPr>
            <p:ph type="sldNum" sz="quarter" idx="5"/>
          </p:nvPr>
        </p:nvSpPr>
        <p:spPr>
          <a:noFill/>
        </p:spPr>
        <p:txBody>
          <a:bodyPr/>
          <a:lstStyle/>
          <a:p>
            <a:fld id="{A4DBD465-F052-42B4-9EAE-F6F5CF35C7A6}" type="slidenum">
              <a:rPr lang="en-GB" smtClean="0"/>
              <a:pPr/>
              <a:t>223</a:t>
            </a:fld>
            <a:endParaRPr lang="en-GB"/>
          </a:p>
        </p:txBody>
      </p:sp>
      <p:sp>
        <p:nvSpPr>
          <p:cNvPr id="1841154" name="Rectangle 2"/>
          <p:cNvSpPr>
            <a:spLocks noGrp="1" noRot="1" noChangeAspect="1" noChangeArrowheads="1" noTextEdit="1"/>
          </p:cNvSpPr>
          <p:nvPr>
            <p:ph type="sldImg"/>
          </p:nvPr>
        </p:nvSpPr>
        <p:spPr>
          <a:ln/>
        </p:spPr>
      </p:sp>
      <p:sp>
        <p:nvSpPr>
          <p:cNvPr id="18411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29" name="Rectangle 5"/>
          <p:cNvSpPr>
            <a:spLocks noGrp="1" noChangeArrowheads="1"/>
          </p:cNvSpPr>
          <p:nvPr>
            <p:ph type="sldNum" sz="quarter" idx="5"/>
          </p:nvPr>
        </p:nvSpPr>
        <p:spPr>
          <a:noFill/>
        </p:spPr>
        <p:txBody>
          <a:bodyPr/>
          <a:lstStyle/>
          <a:p>
            <a:fld id="{BEDD29AA-A938-49BE-8959-41F75B66C1C5}" type="slidenum">
              <a:rPr lang="en-GB" smtClean="0"/>
              <a:pPr/>
              <a:t>71</a:t>
            </a:fld>
            <a:endParaRPr lang="en-GB"/>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1" name="Rectangle 5"/>
          <p:cNvSpPr>
            <a:spLocks noGrp="1" noChangeArrowheads="1"/>
          </p:cNvSpPr>
          <p:nvPr>
            <p:ph type="sldNum" sz="quarter" idx="5"/>
          </p:nvPr>
        </p:nvSpPr>
        <p:spPr>
          <a:noFill/>
        </p:spPr>
        <p:txBody>
          <a:bodyPr/>
          <a:lstStyle/>
          <a:p>
            <a:fld id="{8D3CAAE7-4503-4639-BB57-A442EC225176}" type="slidenum">
              <a:rPr lang="en-GB" smtClean="0"/>
              <a:pPr/>
              <a:t>224</a:t>
            </a:fld>
            <a:endParaRPr lang="en-GB"/>
          </a:p>
        </p:txBody>
      </p:sp>
      <p:sp>
        <p:nvSpPr>
          <p:cNvPr id="1843202" name="Rectangle 2"/>
          <p:cNvSpPr>
            <a:spLocks noGrp="1" noRot="1" noChangeAspect="1" noChangeArrowheads="1" noTextEdit="1"/>
          </p:cNvSpPr>
          <p:nvPr>
            <p:ph type="sldImg"/>
          </p:nvPr>
        </p:nvSpPr>
        <p:spPr>
          <a:ln/>
        </p:spPr>
      </p:sp>
      <p:sp>
        <p:nvSpPr>
          <p:cNvPr id="18432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49" name="Rectangle 5"/>
          <p:cNvSpPr>
            <a:spLocks noGrp="1" noChangeArrowheads="1"/>
          </p:cNvSpPr>
          <p:nvPr>
            <p:ph type="sldNum" sz="quarter" idx="5"/>
          </p:nvPr>
        </p:nvSpPr>
        <p:spPr>
          <a:noFill/>
        </p:spPr>
        <p:txBody>
          <a:bodyPr/>
          <a:lstStyle/>
          <a:p>
            <a:fld id="{9CD872DF-8083-4274-A886-0555799B618D}" type="slidenum">
              <a:rPr lang="en-GB" smtClean="0"/>
              <a:pPr/>
              <a:t>225</a:t>
            </a:fld>
            <a:endParaRPr lang="en-GB"/>
          </a:p>
        </p:txBody>
      </p:sp>
      <p:sp>
        <p:nvSpPr>
          <p:cNvPr id="1845250" name="Rectangle 2"/>
          <p:cNvSpPr>
            <a:spLocks noGrp="1" noRot="1" noChangeAspect="1" noChangeArrowheads="1" noTextEdit="1"/>
          </p:cNvSpPr>
          <p:nvPr>
            <p:ph type="sldImg"/>
          </p:nvPr>
        </p:nvSpPr>
        <p:spPr>
          <a:ln/>
        </p:spPr>
      </p:sp>
      <p:sp>
        <p:nvSpPr>
          <p:cNvPr id="18452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7" name="Rectangle 5"/>
          <p:cNvSpPr>
            <a:spLocks noGrp="1" noChangeArrowheads="1"/>
          </p:cNvSpPr>
          <p:nvPr>
            <p:ph type="sldNum" sz="quarter" idx="5"/>
          </p:nvPr>
        </p:nvSpPr>
        <p:spPr>
          <a:noFill/>
        </p:spPr>
        <p:txBody>
          <a:bodyPr/>
          <a:lstStyle/>
          <a:p>
            <a:fld id="{A561A606-9FEC-4520-A065-EEC24BD76BD7}" type="slidenum">
              <a:rPr lang="en-GB" smtClean="0"/>
              <a:pPr/>
              <a:t>226</a:t>
            </a:fld>
            <a:endParaRPr lang="en-GB"/>
          </a:p>
        </p:txBody>
      </p:sp>
      <p:sp>
        <p:nvSpPr>
          <p:cNvPr id="1847298" name="Rectangle 2"/>
          <p:cNvSpPr>
            <a:spLocks noGrp="1" noRot="1" noChangeAspect="1" noChangeArrowheads="1" noTextEdit="1"/>
          </p:cNvSpPr>
          <p:nvPr>
            <p:ph type="sldImg"/>
          </p:nvPr>
        </p:nvSpPr>
        <p:spPr>
          <a:ln/>
        </p:spPr>
      </p:sp>
      <p:sp>
        <p:nvSpPr>
          <p:cNvPr id="18472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5" name="Rectangle 5"/>
          <p:cNvSpPr>
            <a:spLocks noGrp="1" noChangeArrowheads="1"/>
          </p:cNvSpPr>
          <p:nvPr>
            <p:ph type="sldNum" sz="quarter" idx="5"/>
          </p:nvPr>
        </p:nvSpPr>
        <p:spPr>
          <a:noFill/>
        </p:spPr>
        <p:txBody>
          <a:bodyPr/>
          <a:lstStyle/>
          <a:p>
            <a:fld id="{71A0E16E-3F76-49BB-A89B-2E6704A3DE28}" type="slidenum">
              <a:rPr lang="en-GB" smtClean="0"/>
              <a:pPr/>
              <a:t>227</a:t>
            </a:fld>
            <a:endParaRPr lang="en-GB"/>
          </a:p>
        </p:txBody>
      </p:sp>
      <p:sp>
        <p:nvSpPr>
          <p:cNvPr id="1849346" name="Rectangle 2"/>
          <p:cNvSpPr>
            <a:spLocks noGrp="1" noRot="1" noChangeAspect="1" noChangeArrowheads="1" noTextEdit="1"/>
          </p:cNvSpPr>
          <p:nvPr>
            <p:ph type="sldImg"/>
          </p:nvPr>
        </p:nvSpPr>
        <p:spPr>
          <a:ln/>
        </p:spPr>
      </p:sp>
      <p:sp>
        <p:nvSpPr>
          <p:cNvPr id="18493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3" name="Rectangle 5"/>
          <p:cNvSpPr>
            <a:spLocks noGrp="1" noChangeArrowheads="1"/>
          </p:cNvSpPr>
          <p:nvPr>
            <p:ph type="sldNum" sz="quarter" idx="5"/>
          </p:nvPr>
        </p:nvSpPr>
        <p:spPr>
          <a:noFill/>
        </p:spPr>
        <p:txBody>
          <a:bodyPr/>
          <a:lstStyle/>
          <a:p>
            <a:fld id="{105F2B7B-4F22-47F3-AAE7-3FA6592A6183}" type="slidenum">
              <a:rPr lang="en-GB" smtClean="0"/>
              <a:pPr/>
              <a:t>228</a:t>
            </a:fld>
            <a:endParaRPr lang="en-GB"/>
          </a:p>
        </p:txBody>
      </p:sp>
      <p:sp>
        <p:nvSpPr>
          <p:cNvPr id="1851394" name="Rectangle 2"/>
          <p:cNvSpPr>
            <a:spLocks noGrp="1" noRot="1" noChangeAspect="1" noChangeArrowheads="1" noTextEdit="1"/>
          </p:cNvSpPr>
          <p:nvPr>
            <p:ph type="sldImg"/>
          </p:nvPr>
        </p:nvSpPr>
        <p:spPr>
          <a:ln/>
        </p:spPr>
      </p:sp>
      <p:sp>
        <p:nvSpPr>
          <p:cNvPr id="18513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41" name="Rectangle 5"/>
          <p:cNvSpPr>
            <a:spLocks noGrp="1" noChangeArrowheads="1"/>
          </p:cNvSpPr>
          <p:nvPr>
            <p:ph type="sldNum" sz="quarter" idx="5"/>
          </p:nvPr>
        </p:nvSpPr>
        <p:spPr>
          <a:noFill/>
        </p:spPr>
        <p:txBody>
          <a:bodyPr/>
          <a:lstStyle/>
          <a:p>
            <a:fld id="{84045CBE-534B-4906-AF11-5BFE1C367DB3}" type="slidenum">
              <a:rPr lang="en-GB" smtClean="0"/>
              <a:pPr/>
              <a:t>229</a:t>
            </a:fld>
            <a:endParaRPr lang="en-GB"/>
          </a:p>
        </p:txBody>
      </p:sp>
      <p:sp>
        <p:nvSpPr>
          <p:cNvPr id="1853442" name="Rectangle 2"/>
          <p:cNvSpPr>
            <a:spLocks noGrp="1" noRot="1" noChangeAspect="1" noChangeArrowheads="1" noTextEdit="1"/>
          </p:cNvSpPr>
          <p:nvPr>
            <p:ph type="sldImg"/>
          </p:nvPr>
        </p:nvSpPr>
        <p:spPr>
          <a:ln/>
        </p:spPr>
      </p:sp>
      <p:sp>
        <p:nvSpPr>
          <p:cNvPr id="18534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89" name="Rectangle 5"/>
          <p:cNvSpPr>
            <a:spLocks noGrp="1" noChangeArrowheads="1"/>
          </p:cNvSpPr>
          <p:nvPr>
            <p:ph type="sldNum" sz="quarter" idx="5"/>
          </p:nvPr>
        </p:nvSpPr>
        <p:spPr>
          <a:noFill/>
        </p:spPr>
        <p:txBody>
          <a:bodyPr/>
          <a:lstStyle/>
          <a:p>
            <a:fld id="{C3B0E58C-A7F5-43E2-95D4-49DC67C525DC}" type="slidenum">
              <a:rPr lang="en-GB" smtClean="0"/>
              <a:pPr/>
              <a:t>230</a:t>
            </a:fld>
            <a:endParaRPr lang="en-GB"/>
          </a:p>
        </p:txBody>
      </p:sp>
      <p:sp>
        <p:nvSpPr>
          <p:cNvPr id="1855490" name="Rectangle 2"/>
          <p:cNvSpPr>
            <a:spLocks noGrp="1" noRot="1" noChangeAspect="1" noChangeArrowheads="1" noTextEdit="1"/>
          </p:cNvSpPr>
          <p:nvPr>
            <p:ph type="sldImg"/>
          </p:nvPr>
        </p:nvSpPr>
        <p:spPr>
          <a:ln/>
        </p:spPr>
      </p:sp>
      <p:sp>
        <p:nvSpPr>
          <p:cNvPr id="18554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7" name="Rectangle 5"/>
          <p:cNvSpPr>
            <a:spLocks noGrp="1" noChangeArrowheads="1"/>
          </p:cNvSpPr>
          <p:nvPr>
            <p:ph type="sldNum" sz="quarter" idx="5"/>
          </p:nvPr>
        </p:nvSpPr>
        <p:spPr>
          <a:noFill/>
        </p:spPr>
        <p:txBody>
          <a:bodyPr/>
          <a:lstStyle/>
          <a:p>
            <a:fld id="{BA6C2E00-01CC-4403-9BC1-ECCC5916CA7E}" type="slidenum">
              <a:rPr lang="en-GB" smtClean="0"/>
              <a:pPr/>
              <a:t>231</a:t>
            </a:fld>
            <a:endParaRPr lang="en-GB"/>
          </a:p>
        </p:txBody>
      </p:sp>
      <p:sp>
        <p:nvSpPr>
          <p:cNvPr id="1857538" name="Rectangle 2"/>
          <p:cNvSpPr>
            <a:spLocks noGrp="1" noRot="1" noChangeAspect="1" noChangeArrowheads="1" noTextEdit="1"/>
          </p:cNvSpPr>
          <p:nvPr>
            <p:ph type="sldImg"/>
          </p:nvPr>
        </p:nvSpPr>
        <p:spPr>
          <a:ln/>
        </p:spPr>
      </p:sp>
      <p:sp>
        <p:nvSpPr>
          <p:cNvPr id="18575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5" name="Rectangle 5"/>
          <p:cNvSpPr>
            <a:spLocks noGrp="1" noChangeArrowheads="1"/>
          </p:cNvSpPr>
          <p:nvPr>
            <p:ph type="sldNum" sz="quarter" idx="5"/>
          </p:nvPr>
        </p:nvSpPr>
        <p:spPr>
          <a:noFill/>
        </p:spPr>
        <p:txBody>
          <a:bodyPr/>
          <a:lstStyle/>
          <a:p>
            <a:fld id="{CE3E7EFA-7BA0-435B-B679-465832B0A3C2}" type="slidenum">
              <a:rPr lang="en-GB" smtClean="0"/>
              <a:pPr/>
              <a:t>232</a:t>
            </a:fld>
            <a:endParaRPr lang="en-GB"/>
          </a:p>
        </p:txBody>
      </p:sp>
      <p:sp>
        <p:nvSpPr>
          <p:cNvPr id="1859586" name="Rectangle 2"/>
          <p:cNvSpPr>
            <a:spLocks noGrp="1" noRot="1" noChangeAspect="1" noChangeArrowheads="1" noTextEdit="1"/>
          </p:cNvSpPr>
          <p:nvPr>
            <p:ph type="sldImg"/>
          </p:nvPr>
        </p:nvSpPr>
        <p:spPr>
          <a:ln/>
        </p:spPr>
      </p:sp>
      <p:sp>
        <p:nvSpPr>
          <p:cNvPr id="18595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3" name="Rectangle 5"/>
          <p:cNvSpPr>
            <a:spLocks noGrp="1" noChangeArrowheads="1"/>
          </p:cNvSpPr>
          <p:nvPr>
            <p:ph type="sldNum" sz="quarter" idx="5"/>
          </p:nvPr>
        </p:nvSpPr>
        <p:spPr>
          <a:noFill/>
        </p:spPr>
        <p:txBody>
          <a:bodyPr/>
          <a:lstStyle/>
          <a:p>
            <a:fld id="{A1AFFE01-4CA1-4A80-8CAA-34E98A6C180B}" type="slidenum">
              <a:rPr lang="en-GB" smtClean="0"/>
              <a:pPr/>
              <a:t>233</a:t>
            </a:fld>
            <a:endParaRPr lang="en-GB"/>
          </a:p>
        </p:txBody>
      </p:sp>
      <p:sp>
        <p:nvSpPr>
          <p:cNvPr id="1861634" name="Rectangle 2"/>
          <p:cNvSpPr>
            <a:spLocks noGrp="1" noRot="1" noChangeAspect="1" noChangeArrowheads="1" noTextEdit="1"/>
          </p:cNvSpPr>
          <p:nvPr>
            <p:ph type="sldImg"/>
          </p:nvPr>
        </p:nvSpPr>
        <p:spPr>
          <a:ln/>
        </p:spPr>
      </p:sp>
      <p:sp>
        <p:nvSpPr>
          <p:cNvPr id="18616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7" name="Rectangle 5"/>
          <p:cNvSpPr>
            <a:spLocks noGrp="1" noChangeArrowheads="1"/>
          </p:cNvSpPr>
          <p:nvPr>
            <p:ph type="sldNum" sz="quarter" idx="5"/>
          </p:nvPr>
        </p:nvSpPr>
        <p:spPr>
          <a:noFill/>
        </p:spPr>
        <p:txBody>
          <a:bodyPr/>
          <a:lstStyle/>
          <a:p>
            <a:fld id="{668D57BD-5CDC-472F-8A59-6B0DF281E177}" type="slidenum">
              <a:rPr lang="en-GB" smtClean="0"/>
              <a:pPr/>
              <a:t>72</a:t>
            </a:fld>
            <a:endParaRPr lang="en-GB"/>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1" name="Rectangle 5"/>
          <p:cNvSpPr>
            <a:spLocks noGrp="1" noChangeArrowheads="1"/>
          </p:cNvSpPr>
          <p:nvPr>
            <p:ph type="sldNum" sz="quarter" idx="5"/>
          </p:nvPr>
        </p:nvSpPr>
        <p:spPr>
          <a:noFill/>
        </p:spPr>
        <p:txBody>
          <a:bodyPr/>
          <a:lstStyle/>
          <a:p>
            <a:fld id="{403D8EDF-22C7-422D-AFE6-291601FCD3EA}" type="slidenum">
              <a:rPr lang="en-GB" smtClean="0"/>
              <a:pPr/>
              <a:t>234</a:t>
            </a:fld>
            <a:endParaRPr lang="en-GB"/>
          </a:p>
        </p:txBody>
      </p:sp>
      <p:sp>
        <p:nvSpPr>
          <p:cNvPr id="1863682" name="Rectangle 2"/>
          <p:cNvSpPr>
            <a:spLocks noGrp="1" noRot="1" noChangeAspect="1" noChangeArrowheads="1" noTextEdit="1"/>
          </p:cNvSpPr>
          <p:nvPr>
            <p:ph type="sldImg"/>
          </p:nvPr>
        </p:nvSpPr>
        <p:spPr>
          <a:ln/>
        </p:spPr>
      </p:sp>
      <p:sp>
        <p:nvSpPr>
          <p:cNvPr id="18636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729" name="Rectangle 5"/>
          <p:cNvSpPr>
            <a:spLocks noGrp="1" noChangeArrowheads="1"/>
          </p:cNvSpPr>
          <p:nvPr>
            <p:ph type="sldNum" sz="quarter" idx="5"/>
          </p:nvPr>
        </p:nvSpPr>
        <p:spPr>
          <a:noFill/>
        </p:spPr>
        <p:txBody>
          <a:bodyPr/>
          <a:lstStyle/>
          <a:p>
            <a:fld id="{0536F16F-92B8-4FB8-A6BD-B6A08288E735}" type="slidenum">
              <a:rPr lang="en-GB" smtClean="0"/>
              <a:pPr/>
              <a:t>235</a:t>
            </a:fld>
            <a:endParaRPr lang="en-GB"/>
          </a:p>
        </p:txBody>
      </p:sp>
      <p:sp>
        <p:nvSpPr>
          <p:cNvPr id="1865730" name="Rectangle 2"/>
          <p:cNvSpPr>
            <a:spLocks noGrp="1" noRot="1" noChangeAspect="1" noChangeArrowheads="1" noTextEdit="1"/>
          </p:cNvSpPr>
          <p:nvPr>
            <p:ph type="sldImg"/>
          </p:nvPr>
        </p:nvSpPr>
        <p:spPr>
          <a:ln/>
        </p:spPr>
      </p:sp>
      <p:sp>
        <p:nvSpPr>
          <p:cNvPr id="18657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7" name="Rectangle 5"/>
          <p:cNvSpPr>
            <a:spLocks noGrp="1" noChangeArrowheads="1"/>
          </p:cNvSpPr>
          <p:nvPr>
            <p:ph type="sldNum" sz="quarter" idx="5"/>
          </p:nvPr>
        </p:nvSpPr>
        <p:spPr>
          <a:noFill/>
        </p:spPr>
        <p:txBody>
          <a:bodyPr/>
          <a:lstStyle/>
          <a:p>
            <a:fld id="{E1B1D939-0A1E-4E22-A9F3-4E39544281DE}" type="slidenum">
              <a:rPr lang="en-GB" smtClean="0"/>
              <a:pPr/>
              <a:t>236</a:t>
            </a:fld>
            <a:endParaRPr lang="en-GB"/>
          </a:p>
        </p:txBody>
      </p:sp>
      <p:sp>
        <p:nvSpPr>
          <p:cNvPr id="1867778" name="Rectangle 2"/>
          <p:cNvSpPr>
            <a:spLocks noGrp="1" noRot="1" noChangeAspect="1" noChangeArrowheads="1" noTextEdit="1"/>
          </p:cNvSpPr>
          <p:nvPr>
            <p:ph type="sldImg"/>
          </p:nvPr>
        </p:nvSpPr>
        <p:spPr>
          <a:ln/>
        </p:spPr>
      </p:sp>
      <p:sp>
        <p:nvSpPr>
          <p:cNvPr id="18677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1" name="Rectangle 5"/>
          <p:cNvSpPr>
            <a:spLocks noGrp="1" noChangeArrowheads="1"/>
          </p:cNvSpPr>
          <p:nvPr>
            <p:ph type="sldNum" sz="quarter" idx="5"/>
          </p:nvPr>
        </p:nvSpPr>
        <p:spPr>
          <a:noFill/>
        </p:spPr>
        <p:txBody>
          <a:bodyPr/>
          <a:lstStyle/>
          <a:p>
            <a:fld id="{59E432C0-B31D-48CD-9EB8-D9C2DB91955D}" type="slidenum">
              <a:rPr lang="en-GB" smtClean="0"/>
              <a:pPr/>
              <a:t>241</a:t>
            </a:fld>
            <a:endParaRPr lang="en-GB"/>
          </a:p>
        </p:txBody>
      </p:sp>
      <p:sp>
        <p:nvSpPr>
          <p:cNvPr id="1873922" name="Rectangle 2"/>
          <p:cNvSpPr>
            <a:spLocks noGrp="1" noRot="1" noChangeAspect="1" noChangeArrowheads="1" noTextEdit="1"/>
          </p:cNvSpPr>
          <p:nvPr>
            <p:ph type="sldImg"/>
          </p:nvPr>
        </p:nvSpPr>
        <p:spPr>
          <a:ln/>
        </p:spPr>
      </p:sp>
      <p:sp>
        <p:nvSpPr>
          <p:cNvPr id="18739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969" name="Rectangle 5"/>
          <p:cNvSpPr>
            <a:spLocks noGrp="1" noChangeArrowheads="1"/>
          </p:cNvSpPr>
          <p:nvPr>
            <p:ph type="sldNum" sz="quarter" idx="5"/>
          </p:nvPr>
        </p:nvSpPr>
        <p:spPr>
          <a:noFill/>
        </p:spPr>
        <p:txBody>
          <a:bodyPr/>
          <a:lstStyle/>
          <a:p>
            <a:fld id="{3702FC6E-31DA-4FD6-8E28-42795ECE6E8E}" type="slidenum">
              <a:rPr lang="en-GB" smtClean="0"/>
              <a:pPr/>
              <a:t>242</a:t>
            </a:fld>
            <a:endParaRPr lang="en-GB"/>
          </a:p>
        </p:txBody>
      </p:sp>
      <p:sp>
        <p:nvSpPr>
          <p:cNvPr id="1875970" name="Rectangle 2"/>
          <p:cNvSpPr>
            <a:spLocks noGrp="1" noRot="1" noChangeAspect="1" noChangeArrowheads="1" noTextEdit="1"/>
          </p:cNvSpPr>
          <p:nvPr>
            <p:ph type="sldImg"/>
          </p:nvPr>
        </p:nvSpPr>
        <p:spPr>
          <a:ln/>
        </p:spPr>
      </p:sp>
      <p:sp>
        <p:nvSpPr>
          <p:cNvPr id="18759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7" name="Rectangle 5"/>
          <p:cNvSpPr>
            <a:spLocks noGrp="1" noChangeArrowheads="1"/>
          </p:cNvSpPr>
          <p:nvPr>
            <p:ph type="sldNum" sz="quarter" idx="5"/>
          </p:nvPr>
        </p:nvSpPr>
        <p:spPr>
          <a:noFill/>
        </p:spPr>
        <p:txBody>
          <a:bodyPr/>
          <a:lstStyle/>
          <a:p>
            <a:fld id="{3E0A5EEF-0EB4-420F-A7D4-77E41AF9912E}" type="slidenum">
              <a:rPr lang="en-GB" smtClean="0"/>
              <a:pPr/>
              <a:t>243</a:t>
            </a:fld>
            <a:endParaRPr lang="en-GB"/>
          </a:p>
        </p:txBody>
      </p:sp>
      <p:sp>
        <p:nvSpPr>
          <p:cNvPr id="1878018" name="Rectangle 2"/>
          <p:cNvSpPr>
            <a:spLocks noGrp="1" noRot="1" noChangeAspect="1" noChangeArrowheads="1" noTextEdit="1"/>
          </p:cNvSpPr>
          <p:nvPr>
            <p:ph type="sldImg"/>
          </p:nvPr>
        </p:nvSpPr>
        <p:spPr>
          <a:ln/>
        </p:spPr>
      </p:sp>
      <p:sp>
        <p:nvSpPr>
          <p:cNvPr id="18780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5" name="Rectangle 5"/>
          <p:cNvSpPr>
            <a:spLocks noGrp="1" noChangeArrowheads="1"/>
          </p:cNvSpPr>
          <p:nvPr>
            <p:ph type="sldNum" sz="quarter" idx="5"/>
          </p:nvPr>
        </p:nvSpPr>
        <p:spPr>
          <a:noFill/>
        </p:spPr>
        <p:txBody>
          <a:bodyPr/>
          <a:lstStyle/>
          <a:p>
            <a:fld id="{A7B0BA12-3F0F-4FBD-A3F0-8A2EB67673F4}" type="slidenum">
              <a:rPr lang="en-GB" smtClean="0"/>
              <a:pPr/>
              <a:t>244</a:t>
            </a:fld>
            <a:endParaRPr lang="en-GB"/>
          </a:p>
        </p:txBody>
      </p:sp>
      <p:sp>
        <p:nvSpPr>
          <p:cNvPr id="1880066" name="Rectangle 2"/>
          <p:cNvSpPr>
            <a:spLocks noGrp="1" noRot="1" noChangeAspect="1" noChangeArrowheads="1" noTextEdit="1"/>
          </p:cNvSpPr>
          <p:nvPr>
            <p:ph type="sldImg"/>
          </p:nvPr>
        </p:nvSpPr>
        <p:spPr>
          <a:ln/>
        </p:spPr>
      </p:sp>
      <p:sp>
        <p:nvSpPr>
          <p:cNvPr id="18800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3" name="Rectangle 5"/>
          <p:cNvSpPr>
            <a:spLocks noGrp="1" noChangeArrowheads="1"/>
          </p:cNvSpPr>
          <p:nvPr>
            <p:ph type="sldNum" sz="quarter" idx="5"/>
          </p:nvPr>
        </p:nvSpPr>
        <p:spPr>
          <a:noFill/>
        </p:spPr>
        <p:txBody>
          <a:bodyPr/>
          <a:lstStyle/>
          <a:p>
            <a:fld id="{17F45554-2E5D-42EE-92B9-FF9642A8BED5}" type="slidenum">
              <a:rPr lang="en-GB" smtClean="0"/>
              <a:pPr/>
              <a:t>245</a:t>
            </a:fld>
            <a:endParaRPr lang="en-GB"/>
          </a:p>
        </p:txBody>
      </p:sp>
      <p:sp>
        <p:nvSpPr>
          <p:cNvPr id="1882114" name="Rectangle 2"/>
          <p:cNvSpPr>
            <a:spLocks noGrp="1" noRot="1" noChangeAspect="1" noChangeArrowheads="1" noTextEdit="1"/>
          </p:cNvSpPr>
          <p:nvPr>
            <p:ph type="sldImg"/>
          </p:nvPr>
        </p:nvSpPr>
        <p:spPr>
          <a:ln/>
        </p:spPr>
      </p:sp>
      <p:sp>
        <p:nvSpPr>
          <p:cNvPr id="18821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1" name="Rectangle 5"/>
          <p:cNvSpPr>
            <a:spLocks noGrp="1" noChangeArrowheads="1"/>
          </p:cNvSpPr>
          <p:nvPr>
            <p:ph type="sldNum" sz="quarter" idx="5"/>
          </p:nvPr>
        </p:nvSpPr>
        <p:spPr>
          <a:noFill/>
        </p:spPr>
        <p:txBody>
          <a:bodyPr/>
          <a:lstStyle/>
          <a:p>
            <a:fld id="{9B9EAE0F-B611-454B-B7CB-CACC603E2AB6}" type="slidenum">
              <a:rPr lang="en-GB" smtClean="0"/>
              <a:pPr/>
              <a:t>246</a:t>
            </a:fld>
            <a:endParaRPr lang="en-GB"/>
          </a:p>
        </p:txBody>
      </p:sp>
      <p:sp>
        <p:nvSpPr>
          <p:cNvPr id="1884162" name="Rectangle 2"/>
          <p:cNvSpPr>
            <a:spLocks noGrp="1" noRot="1" noChangeAspect="1" noChangeArrowheads="1" noTextEdit="1"/>
          </p:cNvSpPr>
          <p:nvPr>
            <p:ph type="sldImg"/>
          </p:nvPr>
        </p:nvSpPr>
        <p:spPr>
          <a:ln/>
        </p:spPr>
      </p:sp>
      <p:sp>
        <p:nvSpPr>
          <p:cNvPr id="18841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09" name="Rectangle 5"/>
          <p:cNvSpPr>
            <a:spLocks noGrp="1" noChangeArrowheads="1"/>
          </p:cNvSpPr>
          <p:nvPr>
            <p:ph type="sldNum" sz="quarter" idx="5"/>
          </p:nvPr>
        </p:nvSpPr>
        <p:spPr>
          <a:noFill/>
        </p:spPr>
        <p:txBody>
          <a:bodyPr/>
          <a:lstStyle/>
          <a:p>
            <a:fld id="{1F660606-C54D-43A3-8F72-5D9EE8341E55}" type="slidenum">
              <a:rPr lang="en-GB" smtClean="0"/>
              <a:pPr/>
              <a:t>247</a:t>
            </a:fld>
            <a:endParaRPr lang="en-GB"/>
          </a:p>
        </p:txBody>
      </p:sp>
      <p:sp>
        <p:nvSpPr>
          <p:cNvPr id="1886210" name="Rectangle 2"/>
          <p:cNvSpPr>
            <a:spLocks noGrp="1" noRot="1" noChangeAspect="1" noChangeArrowheads="1" noTextEdit="1"/>
          </p:cNvSpPr>
          <p:nvPr>
            <p:ph type="sldImg"/>
          </p:nvPr>
        </p:nvSpPr>
        <p:spPr>
          <a:ln/>
        </p:spPr>
      </p:sp>
      <p:sp>
        <p:nvSpPr>
          <p:cNvPr id="18862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1" name="Rectangle 5"/>
          <p:cNvSpPr>
            <a:spLocks noGrp="1" noChangeArrowheads="1"/>
          </p:cNvSpPr>
          <p:nvPr>
            <p:ph type="sldNum" sz="quarter" idx="5"/>
          </p:nvPr>
        </p:nvSpPr>
        <p:spPr>
          <a:noFill/>
        </p:spPr>
        <p:txBody>
          <a:bodyPr/>
          <a:lstStyle/>
          <a:p>
            <a:fld id="{370D60C0-B8EB-43E7-9045-E534A91BA032}" type="slidenum">
              <a:rPr lang="en-GB" smtClean="0"/>
              <a:pPr/>
              <a:t>74</a:t>
            </a:fld>
            <a:endParaRPr lang="en-GB"/>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7" name="Rectangle 5"/>
          <p:cNvSpPr>
            <a:spLocks noGrp="1" noChangeArrowheads="1"/>
          </p:cNvSpPr>
          <p:nvPr>
            <p:ph type="sldNum" sz="quarter" idx="5"/>
          </p:nvPr>
        </p:nvSpPr>
        <p:spPr>
          <a:noFill/>
        </p:spPr>
        <p:txBody>
          <a:bodyPr/>
          <a:lstStyle/>
          <a:p>
            <a:fld id="{D7C46758-5096-4A2E-8D73-27E5FEA0FE82}" type="slidenum">
              <a:rPr lang="en-GB" smtClean="0"/>
              <a:pPr/>
              <a:t>248</a:t>
            </a:fld>
            <a:endParaRPr lang="en-GB"/>
          </a:p>
        </p:txBody>
      </p:sp>
      <p:sp>
        <p:nvSpPr>
          <p:cNvPr id="1888258" name="Rectangle 2"/>
          <p:cNvSpPr>
            <a:spLocks noGrp="1" noRot="1" noChangeAspect="1" noChangeArrowheads="1" noTextEdit="1"/>
          </p:cNvSpPr>
          <p:nvPr>
            <p:ph type="sldImg"/>
          </p:nvPr>
        </p:nvSpPr>
        <p:spPr>
          <a:ln/>
        </p:spPr>
      </p:sp>
      <p:sp>
        <p:nvSpPr>
          <p:cNvPr id="18882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305" name="Rectangle 5"/>
          <p:cNvSpPr>
            <a:spLocks noGrp="1" noChangeArrowheads="1"/>
          </p:cNvSpPr>
          <p:nvPr>
            <p:ph type="sldNum" sz="quarter" idx="5"/>
          </p:nvPr>
        </p:nvSpPr>
        <p:spPr>
          <a:noFill/>
        </p:spPr>
        <p:txBody>
          <a:bodyPr/>
          <a:lstStyle/>
          <a:p>
            <a:fld id="{0BB98879-4397-49B3-9894-CBD972E59178}" type="slidenum">
              <a:rPr lang="en-GB" smtClean="0"/>
              <a:pPr/>
              <a:t>249</a:t>
            </a:fld>
            <a:endParaRPr lang="en-GB"/>
          </a:p>
        </p:txBody>
      </p:sp>
      <p:sp>
        <p:nvSpPr>
          <p:cNvPr id="1890306" name="Rectangle 2"/>
          <p:cNvSpPr>
            <a:spLocks noGrp="1" noRot="1" noChangeAspect="1" noChangeArrowheads="1" noTextEdit="1"/>
          </p:cNvSpPr>
          <p:nvPr>
            <p:ph type="sldImg"/>
          </p:nvPr>
        </p:nvSpPr>
        <p:spPr>
          <a:ln/>
        </p:spPr>
      </p:sp>
      <p:sp>
        <p:nvSpPr>
          <p:cNvPr id="18903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353" name="Rectangle 5"/>
          <p:cNvSpPr>
            <a:spLocks noGrp="1" noChangeArrowheads="1"/>
          </p:cNvSpPr>
          <p:nvPr>
            <p:ph type="sldNum" sz="quarter" idx="5"/>
          </p:nvPr>
        </p:nvSpPr>
        <p:spPr>
          <a:noFill/>
        </p:spPr>
        <p:txBody>
          <a:bodyPr/>
          <a:lstStyle/>
          <a:p>
            <a:fld id="{FB28C0EC-B315-434B-86CC-BB20D9725E36}" type="slidenum">
              <a:rPr lang="en-GB" smtClean="0"/>
              <a:pPr/>
              <a:t>250</a:t>
            </a:fld>
            <a:endParaRPr lang="en-GB"/>
          </a:p>
        </p:txBody>
      </p:sp>
      <p:sp>
        <p:nvSpPr>
          <p:cNvPr id="1892354" name="Rectangle 2"/>
          <p:cNvSpPr>
            <a:spLocks noGrp="1" noRot="1" noChangeAspect="1" noChangeArrowheads="1" noTextEdit="1"/>
          </p:cNvSpPr>
          <p:nvPr>
            <p:ph type="sldImg"/>
          </p:nvPr>
        </p:nvSpPr>
        <p:spPr>
          <a:ln/>
        </p:spPr>
      </p:sp>
      <p:sp>
        <p:nvSpPr>
          <p:cNvPr id="18923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01" name="Rectangle 5"/>
          <p:cNvSpPr>
            <a:spLocks noGrp="1" noChangeArrowheads="1"/>
          </p:cNvSpPr>
          <p:nvPr>
            <p:ph type="sldNum" sz="quarter" idx="5"/>
          </p:nvPr>
        </p:nvSpPr>
        <p:spPr>
          <a:noFill/>
        </p:spPr>
        <p:txBody>
          <a:bodyPr/>
          <a:lstStyle/>
          <a:p>
            <a:fld id="{98300D13-3BC0-4A24-94C7-CBBE8D44D01C}" type="slidenum">
              <a:rPr lang="en-GB" smtClean="0"/>
              <a:pPr/>
              <a:t>251</a:t>
            </a:fld>
            <a:endParaRPr lang="en-GB"/>
          </a:p>
        </p:txBody>
      </p:sp>
      <p:sp>
        <p:nvSpPr>
          <p:cNvPr id="1894402" name="Rectangle 2"/>
          <p:cNvSpPr>
            <a:spLocks noGrp="1" noRot="1" noChangeAspect="1" noChangeArrowheads="1" noTextEdit="1"/>
          </p:cNvSpPr>
          <p:nvPr>
            <p:ph type="sldImg"/>
          </p:nvPr>
        </p:nvSpPr>
        <p:spPr>
          <a:ln/>
        </p:spPr>
      </p:sp>
      <p:sp>
        <p:nvSpPr>
          <p:cNvPr id="18944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449" name="Rectangle 5"/>
          <p:cNvSpPr>
            <a:spLocks noGrp="1" noChangeArrowheads="1"/>
          </p:cNvSpPr>
          <p:nvPr>
            <p:ph type="sldNum" sz="quarter" idx="5"/>
          </p:nvPr>
        </p:nvSpPr>
        <p:spPr>
          <a:noFill/>
        </p:spPr>
        <p:txBody>
          <a:bodyPr/>
          <a:lstStyle/>
          <a:p>
            <a:fld id="{C1E5377C-D0F5-4665-A564-9A53CD0586C6}" type="slidenum">
              <a:rPr lang="en-GB" smtClean="0"/>
              <a:pPr/>
              <a:t>252</a:t>
            </a:fld>
            <a:endParaRPr lang="en-GB"/>
          </a:p>
        </p:txBody>
      </p:sp>
      <p:sp>
        <p:nvSpPr>
          <p:cNvPr id="1896450" name="Rectangle 2"/>
          <p:cNvSpPr>
            <a:spLocks noGrp="1" noRot="1" noChangeAspect="1" noChangeArrowheads="1" noTextEdit="1"/>
          </p:cNvSpPr>
          <p:nvPr>
            <p:ph type="sldImg"/>
          </p:nvPr>
        </p:nvSpPr>
        <p:spPr>
          <a:ln/>
        </p:spPr>
      </p:sp>
      <p:sp>
        <p:nvSpPr>
          <p:cNvPr id="18964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7" name="Rectangle 5"/>
          <p:cNvSpPr>
            <a:spLocks noGrp="1" noChangeArrowheads="1"/>
          </p:cNvSpPr>
          <p:nvPr>
            <p:ph type="sldNum" sz="quarter" idx="5"/>
          </p:nvPr>
        </p:nvSpPr>
        <p:spPr>
          <a:noFill/>
        </p:spPr>
        <p:txBody>
          <a:bodyPr/>
          <a:lstStyle/>
          <a:p>
            <a:fld id="{86433252-78E5-4752-838C-69B887B0E67D}" type="slidenum">
              <a:rPr lang="en-GB" smtClean="0"/>
              <a:pPr/>
              <a:t>253</a:t>
            </a:fld>
            <a:endParaRPr lang="en-GB"/>
          </a:p>
        </p:txBody>
      </p:sp>
      <p:sp>
        <p:nvSpPr>
          <p:cNvPr id="1898498" name="Rectangle 2"/>
          <p:cNvSpPr>
            <a:spLocks noGrp="1" noRot="1" noChangeAspect="1" noChangeArrowheads="1" noTextEdit="1"/>
          </p:cNvSpPr>
          <p:nvPr>
            <p:ph type="sldImg"/>
          </p:nvPr>
        </p:nvSpPr>
        <p:spPr>
          <a:ln/>
        </p:spPr>
      </p:sp>
      <p:sp>
        <p:nvSpPr>
          <p:cNvPr id="18984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5" name="Rectangle 5"/>
          <p:cNvSpPr>
            <a:spLocks noGrp="1" noChangeArrowheads="1"/>
          </p:cNvSpPr>
          <p:nvPr>
            <p:ph type="sldNum" sz="quarter" idx="5"/>
          </p:nvPr>
        </p:nvSpPr>
        <p:spPr>
          <a:noFill/>
        </p:spPr>
        <p:txBody>
          <a:bodyPr/>
          <a:lstStyle/>
          <a:p>
            <a:fld id="{BB6AE8BE-48BE-4D6B-9E6E-C1412DA722F2}" type="slidenum">
              <a:rPr lang="en-GB" smtClean="0"/>
              <a:pPr/>
              <a:t>254</a:t>
            </a:fld>
            <a:endParaRPr lang="en-GB"/>
          </a:p>
        </p:txBody>
      </p:sp>
      <p:sp>
        <p:nvSpPr>
          <p:cNvPr id="1900546" name="Rectangle 2"/>
          <p:cNvSpPr>
            <a:spLocks noGrp="1" noRot="1" noChangeAspect="1" noChangeArrowheads="1" noTextEdit="1"/>
          </p:cNvSpPr>
          <p:nvPr>
            <p:ph type="sldImg"/>
          </p:nvPr>
        </p:nvSpPr>
        <p:spPr>
          <a:ln/>
        </p:spPr>
      </p:sp>
      <p:sp>
        <p:nvSpPr>
          <p:cNvPr id="19005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3" name="Rectangle 5"/>
          <p:cNvSpPr>
            <a:spLocks noGrp="1" noChangeArrowheads="1"/>
          </p:cNvSpPr>
          <p:nvPr>
            <p:ph type="sldNum" sz="quarter" idx="5"/>
          </p:nvPr>
        </p:nvSpPr>
        <p:spPr>
          <a:noFill/>
        </p:spPr>
        <p:txBody>
          <a:bodyPr/>
          <a:lstStyle/>
          <a:p>
            <a:fld id="{B703A063-9CA1-4E1E-8CB5-125820B034BF}" type="slidenum">
              <a:rPr lang="en-GB" smtClean="0"/>
              <a:pPr/>
              <a:t>255</a:t>
            </a:fld>
            <a:endParaRPr lang="en-GB"/>
          </a:p>
        </p:txBody>
      </p:sp>
      <p:sp>
        <p:nvSpPr>
          <p:cNvPr id="1902594" name="Rectangle 2"/>
          <p:cNvSpPr>
            <a:spLocks noGrp="1" noRot="1" noChangeAspect="1" noChangeArrowheads="1" noTextEdit="1"/>
          </p:cNvSpPr>
          <p:nvPr>
            <p:ph type="sldImg"/>
          </p:nvPr>
        </p:nvSpPr>
        <p:spPr>
          <a:ln/>
        </p:spPr>
      </p:sp>
      <p:sp>
        <p:nvSpPr>
          <p:cNvPr id="19025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1" name="Rectangle 5"/>
          <p:cNvSpPr>
            <a:spLocks noGrp="1" noChangeArrowheads="1"/>
          </p:cNvSpPr>
          <p:nvPr>
            <p:ph type="sldNum" sz="quarter" idx="5"/>
          </p:nvPr>
        </p:nvSpPr>
        <p:spPr>
          <a:noFill/>
        </p:spPr>
        <p:txBody>
          <a:bodyPr/>
          <a:lstStyle/>
          <a:p>
            <a:fld id="{E7BF7699-3E15-4BFC-88B8-6AD3C759E8BC}" type="slidenum">
              <a:rPr lang="en-GB" smtClean="0"/>
              <a:pPr/>
              <a:t>256</a:t>
            </a:fld>
            <a:endParaRPr lang="en-GB"/>
          </a:p>
        </p:txBody>
      </p:sp>
      <p:sp>
        <p:nvSpPr>
          <p:cNvPr id="1904642" name="Rectangle 2"/>
          <p:cNvSpPr>
            <a:spLocks noGrp="1" noRot="1" noChangeAspect="1" noChangeArrowheads="1" noTextEdit="1"/>
          </p:cNvSpPr>
          <p:nvPr>
            <p:ph type="sldImg"/>
          </p:nvPr>
        </p:nvSpPr>
        <p:spPr>
          <a:ln/>
        </p:spPr>
      </p:sp>
      <p:sp>
        <p:nvSpPr>
          <p:cNvPr id="19046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689" name="Rectangle 5"/>
          <p:cNvSpPr>
            <a:spLocks noGrp="1" noChangeArrowheads="1"/>
          </p:cNvSpPr>
          <p:nvPr>
            <p:ph type="sldNum" sz="quarter" idx="5"/>
          </p:nvPr>
        </p:nvSpPr>
        <p:spPr>
          <a:noFill/>
        </p:spPr>
        <p:txBody>
          <a:bodyPr/>
          <a:lstStyle/>
          <a:p>
            <a:fld id="{2AD39FB8-062B-411D-B5A2-40B3BA56EF07}" type="slidenum">
              <a:rPr lang="en-GB" smtClean="0"/>
              <a:pPr/>
              <a:t>257</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7" name="Rectangle 5"/>
          <p:cNvSpPr>
            <a:spLocks noGrp="1" noChangeArrowheads="1"/>
          </p:cNvSpPr>
          <p:nvPr>
            <p:ph type="sldNum" sz="quarter" idx="5"/>
          </p:nvPr>
        </p:nvSpPr>
        <p:spPr>
          <a:noFill/>
        </p:spPr>
        <p:txBody>
          <a:bodyPr/>
          <a:lstStyle/>
          <a:p>
            <a:fld id="{CEE90EE3-E591-4F5A-A9BA-3A1DA5229154}" type="slidenum">
              <a:rPr lang="en-GB" smtClean="0"/>
              <a:pPr/>
              <a:t>78</a:t>
            </a:fld>
            <a:endParaRPr lang="en-GB"/>
          </a:p>
        </p:txBody>
      </p:sp>
      <p:sp>
        <p:nvSpPr>
          <p:cNvPr id="1202178" name="Rectangle 2"/>
          <p:cNvSpPr>
            <a:spLocks noGrp="1" noRot="1" noChangeAspect="1" noChangeArrowheads="1" noTextEdit="1"/>
          </p:cNvSpPr>
          <p:nvPr>
            <p:ph type="sldImg"/>
          </p:nvPr>
        </p:nvSpPr>
        <p:spPr>
          <a:ln/>
        </p:spPr>
      </p:sp>
      <p:sp>
        <p:nvSpPr>
          <p:cNvPr id="12021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29" name="Rectangle 5"/>
          <p:cNvSpPr>
            <a:spLocks noGrp="1" noChangeArrowheads="1"/>
          </p:cNvSpPr>
          <p:nvPr>
            <p:ph type="sldNum" sz="quarter" idx="5"/>
          </p:nvPr>
        </p:nvSpPr>
        <p:spPr>
          <a:noFill/>
        </p:spPr>
        <p:txBody>
          <a:bodyPr/>
          <a:lstStyle/>
          <a:p>
            <a:fld id="{AD5987C8-FB33-494B-A545-3704AD813267}" type="slidenum">
              <a:rPr lang="en-GB" smtClean="0"/>
              <a:pPr/>
              <a:t>42</a:t>
            </a:fld>
            <a:endParaRPr lang="en-GB"/>
          </a:p>
        </p:txBody>
      </p:sp>
      <p:sp>
        <p:nvSpPr>
          <p:cNvPr id="1123330" name="Rectangle 2"/>
          <p:cNvSpPr>
            <a:spLocks noGrp="1" noRot="1" noChangeAspect="1" noChangeArrowheads="1" noTextEdit="1"/>
          </p:cNvSpPr>
          <p:nvPr>
            <p:ph type="sldImg"/>
          </p:nvPr>
        </p:nvSpPr>
        <p:spPr>
          <a:ln/>
        </p:spPr>
      </p:sp>
      <p:sp>
        <p:nvSpPr>
          <p:cNvPr id="11233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5" name="Rectangle 5"/>
          <p:cNvSpPr>
            <a:spLocks noGrp="1" noChangeArrowheads="1"/>
          </p:cNvSpPr>
          <p:nvPr>
            <p:ph type="sldNum" sz="quarter" idx="5"/>
          </p:nvPr>
        </p:nvSpPr>
        <p:spPr>
          <a:noFill/>
        </p:spPr>
        <p:txBody>
          <a:bodyPr/>
          <a:lstStyle/>
          <a:p>
            <a:fld id="{FEA230AE-CFAD-4774-98E4-359357BB22BD}" type="slidenum">
              <a:rPr lang="en-GB" smtClean="0"/>
              <a:pPr/>
              <a:t>79</a:t>
            </a:fld>
            <a:endParaRPr lang="en-GB"/>
          </a:p>
        </p:txBody>
      </p:sp>
      <p:sp>
        <p:nvSpPr>
          <p:cNvPr id="1204226" name="Rectangle 2"/>
          <p:cNvSpPr>
            <a:spLocks noGrp="1" noRot="1" noChangeAspect="1" noChangeArrowheads="1" noTextEdit="1"/>
          </p:cNvSpPr>
          <p:nvPr>
            <p:ph type="sldImg"/>
          </p:nvPr>
        </p:nvSpPr>
        <p:spPr>
          <a:ln/>
        </p:spPr>
      </p:sp>
      <p:sp>
        <p:nvSpPr>
          <p:cNvPr id="12042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5" name="Rectangle 5"/>
          <p:cNvSpPr>
            <a:spLocks noGrp="1" noChangeArrowheads="1"/>
          </p:cNvSpPr>
          <p:nvPr>
            <p:ph type="sldNum" sz="quarter" idx="5"/>
          </p:nvPr>
        </p:nvSpPr>
        <p:spPr>
          <a:noFill/>
        </p:spPr>
        <p:txBody>
          <a:bodyPr/>
          <a:lstStyle/>
          <a:p>
            <a:fld id="{FEA230AE-CFAD-4774-98E4-359357BB22BD}" type="slidenum">
              <a:rPr lang="en-GB" smtClean="0"/>
              <a:pPr/>
              <a:t>80</a:t>
            </a:fld>
            <a:endParaRPr lang="en-GB"/>
          </a:p>
        </p:txBody>
      </p:sp>
      <p:sp>
        <p:nvSpPr>
          <p:cNvPr id="1204226" name="Rectangle 2"/>
          <p:cNvSpPr>
            <a:spLocks noGrp="1" noRot="1" noChangeAspect="1" noChangeArrowheads="1" noTextEdit="1"/>
          </p:cNvSpPr>
          <p:nvPr>
            <p:ph type="sldImg"/>
          </p:nvPr>
        </p:nvSpPr>
        <p:spPr>
          <a:ln/>
        </p:spPr>
      </p:sp>
      <p:sp>
        <p:nvSpPr>
          <p:cNvPr id="12042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3" name="Rectangle 5"/>
          <p:cNvSpPr>
            <a:spLocks noGrp="1" noChangeArrowheads="1"/>
          </p:cNvSpPr>
          <p:nvPr>
            <p:ph type="sldNum" sz="quarter" idx="5"/>
          </p:nvPr>
        </p:nvSpPr>
        <p:spPr>
          <a:noFill/>
        </p:spPr>
        <p:txBody>
          <a:bodyPr/>
          <a:lstStyle/>
          <a:p>
            <a:fld id="{A5693738-CC15-4964-A900-933057483C6D}" type="slidenum">
              <a:rPr lang="en-GB" smtClean="0"/>
              <a:pPr/>
              <a:t>81</a:t>
            </a:fld>
            <a:endParaRPr lang="en-GB"/>
          </a:p>
        </p:txBody>
      </p:sp>
      <p:sp>
        <p:nvSpPr>
          <p:cNvPr id="1206274" name="Rectangle 2"/>
          <p:cNvSpPr>
            <a:spLocks noGrp="1" noRot="1" noChangeAspect="1" noChangeArrowheads="1" noTextEdit="1"/>
          </p:cNvSpPr>
          <p:nvPr>
            <p:ph type="sldImg"/>
          </p:nvPr>
        </p:nvSpPr>
        <p:spPr>
          <a:ln/>
        </p:spPr>
      </p:sp>
      <p:sp>
        <p:nvSpPr>
          <p:cNvPr id="12062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5"/>
          <p:cNvSpPr>
            <a:spLocks noGrp="1" noChangeArrowheads="1"/>
          </p:cNvSpPr>
          <p:nvPr>
            <p:ph type="sldNum" sz="quarter" idx="5"/>
          </p:nvPr>
        </p:nvSpPr>
        <p:spPr>
          <a:noFill/>
        </p:spPr>
        <p:txBody>
          <a:bodyPr/>
          <a:lstStyle/>
          <a:p>
            <a:fld id="{CAA18A45-26EF-4D76-859C-8E9CB07066AC}" type="slidenum">
              <a:rPr lang="en-GB" smtClean="0"/>
              <a:pPr/>
              <a:t>82</a:t>
            </a:fld>
            <a:endParaRPr lang="en-GB"/>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69" name="Rectangle 5"/>
          <p:cNvSpPr>
            <a:spLocks noGrp="1" noChangeArrowheads="1"/>
          </p:cNvSpPr>
          <p:nvPr>
            <p:ph type="sldNum" sz="quarter" idx="5"/>
          </p:nvPr>
        </p:nvSpPr>
        <p:spPr>
          <a:noFill/>
        </p:spPr>
        <p:txBody>
          <a:bodyPr/>
          <a:lstStyle/>
          <a:p>
            <a:fld id="{BD2A6912-A3AA-4B09-8F4B-D2EA27F26A67}" type="slidenum">
              <a:rPr lang="en-GB" smtClean="0"/>
              <a:pPr/>
              <a:t>83</a:t>
            </a:fld>
            <a:endParaRPr lang="en-GB"/>
          </a:p>
        </p:txBody>
      </p:sp>
      <p:sp>
        <p:nvSpPr>
          <p:cNvPr id="1210370" name="Rectangle 2"/>
          <p:cNvSpPr>
            <a:spLocks noGrp="1" noRot="1" noChangeAspect="1" noChangeArrowheads="1" noTextEdit="1"/>
          </p:cNvSpPr>
          <p:nvPr>
            <p:ph type="sldImg"/>
          </p:nvPr>
        </p:nvSpPr>
        <p:spPr>
          <a:ln/>
        </p:spPr>
      </p:sp>
      <p:sp>
        <p:nvSpPr>
          <p:cNvPr id="12103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17" name="Rectangle 5"/>
          <p:cNvSpPr>
            <a:spLocks noGrp="1" noChangeArrowheads="1"/>
          </p:cNvSpPr>
          <p:nvPr>
            <p:ph type="sldNum" sz="quarter" idx="5"/>
          </p:nvPr>
        </p:nvSpPr>
        <p:spPr>
          <a:noFill/>
        </p:spPr>
        <p:txBody>
          <a:bodyPr/>
          <a:lstStyle/>
          <a:p>
            <a:fld id="{B6AD27F1-3280-4EDE-B9E5-8DC88B93CA10}" type="slidenum">
              <a:rPr lang="en-GB" smtClean="0"/>
              <a:pPr/>
              <a:t>84</a:t>
            </a:fld>
            <a:endParaRPr lang="en-GB"/>
          </a:p>
        </p:txBody>
      </p:sp>
      <p:sp>
        <p:nvSpPr>
          <p:cNvPr id="1212418" name="Rectangle 2"/>
          <p:cNvSpPr>
            <a:spLocks noGrp="1" noRot="1" noChangeAspect="1" noChangeArrowheads="1" noTextEdit="1"/>
          </p:cNvSpPr>
          <p:nvPr>
            <p:ph type="sldImg"/>
          </p:nvPr>
        </p:nvSpPr>
        <p:spPr>
          <a:ln/>
        </p:spPr>
      </p:sp>
      <p:sp>
        <p:nvSpPr>
          <p:cNvPr id="12124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5" name="Rectangle 5"/>
          <p:cNvSpPr>
            <a:spLocks noGrp="1" noChangeArrowheads="1"/>
          </p:cNvSpPr>
          <p:nvPr>
            <p:ph type="sldNum" sz="quarter" idx="5"/>
          </p:nvPr>
        </p:nvSpPr>
        <p:spPr>
          <a:noFill/>
        </p:spPr>
        <p:txBody>
          <a:bodyPr/>
          <a:lstStyle/>
          <a:p>
            <a:fld id="{0CCC4EA5-360F-4092-94EC-CF9AE5296BAC}" type="slidenum">
              <a:rPr lang="en-GB" smtClean="0"/>
              <a:pPr/>
              <a:t>85</a:t>
            </a:fld>
            <a:endParaRPr lang="en-GB"/>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3" name="Rectangle 5"/>
          <p:cNvSpPr>
            <a:spLocks noGrp="1" noChangeArrowheads="1"/>
          </p:cNvSpPr>
          <p:nvPr>
            <p:ph type="sldNum" sz="quarter" idx="5"/>
          </p:nvPr>
        </p:nvSpPr>
        <p:spPr>
          <a:noFill/>
        </p:spPr>
        <p:txBody>
          <a:bodyPr/>
          <a:lstStyle/>
          <a:p>
            <a:fld id="{0FC24046-D07A-49B0-8C78-603625EA7A16}" type="slidenum">
              <a:rPr lang="en-GB" smtClean="0"/>
              <a:pPr/>
              <a:t>86</a:t>
            </a:fld>
            <a:endParaRPr lang="en-GB"/>
          </a:p>
        </p:txBody>
      </p:sp>
      <p:sp>
        <p:nvSpPr>
          <p:cNvPr id="1216514" name="Rectangle 2"/>
          <p:cNvSpPr>
            <a:spLocks noGrp="1" noRot="1" noChangeAspect="1" noChangeArrowheads="1" noTextEdit="1"/>
          </p:cNvSpPr>
          <p:nvPr>
            <p:ph type="sldImg"/>
          </p:nvPr>
        </p:nvSpPr>
        <p:spPr>
          <a:ln/>
        </p:spPr>
      </p:sp>
      <p:sp>
        <p:nvSpPr>
          <p:cNvPr id="12165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7" name="Rectangle 5"/>
          <p:cNvSpPr>
            <a:spLocks noGrp="1" noChangeArrowheads="1"/>
          </p:cNvSpPr>
          <p:nvPr>
            <p:ph type="sldNum" sz="quarter" idx="5"/>
          </p:nvPr>
        </p:nvSpPr>
        <p:spPr>
          <a:noFill/>
        </p:spPr>
        <p:txBody>
          <a:bodyPr/>
          <a:lstStyle/>
          <a:p>
            <a:fld id="{0A09176A-386A-4F38-877A-F9BA309BBC05}" type="slidenum">
              <a:rPr lang="en-GB" smtClean="0"/>
              <a:pPr/>
              <a:t>87</a:t>
            </a:fld>
            <a:endParaRPr lang="en-GB"/>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5"/>
          <p:cNvSpPr>
            <a:spLocks noGrp="1" noChangeArrowheads="1"/>
          </p:cNvSpPr>
          <p:nvPr>
            <p:ph type="sldNum" sz="quarter" idx="5"/>
          </p:nvPr>
        </p:nvSpPr>
        <p:spPr>
          <a:noFill/>
        </p:spPr>
        <p:txBody>
          <a:bodyPr/>
          <a:lstStyle/>
          <a:p>
            <a:fld id="{F4350515-A941-4B26-AD5D-04692E852258}" type="slidenum">
              <a:rPr lang="en-GB" smtClean="0"/>
              <a:pPr/>
              <a:t>93</a:t>
            </a:fld>
            <a:endParaRPr lang="en-GB"/>
          </a:p>
        </p:txBody>
      </p:sp>
      <p:sp>
        <p:nvSpPr>
          <p:cNvPr id="1250306" name="Rectangle 2"/>
          <p:cNvSpPr>
            <a:spLocks noGrp="1" noRot="1" noChangeAspect="1" noChangeArrowheads="1" noTextEdit="1"/>
          </p:cNvSpPr>
          <p:nvPr>
            <p:ph type="sldImg"/>
          </p:nvPr>
        </p:nvSpPr>
        <p:spPr>
          <a:ln/>
        </p:spPr>
      </p:sp>
      <p:sp>
        <p:nvSpPr>
          <p:cNvPr id="12503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49" name="Rectangle 5"/>
          <p:cNvSpPr>
            <a:spLocks noGrp="1" noChangeArrowheads="1"/>
          </p:cNvSpPr>
          <p:nvPr>
            <p:ph type="sldNum" sz="quarter" idx="5"/>
          </p:nvPr>
        </p:nvSpPr>
        <p:spPr>
          <a:noFill/>
        </p:spPr>
        <p:txBody>
          <a:bodyPr/>
          <a:lstStyle/>
          <a:p>
            <a:fld id="{1C7AA9E1-17DC-4D7F-BE4C-B9A7FBE05F37}" type="slidenum">
              <a:rPr lang="en-GB" smtClean="0"/>
              <a:pPr/>
              <a:t>46</a:t>
            </a:fld>
            <a:endParaRPr lang="en-GB"/>
          </a:p>
        </p:txBody>
      </p:sp>
      <p:sp>
        <p:nvSpPr>
          <p:cNvPr id="1128450" name="Rectangle 2"/>
          <p:cNvSpPr>
            <a:spLocks noGrp="1" noRot="1" noChangeAspect="1" noChangeArrowheads="1" noTextEdit="1"/>
          </p:cNvSpPr>
          <p:nvPr>
            <p:ph type="sldImg"/>
          </p:nvPr>
        </p:nvSpPr>
        <p:spPr>
          <a:ln/>
        </p:spPr>
      </p:sp>
      <p:sp>
        <p:nvSpPr>
          <p:cNvPr id="11284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89" name="Rectangle 5"/>
          <p:cNvSpPr>
            <a:spLocks noGrp="1" noChangeArrowheads="1"/>
          </p:cNvSpPr>
          <p:nvPr>
            <p:ph type="sldNum" sz="quarter" idx="5"/>
          </p:nvPr>
        </p:nvSpPr>
        <p:spPr>
          <a:noFill/>
        </p:spPr>
        <p:txBody>
          <a:bodyPr/>
          <a:lstStyle/>
          <a:p>
            <a:fld id="{158C508B-0DA5-48F3-A53F-B44165E60F4D}" type="slidenum">
              <a:rPr lang="en-GB" smtClean="0"/>
              <a:pPr/>
              <a:t>94</a:t>
            </a:fld>
            <a:endParaRPr lang="en-GB"/>
          </a:p>
        </p:txBody>
      </p:sp>
      <p:sp>
        <p:nvSpPr>
          <p:cNvPr id="1343490" name="Rectangle 2"/>
          <p:cNvSpPr>
            <a:spLocks noGrp="1" noRot="1" noChangeAspect="1" noChangeArrowheads="1" noTextEdit="1"/>
          </p:cNvSpPr>
          <p:nvPr>
            <p:ph type="sldImg"/>
          </p:nvPr>
        </p:nvSpPr>
        <p:spPr>
          <a:ln/>
        </p:spPr>
      </p:sp>
      <p:sp>
        <p:nvSpPr>
          <p:cNvPr id="13434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537" name="Rectangle 5"/>
          <p:cNvSpPr>
            <a:spLocks noGrp="1" noChangeArrowheads="1"/>
          </p:cNvSpPr>
          <p:nvPr>
            <p:ph type="sldNum" sz="quarter" idx="5"/>
          </p:nvPr>
        </p:nvSpPr>
        <p:spPr>
          <a:noFill/>
        </p:spPr>
        <p:txBody>
          <a:bodyPr/>
          <a:lstStyle/>
          <a:p>
            <a:fld id="{17E1A156-8E4A-41B1-8865-4BC7107D0CFF}" type="slidenum">
              <a:rPr lang="en-GB" smtClean="0"/>
              <a:pPr/>
              <a:t>95</a:t>
            </a:fld>
            <a:endParaRPr lang="en-GB"/>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5" name="Rectangle 5"/>
          <p:cNvSpPr>
            <a:spLocks noGrp="1" noChangeArrowheads="1"/>
          </p:cNvSpPr>
          <p:nvPr>
            <p:ph type="sldNum" sz="quarter" idx="5"/>
          </p:nvPr>
        </p:nvSpPr>
        <p:spPr>
          <a:noFill/>
        </p:spPr>
        <p:txBody>
          <a:bodyPr/>
          <a:lstStyle/>
          <a:p>
            <a:fld id="{CB7F550C-2454-4103-85FA-F4D9CACF0A19}" type="slidenum">
              <a:rPr lang="en-GB" smtClean="0"/>
              <a:pPr/>
              <a:t>96</a:t>
            </a:fld>
            <a:endParaRPr lang="en-GB"/>
          </a:p>
        </p:txBody>
      </p:sp>
      <p:sp>
        <p:nvSpPr>
          <p:cNvPr id="1347586" name="Rectangle 2"/>
          <p:cNvSpPr>
            <a:spLocks noGrp="1" noRot="1" noChangeAspect="1" noChangeArrowheads="1" noTextEdit="1"/>
          </p:cNvSpPr>
          <p:nvPr>
            <p:ph type="sldImg"/>
          </p:nvPr>
        </p:nvSpPr>
        <p:spPr>
          <a:ln/>
        </p:spPr>
      </p:sp>
      <p:sp>
        <p:nvSpPr>
          <p:cNvPr id="13475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3" name="Rectangle 5"/>
          <p:cNvSpPr>
            <a:spLocks noGrp="1" noChangeArrowheads="1"/>
          </p:cNvSpPr>
          <p:nvPr>
            <p:ph type="sldNum" sz="quarter" idx="5"/>
          </p:nvPr>
        </p:nvSpPr>
        <p:spPr>
          <a:noFill/>
        </p:spPr>
        <p:txBody>
          <a:bodyPr/>
          <a:lstStyle/>
          <a:p>
            <a:fld id="{1CC85314-355E-4365-9816-106E88DD1836}" type="slidenum">
              <a:rPr lang="en-GB" smtClean="0"/>
              <a:pPr/>
              <a:t>97</a:t>
            </a:fld>
            <a:endParaRPr lang="en-GB"/>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1" name="Rectangle 5"/>
          <p:cNvSpPr>
            <a:spLocks noGrp="1" noChangeArrowheads="1"/>
          </p:cNvSpPr>
          <p:nvPr>
            <p:ph type="sldNum" sz="quarter" idx="5"/>
          </p:nvPr>
        </p:nvSpPr>
        <p:spPr>
          <a:noFill/>
        </p:spPr>
        <p:txBody>
          <a:bodyPr/>
          <a:lstStyle/>
          <a:p>
            <a:fld id="{00DB60D0-3D5B-497C-8065-92B5019F3B19}" type="slidenum">
              <a:rPr lang="en-GB" smtClean="0"/>
              <a:pPr/>
              <a:t>98</a:t>
            </a:fld>
            <a:endParaRPr lang="en-GB"/>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29" name="Rectangle 5"/>
          <p:cNvSpPr>
            <a:spLocks noGrp="1" noChangeArrowheads="1"/>
          </p:cNvSpPr>
          <p:nvPr>
            <p:ph type="sldNum" sz="quarter" idx="5"/>
          </p:nvPr>
        </p:nvSpPr>
        <p:spPr>
          <a:noFill/>
        </p:spPr>
        <p:txBody>
          <a:bodyPr/>
          <a:lstStyle/>
          <a:p>
            <a:fld id="{7D9B4AE0-7ABE-4010-806C-F9B7507DDBFC}" type="slidenum">
              <a:rPr lang="en-GB" smtClean="0"/>
              <a:pPr/>
              <a:t>99</a:t>
            </a:fld>
            <a:endParaRPr lang="en-GB"/>
          </a:p>
        </p:txBody>
      </p:sp>
      <p:sp>
        <p:nvSpPr>
          <p:cNvPr id="1353730" name="Rectangle 2"/>
          <p:cNvSpPr>
            <a:spLocks noGrp="1" noRot="1" noChangeAspect="1" noChangeArrowheads="1" noTextEdit="1"/>
          </p:cNvSpPr>
          <p:nvPr>
            <p:ph type="sldImg"/>
          </p:nvPr>
        </p:nvSpPr>
        <p:spPr>
          <a:ln/>
        </p:spPr>
      </p:sp>
      <p:sp>
        <p:nvSpPr>
          <p:cNvPr id="13537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7" name="Rectangle 5"/>
          <p:cNvSpPr>
            <a:spLocks noGrp="1" noChangeArrowheads="1"/>
          </p:cNvSpPr>
          <p:nvPr>
            <p:ph type="sldNum" sz="quarter" idx="5"/>
          </p:nvPr>
        </p:nvSpPr>
        <p:spPr>
          <a:noFill/>
        </p:spPr>
        <p:txBody>
          <a:bodyPr/>
          <a:lstStyle/>
          <a:p>
            <a:fld id="{B91D18CD-D020-4DF0-8C22-2D523C66DBF0}" type="slidenum">
              <a:rPr lang="en-GB" smtClean="0"/>
              <a:pPr/>
              <a:t>100</a:t>
            </a:fld>
            <a:endParaRPr lang="en-GB"/>
          </a:p>
        </p:txBody>
      </p:sp>
      <p:sp>
        <p:nvSpPr>
          <p:cNvPr id="1355778" name="Rectangle 2"/>
          <p:cNvSpPr>
            <a:spLocks noGrp="1" noRot="1" noChangeAspect="1" noChangeArrowheads="1" noTextEdit="1"/>
          </p:cNvSpPr>
          <p:nvPr>
            <p:ph type="sldImg"/>
          </p:nvPr>
        </p:nvSpPr>
        <p:spPr>
          <a:ln/>
        </p:spPr>
      </p:sp>
      <p:sp>
        <p:nvSpPr>
          <p:cNvPr id="13557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5" name="Rectangle 5"/>
          <p:cNvSpPr>
            <a:spLocks noGrp="1" noChangeArrowheads="1"/>
          </p:cNvSpPr>
          <p:nvPr>
            <p:ph type="sldNum" sz="quarter" idx="5"/>
          </p:nvPr>
        </p:nvSpPr>
        <p:spPr>
          <a:noFill/>
        </p:spPr>
        <p:txBody>
          <a:bodyPr/>
          <a:lstStyle/>
          <a:p>
            <a:fld id="{85BF6F6E-898A-4470-9C2D-2CF7FC260CED}" type="slidenum">
              <a:rPr lang="en-GB" smtClean="0"/>
              <a:pPr/>
              <a:t>101</a:t>
            </a:fld>
            <a:endParaRPr lang="en-GB"/>
          </a:p>
        </p:txBody>
      </p:sp>
      <p:sp>
        <p:nvSpPr>
          <p:cNvPr id="1357826" name="Rectangle 2"/>
          <p:cNvSpPr>
            <a:spLocks noGrp="1" noRot="1" noChangeAspect="1" noChangeArrowheads="1" noTextEdit="1"/>
          </p:cNvSpPr>
          <p:nvPr>
            <p:ph type="sldImg"/>
          </p:nvPr>
        </p:nvSpPr>
        <p:spPr>
          <a:ln/>
        </p:spPr>
      </p:sp>
      <p:sp>
        <p:nvSpPr>
          <p:cNvPr id="13578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3" name="Rectangle 5"/>
          <p:cNvSpPr>
            <a:spLocks noGrp="1" noChangeArrowheads="1"/>
          </p:cNvSpPr>
          <p:nvPr>
            <p:ph type="sldNum" sz="quarter" idx="5"/>
          </p:nvPr>
        </p:nvSpPr>
        <p:spPr>
          <a:noFill/>
        </p:spPr>
        <p:txBody>
          <a:bodyPr/>
          <a:lstStyle/>
          <a:p>
            <a:fld id="{040483EE-E7CD-45FB-882B-759DEFA743F5}" type="slidenum">
              <a:rPr lang="en-GB" smtClean="0"/>
              <a:pPr/>
              <a:t>102</a:t>
            </a:fld>
            <a:endParaRPr lang="en-GB"/>
          </a:p>
        </p:txBody>
      </p:sp>
      <p:sp>
        <p:nvSpPr>
          <p:cNvPr id="1359874" name="Rectangle 2"/>
          <p:cNvSpPr>
            <a:spLocks noGrp="1" noRot="1" noChangeAspect="1" noChangeArrowheads="1" noTextEdit="1"/>
          </p:cNvSpPr>
          <p:nvPr>
            <p:ph type="sldImg"/>
          </p:nvPr>
        </p:nvSpPr>
        <p:spPr>
          <a:ln/>
        </p:spPr>
      </p:sp>
      <p:sp>
        <p:nvSpPr>
          <p:cNvPr id="13598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1" name="Rectangle 5"/>
          <p:cNvSpPr>
            <a:spLocks noGrp="1" noChangeArrowheads="1"/>
          </p:cNvSpPr>
          <p:nvPr>
            <p:ph type="sldNum" sz="quarter" idx="5"/>
          </p:nvPr>
        </p:nvSpPr>
        <p:spPr>
          <a:noFill/>
        </p:spPr>
        <p:txBody>
          <a:bodyPr/>
          <a:lstStyle/>
          <a:p>
            <a:fld id="{E96DE01E-371E-4766-8937-C558D55B433F}" type="slidenum">
              <a:rPr lang="en-GB" smtClean="0"/>
              <a:pPr/>
              <a:t>103</a:t>
            </a:fld>
            <a:endParaRPr lang="en-GB"/>
          </a:p>
        </p:txBody>
      </p:sp>
      <p:sp>
        <p:nvSpPr>
          <p:cNvPr id="1361922" name="Rectangle 2"/>
          <p:cNvSpPr>
            <a:spLocks noGrp="1" noRot="1" noChangeAspect="1" noChangeArrowheads="1" noTextEdit="1"/>
          </p:cNvSpPr>
          <p:nvPr>
            <p:ph type="sldImg"/>
          </p:nvPr>
        </p:nvSpPr>
        <p:spPr>
          <a:ln/>
        </p:spPr>
      </p:sp>
      <p:sp>
        <p:nvSpPr>
          <p:cNvPr id="13619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7" name="Rectangle 5"/>
          <p:cNvSpPr>
            <a:spLocks noGrp="1" noChangeArrowheads="1"/>
          </p:cNvSpPr>
          <p:nvPr>
            <p:ph type="sldNum" sz="quarter" idx="5"/>
          </p:nvPr>
        </p:nvSpPr>
        <p:spPr>
          <a:noFill/>
        </p:spPr>
        <p:txBody>
          <a:bodyPr/>
          <a:lstStyle/>
          <a:p>
            <a:fld id="{0692B106-AEBE-4BEA-ACA8-8A55F6EC04C1}" type="slidenum">
              <a:rPr lang="en-GB" smtClean="0"/>
              <a:pPr/>
              <a:t>47</a:t>
            </a:fld>
            <a:endParaRPr lang="en-GB"/>
          </a:p>
        </p:txBody>
      </p:sp>
      <p:sp>
        <p:nvSpPr>
          <p:cNvPr id="1130498" name="Rectangle 2"/>
          <p:cNvSpPr>
            <a:spLocks noGrp="1" noRot="1" noChangeAspect="1" noChangeArrowheads="1" noTextEdit="1"/>
          </p:cNvSpPr>
          <p:nvPr>
            <p:ph type="sldImg"/>
          </p:nvPr>
        </p:nvSpPr>
        <p:spPr>
          <a:ln/>
        </p:spPr>
      </p:sp>
      <p:sp>
        <p:nvSpPr>
          <p:cNvPr id="11304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69" name="Rectangle 5"/>
          <p:cNvSpPr>
            <a:spLocks noGrp="1" noChangeArrowheads="1"/>
          </p:cNvSpPr>
          <p:nvPr>
            <p:ph type="sldNum" sz="quarter" idx="5"/>
          </p:nvPr>
        </p:nvSpPr>
        <p:spPr>
          <a:noFill/>
        </p:spPr>
        <p:txBody>
          <a:bodyPr/>
          <a:lstStyle/>
          <a:p>
            <a:fld id="{7BCB0EFC-2270-4CD5-A279-3BA4FA34FF25}" type="slidenum">
              <a:rPr lang="en-GB" smtClean="0"/>
              <a:pPr/>
              <a:t>104</a:t>
            </a:fld>
            <a:endParaRPr lang="en-GB"/>
          </a:p>
        </p:txBody>
      </p:sp>
      <p:sp>
        <p:nvSpPr>
          <p:cNvPr id="1363970" name="Rectangle 2"/>
          <p:cNvSpPr>
            <a:spLocks noGrp="1" noRot="1" noChangeAspect="1" noChangeArrowheads="1" noTextEdit="1"/>
          </p:cNvSpPr>
          <p:nvPr>
            <p:ph type="sldImg"/>
          </p:nvPr>
        </p:nvSpPr>
        <p:spPr>
          <a:ln/>
        </p:spPr>
      </p:sp>
      <p:sp>
        <p:nvSpPr>
          <p:cNvPr id="13639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7" name="Rectangle 5"/>
          <p:cNvSpPr>
            <a:spLocks noGrp="1" noChangeArrowheads="1"/>
          </p:cNvSpPr>
          <p:nvPr>
            <p:ph type="sldNum" sz="quarter" idx="5"/>
          </p:nvPr>
        </p:nvSpPr>
        <p:spPr>
          <a:noFill/>
        </p:spPr>
        <p:txBody>
          <a:bodyPr/>
          <a:lstStyle/>
          <a:p>
            <a:fld id="{0AF31E1D-5776-410B-AE23-8FAAFB3B0AC7}" type="slidenum">
              <a:rPr lang="en-GB" smtClean="0"/>
              <a:pPr/>
              <a:t>105</a:t>
            </a:fld>
            <a:endParaRPr lang="en-GB"/>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065" name="Rectangle 5"/>
          <p:cNvSpPr>
            <a:spLocks noGrp="1" noChangeArrowheads="1"/>
          </p:cNvSpPr>
          <p:nvPr>
            <p:ph type="sldNum" sz="quarter" idx="5"/>
          </p:nvPr>
        </p:nvSpPr>
        <p:spPr>
          <a:noFill/>
        </p:spPr>
        <p:txBody>
          <a:bodyPr/>
          <a:lstStyle/>
          <a:p>
            <a:fld id="{C61E7359-A66C-4427-A873-FA3DF4530C23}" type="slidenum">
              <a:rPr lang="en-GB" smtClean="0"/>
              <a:pPr/>
              <a:t>106</a:t>
            </a:fld>
            <a:endParaRPr lang="en-GB"/>
          </a:p>
        </p:txBody>
      </p:sp>
      <p:sp>
        <p:nvSpPr>
          <p:cNvPr id="1368066" name="Rectangle 2"/>
          <p:cNvSpPr>
            <a:spLocks noGrp="1" noRot="1" noChangeAspect="1" noChangeArrowheads="1" noTextEdit="1"/>
          </p:cNvSpPr>
          <p:nvPr>
            <p:ph type="sldImg"/>
          </p:nvPr>
        </p:nvSpPr>
        <p:spPr>
          <a:ln/>
        </p:spPr>
      </p:sp>
      <p:sp>
        <p:nvSpPr>
          <p:cNvPr id="13680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3" name="Rectangle 5"/>
          <p:cNvSpPr>
            <a:spLocks noGrp="1" noChangeArrowheads="1"/>
          </p:cNvSpPr>
          <p:nvPr>
            <p:ph type="sldNum" sz="quarter" idx="5"/>
          </p:nvPr>
        </p:nvSpPr>
        <p:spPr>
          <a:noFill/>
        </p:spPr>
        <p:txBody>
          <a:bodyPr/>
          <a:lstStyle/>
          <a:p>
            <a:fld id="{6143FA96-AA8B-44CA-90EF-0EB73B25713B}" type="slidenum">
              <a:rPr lang="en-GB" smtClean="0"/>
              <a:pPr/>
              <a:t>107</a:t>
            </a:fld>
            <a:endParaRPr lang="en-GB"/>
          </a:p>
        </p:txBody>
      </p:sp>
      <p:sp>
        <p:nvSpPr>
          <p:cNvPr id="1370114" name="Rectangle 2"/>
          <p:cNvSpPr>
            <a:spLocks noGrp="1" noRot="1" noChangeAspect="1" noChangeArrowheads="1" noTextEdit="1"/>
          </p:cNvSpPr>
          <p:nvPr>
            <p:ph type="sldImg"/>
          </p:nvPr>
        </p:nvSpPr>
        <p:spPr>
          <a:ln/>
        </p:spPr>
      </p:sp>
      <p:sp>
        <p:nvSpPr>
          <p:cNvPr id="13701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1" name="Rectangle 5"/>
          <p:cNvSpPr>
            <a:spLocks noGrp="1" noChangeArrowheads="1"/>
          </p:cNvSpPr>
          <p:nvPr>
            <p:ph type="sldNum" sz="quarter" idx="5"/>
          </p:nvPr>
        </p:nvSpPr>
        <p:spPr>
          <a:noFill/>
        </p:spPr>
        <p:txBody>
          <a:bodyPr/>
          <a:lstStyle/>
          <a:p>
            <a:fld id="{8E2BF87E-918D-47AF-89C6-00DFF1A0E36E}" type="slidenum">
              <a:rPr lang="en-GB" smtClean="0"/>
              <a:pPr/>
              <a:t>108</a:t>
            </a:fld>
            <a:endParaRPr lang="en-GB"/>
          </a:p>
        </p:txBody>
      </p:sp>
      <p:sp>
        <p:nvSpPr>
          <p:cNvPr id="1372162" name="Rectangle 2"/>
          <p:cNvSpPr>
            <a:spLocks noGrp="1" noRot="1" noChangeAspect="1" noChangeArrowheads="1" noTextEdit="1"/>
          </p:cNvSpPr>
          <p:nvPr>
            <p:ph type="sldImg"/>
          </p:nvPr>
        </p:nvSpPr>
        <p:spPr>
          <a:ln/>
        </p:spPr>
      </p:sp>
      <p:sp>
        <p:nvSpPr>
          <p:cNvPr id="13721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09" name="Rectangle 5"/>
          <p:cNvSpPr>
            <a:spLocks noGrp="1" noChangeArrowheads="1"/>
          </p:cNvSpPr>
          <p:nvPr>
            <p:ph type="sldNum" sz="quarter" idx="5"/>
          </p:nvPr>
        </p:nvSpPr>
        <p:spPr>
          <a:noFill/>
        </p:spPr>
        <p:txBody>
          <a:bodyPr/>
          <a:lstStyle/>
          <a:p>
            <a:fld id="{70F012AD-B34C-4FA7-B815-C242B37F1C15}" type="slidenum">
              <a:rPr lang="en-GB" smtClean="0"/>
              <a:pPr/>
              <a:t>109</a:t>
            </a:fld>
            <a:endParaRPr lang="en-GB"/>
          </a:p>
        </p:txBody>
      </p:sp>
      <p:sp>
        <p:nvSpPr>
          <p:cNvPr id="1374210" name="Rectangle 2"/>
          <p:cNvSpPr>
            <a:spLocks noGrp="1" noRot="1" noChangeAspect="1" noChangeArrowheads="1" noTextEdit="1"/>
          </p:cNvSpPr>
          <p:nvPr>
            <p:ph type="sldImg"/>
          </p:nvPr>
        </p:nvSpPr>
        <p:spPr>
          <a:ln/>
        </p:spPr>
      </p:sp>
      <p:sp>
        <p:nvSpPr>
          <p:cNvPr id="13742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7" name="Rectangle 5"/>
          <p:cNvSpPr>
            <a:spLocks noGrp="1" noChangeArrowheads="1"/>
          </p:cNvSpPr>
          <p:nvPr>
            <p:ph type="sldNum" sz="quarter" idx="5"/>
          </p:nvPr>
        </p:nvSpPr>
        <p:spPr>
          <a:noFill/>
        </p:spPr>
        <p:txBody>
          <a:bodyPr/>
          <a:lstStyle/>
          <a:p>
            <a:fld id="{188CF0AE-17FF-45EC-AEE9-B51FD464B7BB}" type="slidenum">
              <a:rPr lang="en-GB" smtClean="0"/>
              <a:pPr/>
              <a:t>110</a:t>
            </a:fld>
            <a:endParaRPr lang="en-GB"/>
          </a:p>
        </p:txBody>
      </p:sp>
      <p:sp>
        <p:nvSpPr>
          <p:cNvPr id="1376258" name="Rectangle 2"/>
          <p:cNvSpPr>
            <a:spLocks noGrp="1" noRot="1" noChangeAspect="1" noChangeArrowheads="1" noTextEdit="1"/>
          </p:cNvSpPr>
          <p:nvPr>
            <p:ph type="sldImg"/>
          </p:nvPr>
        </p:nvSpPr>
        <p:spPr>
          <a:ln/>
        </p:spPr>
      </p:sp>
      <p:sp>
        <p:nvSpPr>
          <p:cNvPr id="13762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5" name="Rectangle 5"/>
          <p:cNvSpPr>
            <a:spLocks noGrp="1" noChangeArrowheads="1"/>
          </p:cNvSpPr>
          <p:nvPr>
            <p:ph type="sldNum" sz="quarter" idx="5"/>
          </p:nvPr>
        </p:nvSpPr>
        <p:spPr>
          <a:noFill/>
        </p:spPr>
        <p:txBody>
          <a:bodyPr/>
          <a:lstStyle/>
          <a:p>
            <a:fld id="{ACC147D1-3C03-45F3-B9DA-A16021220944}" type="slidenum">
              <a:rPr lang="en-GB" smtClean="0"/>
              <a:pPr/>
              <a:t>111</a:t>
            </a:fld>
            <a:endParaRPr lang="en-GB"/>
          </a:p>
        </p:txBody>
      </p:sp>
      <p:sp>
        <p:nvSpPr>
          <p:cNvPr id="1378306" name="Rectangle 2"/>
          <p:cNvSpPr>
            <a:spLocks noGrp="1" noRot="1" noChangeAspect="1" noChangeArrowheads="1" noTextEdit="1"/>
          </p:cNvSpPr>
          <p:nvPr>
            <p:ph type="sldImg"/>
          </p:nvPr>
        </p:nvSpPr>
        <p:spPr>
          <a:ln/>
        </p:spPr>
      </p:sp>
      <p:sp>
        <p:nvSpPr>
          <p:cNvPr id="13783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3" name="Rectangle 5"/>
          <p:cNvSpPr>
            <a:spLocks noGrp="1" noChangeArrowheads="1"/>
          </p:cNvSpPr>
          <p:nvPr>
            <p:ph type="sldNum" sz="quarter" idx="5"/>
          </p:nvPr>
        </p:nvSpPr>
        <p:spPr>
          <a:noFill/>
        </p:spPr>
        <p:txBody>
          <a:bodyPr/>
          <a:lstStyle/>
          <a:p>
            <a:fld id="{4894C6A2-ED44-47F0-9835-7C19F5D206F4}" type="slidenum">
              <a:rPr lang="en-GB" smtClean="0"/>
              <a:pPr/>
              <a:t>112</a:t>
            </a:fld>
            <a:endParaRPr lang="en-GB"/>
          </a:p>
        </p:txBody>
      </p:sp>
      <p:sp>
        <p:nvSpPr>
          <p:cNvPr id="1380354" name="Rectangle 2"/>
          <p:cNvSpPr>
            <a:spLocks noGrp="1" noRot="1" noChangeAspect="1" noChangeArrowheads="1" noTextEdit="1"/>
          </p:cNvSpPr>
          <p:nvPr>
            <p:ph type="sldImg"/>
          </p:nvPr>
        </p:nvSpPr>
        <p:spPr>
          <a:ln/>
        </p:spPr>
      </p:sp>
      <p:sp>
        <p:nvSpPr>
          <p:cNvPr id="13803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1" name="Rectangle 5"/>
          <p:cNvSpPr>
            <a:spLocks noGrp="1" noChangeArrowheads="1"/>
          </p:cNvSpPr>
          <p:nvPr>
            <p:ph type="sldNum" sz="quarter" idx="5"/>
          </p:nvPr>
        </p:nvSpPr>
        <p:spPr>
          <a:noFill/>
        </p:spPr>
        <p:txBody>
          <a:bodyPr/>
          <a:lstStyle/>
          <a:p>
            <a:fld id="{0FAA0F65-BEA9-406A-BD61-B06803D2181B}" type="slidenum">
              <a:rPr lang="en-GB" smtClean="0"/>
              <a:pPr/>
              <a:t>113</a:t>
            </a:fld>
            <a:endParaRPr lang="en-GB"/>
          </a:p>
        </p:txBody>
      </p:sp>
      <p:sp>
        <p:nvSpPr>
          <p:cNvPr id="1382402" name="Rectangle 2"/>
          <p:cNvSpPr>
            <a:spLocks noGrp="1" noRot="1" noChangeAspect="1" noChangeArrowheads="1" noTextEdit="1"/>
          </p:cNvSpPr>
          <p:nvPr>
            <p:ph type="sldImg"/>
          </p:nvPr>
        </p:nvSpPr>
        <p:spPr>
          <a:ln/>
        </p:spPr>
      </p:sp>
      <p:sp>
        <p:nvSpPr>
          <p:cNvPr id="13824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5" name="Rectangle 5"/>
          <p:cNvSpPr>
            <a:spLocks noGrp="1" noChangeArrowheads="1"/>
          </p:cNvSpPr>
          <p:nvPr>
            <p:ph type="sldNum" sz="quarter" idx="5"/>
          </p:nvPr>
        </p:nvSpPr>
        <p:spPr>
          <a:noFill/>
        </p:spPr>
        <p:txBody>
          <a:bodyPr/>
          <a:lstStyle/>
          <a:p>
            <a:fld id="{E8732567-F929-4176-AF6F-AC848B8E7A1F}" type="slidenum">
              <a:rPr lang="en-GB" smtClean="0"/>
              <a:pPr/>
              <a:t>48</a:t>
            </a:fld>
            <a:endParaRPr lang="en-GB"/>
          </a:p>
        </p:txBody>
      </p:sp>
      <p:sp>
        <p:nvSpPr>
          <p:cNvPr id="1132546" name="Rectangle 2"/>
          <p:cNvSpPr>
            <a:spLocks noGrp="1" noRot="1" noChangeAspect="1" noChangeArrowheads="1" noTextEdit="1"/>
          </p:cNvSpPr>
          <p:nvPr>
            <p:ph type="sldImg"/>
          </p:nvPr>
        </p:nvSpPr>
        <p:spPr>
          <a:ln/>
        </p:spPr>
      </p:sp>
      <p:sp>
        <p:nvSpPr>
          <p:cNvPr id="11325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49" name="Rectangle 5"/>
          <p:cNvSpPr>
            <a:spLocks noGrp="1" noChangeArrowheads="1"/>
          </p:cNvSpPr>
          <p:nvPr>
            <p:ph type="sldNum" sz="quarter" idx="5"/>
          </p:nvPr>
        </p:nvSpPr>
        <p:spPr>
          <a:noFill/>
        </p:spPr>
        <p:txBody>
          <a:bodyPr/>
          <a:lstStyle/>
          <a:p>
            <a:fld id="{443B021B-0A3F-4502-8EFB-7421B6710AC9}" type="slidenum">
              <a:rPr lang="en-GB" smtClean="0"/>
              <a:pPr/>
              <a:t>114</a:t>
            </a:fld>
            <a:endParaRPr lang="en-GB"/>
          </a:p>
        </p:txBody>
      </p:sp>
      <p:sp>
        <p:nvSpPr>
          <p:cNvPr id="1384450" name="Rectangle 2"/>
          <p:cNvSpPr>
            <a:spLocks noGrp="1" noRot="1" noChangeAspect="1" noChangeArrowheads="1" noTextEdit="1"/>
          </p:cNvSpPr>
          <p:nvPr>
            <p:ph type="sldImg"/>
          </p:nvPr>
        </p:nvSpPr>
        <p:spPr>
          <a:ln/>
        </p:spPr>
      </p:sp>
      <p:sp>
        <p:nvSpPr>
          <p:cNvPr id="13844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7" name="Rectangle 5"/>
          <p:cNvSpPr>
            <a:spLocks noGrp="1" noChangeArrowheads="1"/>
          </p:cNvSpPr>
          <p:nvPr>
            <p:ph type="sldNum" sz="quarter" idx="5"/>
          </p:nvPr>
        </p:nvSpPr>
        <p:spPr>
          <a:noFill/>
        </p:spPr>
        <p:txBody>
          <a:bodyPr/>
          <a:lstStyle/>
          <a:p>
            <a:fld id="{3443FB69-3708-48B0-90A0-BC4F28F6C8A3}" type="slidenum">
              <a:rPr lang="en-GB" smtClean="0"/>
              <a:pPr/>
              <a:t>115</a:t>
            </a:fld>
            <a:endParaRPr lang="en-GB"/>
          </a:p>
        </p:txBody>
      </p:sp>
      <p:sp>
        <p:nvSpPr>
          <p:cNvPr id="1386498" name="Rectangle 2"/>
          <p:cNvSpPr>
            <a:spLocks noGrp="1" noRot="1" noChangeAspect="1" noChangeArrowheads="1" noTextEdit="1"/>
          </p:cNvSpPr>
          <p:nvPr>
            <p:ph type="sldImg"/>
          </p:nvPr>
        </p:nvSpPr>
        <p:spPr>
          <a:ln/>
        </p:spPr>
      </p:sp>
      <p:sp>
        <p:nvSpPr>
          <p:cNvPr id="13864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5" name="Rectangle 5"/>
          <p:cNvSpPr>
            <a:spLocks noGrp="1" noChangeArrowheads="1"/>
          </p:cNvSpPr>
          <p:nvPr>
            <p:ph type="sldNum" sz="quarter" idx="5"/>
          </p:nvPr>
        </p:nvSpPr>
        <p:spPr>
          <a:noFill/>
        </p:spPr>
        <p:txBody>
          <a:bodyPr/>
          <a:lstStyle/>
          <a:p>
            <a:fld id="{26FE25CA-C3EC-40EF-B653-AEBD713F60CD}" type="slidenum">
              <a:rPr lang="en-GB" smtClean="0"/>
              <a:pPr/>
              <a:t>116</a:t>
            </a:fld>
            <a:endParaRPr lang="en-GB"/>
          </a:p>
        </p:txBody>
      </p:sp>
      <p:sp>
        <p:nvSpPr>
          <p:cNvPr id="1388546" name="Rectangle 2"/>
          <p:cNvSpPr>
            <a:spLocks noGrp="1" noRot="1" noChangeAspect="1" noChangeArrowheads="1" noTextEdit="1"/>
          </p:cNvSpPr>
          <p:nvPr>
            <p:ph type="sldImg"/>
          </p:nvPr>
        </p:nvSpPr>
        <p:spPr>
          <a:ln/>
        </p:spPr>
      </p:sp>
      <p:sp>
        <p:nvSpPr>
          <p:cNvPr id="138854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3" name="Rectangle 5"/>
          <p:cNvSpPr>
            <a:spLocks noGrp="1" noChangeArrowheads="1"/>
          </p:cNvSpPr>
          <p:nvPr>
            <p:ph type="sldNum" sz="quarter" idx="5"/>
          </p:nvPr>
        </p:nvSpPr>
        <p:spPr>
          <a:noFill/>
        </p:spPr>
        <p:txBody>
          <a:bodyPr/>
          <a:lstStyle/>
          <a:p>
            <a:fld id="{7B1117DC-B127-4485-AFED-AD297E9CCCAD}" type="slidenum">
              <a:rPr lang="en-GB" smtClean="0"/>
              <a:pPr/>
              <a:t>117</a:t>
            </a:fld>
            <a:endParaRPr lang="en-GB"/>
          </a:p>
        </p:txBody>
      </p:sp>
      <p:sp>
        <p:nvSpPr>
          <p:cNvPr id="1390594" name="Rectangle 2"/>
          <p:cNvSpPr>
            <a:spLocks noGrp="1" noRot="1" noChangeAspect="1" noChangeArrowheads="1" noTextEdit="1"/>
          </p:cNvSpPr>
          <p:nvPr>
            <p:ph type="sldImg"/>
          </p:nvPr>
        </p:nvSpPr>
        <p:spPr>
          <a:ln/>
        </p:spPr>
      </p:sp>
      <p:sp>
        <p:nvSpPr>
          <p:cNvPr id="13905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1" name="Rectangle 5"/>
          <p:cNvSpPr>
            <a:spLocks noGrp="1" noChangeArrowheads="1"/>
          </p:cNvSpPr>
          <p:nvPr>
            <p:ph type="sldNum" sz="quarter" idx="5"/>
          </p:nvPr>
        </p:nvSpPr>
        <p:spPr>
          <a:noFill/>
        </p:spPr>
        <p:txBody>
          <a:bodyPr/>
          <a:lstStyle/>
          <a:p>
            <a:fld id="{25C7C4C2-A4FB-4674-AC82-6EBCDFC24E08}" type="slidenum">
              <a:rPr lang="en-GB" smtClean="0"/>
              <a:pPr/>
              <a:t>118</a:t>
            </a:fld>
            <a:endParaRPr lang="en-GB"/>
          </a:p>
        </p:txBody>
      </p:sp>
      <p:sp>
        <p:nvSpPr>
          <p:cNvPr id="1392642" name="Rectangle 2"/>
          <p:cNvSpPr>
            <a:spLocks noGrp="1" noRot="1" noChangeAspect="1" noChangeArrowheads="1" noTextEdit="1"/>
          </p:cNvSpPr>
          <p:nvPr>
            <p:ph type="sldImg"/>
          </p:nvPr>
        </p:nvSpPr>
        <p:spPr>
          <a:ln/>
        </p:spPr>
      </p:sp>
      <p:sp>
        <p:nvSpPr>
          <p:cNvPr id="13926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89" name="Rectangle 5"/>
          <p:cNvSpPr>
            <a:spLocks noGrp="1" noChangeArrowheads="1"/>
          </p:cNvSpPr>
          <p:nvPr>
            <p:ph type="sldNum" sz="quarter" idx="5"/>
          </p:nvPr>
        </p:nvSpPr>
        <p:spPr>
          <a:noFill/>
        </p:spPr>
        <p:txBody>
          <a:bodyPr/>
          <a:lstStyle/>
          <a:p>
            <a:fld id="{B28F3B6C-48FE-49EA-801E-EB4404377491}" type="slidenum">
              <a:rPr lang="en-GB" smtClean="0"/>
              <a:pPr/>
              <a:t>119</a:t>
            </a:fld>
            <a:endParaRPr lang="en-GB"/>
          </a:p>
        </p:txBody>
      </p:sp>
      <p:sp>
        <p:nvSpPr>
          <p:cNvPr id="1394690" name="Rectangle 2"/>
          <p:cNvSpPr>
            <a:spLocks noGrp="1" noRot="1" noChangeAspect="1" noChangeArrowheads="1" noTextEdit="1"/>
          </p:cNvSpPr>
          <p:nvPr>
            <p:ph type="sldImg"/>
          </p:nvPr>
        </p:nvSpPr>
        <p:spPr>
          <a:ln/>
        </p:spPr>
      </p:sp>
      <p:sp>
        <p:nvSpPr>
          <p:cNvPr id="13946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7" name="Rectangle 5"/>
          <p:cNvSpPr>
            <a:spLocks noGrp="1" noChangeArrowheads="1"/>
          </p:cNvSpPr>
          <p:nvPr>
            <p:ph type="sldNum" sz="quarter" idx="5"/>
          </p:nvPr>
        </p:nvSpPr>
        <p:spPr>
          <a:noFill/>
        </p:spPr>
        <p:txBody>
          <a:bodyPr/>
          <a:lstStyle/>
          <a:p>
            <a:fld id="{E3594AC7-FC61-4B9B-81A8-C056BAE4A4D7}" type="slidenum">
              <a:rPr lang="en-GB" smtClean="0"/>
              <a:pPr/>
              <a:t>120</a:t>
            </a:fld>
            <a:endParaRPr lang="en-GB"/>
          </a:p>
        </p:txBody>
      </p:sp>
      <p:sp>
        <p:nvSpPr>
          <p:cNvPr id="1396738" name="Rectangle 2"/>
          <p:cNvSpPr>
            <a:spLocks noGrp="1" noRot="1" noChangeAspect="1" noChangeArrowheads="1" noTextEdit="1"/>
          </p:cNvSpPr>
          <p:nvPr>
            <p:ph type="sldImg"/>
          </p:nvPr>
        </p:nvSpPr>
        <p:spPr>
          <a:ln/>
        </p:spPr>
      </p:sp>
      <p:sp>
        <p:nvSpPr>
          <p:cNvPr id="13967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5" name="Rectangle 5"/>
          <p:cNvSpPr>
            <a:spLocks noGrp="1" noChangeArrowheads="1"/>
          </p:cNvSpPr>
          <p:nvPr>
            <p:ph type="sldNum" sz="quarter" idx="5"/>
          </p:nvPr>
        </p:nvSpPr>
        <p:spPr>
          <a:noFill/>
        </p:spPr>
        <p:txBody>
          <a:bodyPr/>
          <a:lstStyle/>
          <a:p>
            <a:fld id="{E247C22C-B779-4439-9EE8-FE6121F85C13}" type="slidenum">
              <a:rPr lang="en-GB" smtClean="0"/>
              <a:pPr/>
              <a:t>121</a:t>
            </a:fld>
            <a:endParaRPr lang="en-GB"/>
          </a:p>
        </p:txBody>
      </p:sp>
      <p:sp>
        <p:nvSpPr>
          <p:cNvPr id="1398786" name="Rectangle 2"/>
          <p:cNvSpPr>
            <a:spLocks noGrp="1" noRot="1" noChangeAspect="1" noChangeArrowheads="1" noTextEdit="1"/>
          </p:cNvSpPr>
          <p:nvPr>
            <p:ph type="sldImg"/>
          </p:nvPr>
        </p:nvSpPr>
        <p:spPr>
          <a:ln/>
        </p:spPr>
      </p:sp>
      <p:sp>
        <p:nvSpPr>
          <p:cNvPr id="13987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3" name="Rectangle 5"/>
          <p:cNvSpPr>
            <a:spLocks noGrp="1" noChangeArrowheads="1"/>
          </p:cNvSpPr>
          <p:nvPr>
            <p:ph type="sldNum" sz="quarter" idx="5"/>
          </p:nvPr>
        </p:nvSpPr>
        <p:spPr>
          <a:noFill/>
        </p:spPr>
        <p:txBody>
          <a:bodyPr/>
          <a:lstStyle/>
          <a:p>
            <a:fld id="{639970C2-7116-4B7F-914A-1E405E6973DE}" type="slidenum">
              <a:rPr lang="en-GB" smtClean="0"/>
              <a:pPr/>
              <a:t>122</a:t>
            </a:fld>
            <a:endParaRPr lang="en-GB"/>
          </a:p>
        </p:txBody>
      </p:sp>
      <p:sp>
        <p:nvSpPr>
          <p:cNvPr id="1400834" name="Rectangle 2"/>
          <p:cNvSpPr>
            <a:spLocks noGrp="1" noRot="1" noChangeAspect="1" noChangeArrowheads="1" noTextEdit="1"/>
          </p:cNvSpPr>
          <p:nvPr>
            <p:ph type="sldImg"/>
          </p:nvPr>
        </p:nvSpPr>
        <p:spPr>
          <a:ln/>
        </p:spPr>
      </p:sp>
      <p:sp>
        <p:nvSpPr>
          <p:cNvPr id="14008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1" name="Rectangle 5"/>
          <p:cNvSpPr>
            <a:spLocks noGrp="1" noChangeArrowheads="1"/>
          </p:cNvSpPr>
          <p:nvPr>
            <p:ph type="sldNum" sz="quarter" idx="5"/>
          </p:nvPr>
        </p:nvSpPr>
        <p:spPr>
          <a:noFill/>
        </p:spPr>
        <p:txBody>
          <a:bodyPr/>
          <a:lstStyle/>
          <a:p>
            <a:fld id="{4FD83069-3C89-4D4A-B93F-D250DFFF6B3C}" type="slidenum">
              <a:rPr lang="en-GB" smtClean="0"/>
              <a:pPr/>
              <a:t>123</a:t>
            </a:fld>
            <a:endParaRPr lang="en-GB"/>
          </a:p>
        </p:txBody>
      </p:sp>
      <p:sp>
        <p:nvSpPr>
          <p:cNvPr id="1402882" name="Rectangle 2"/>
          <p:cNvSpPr>
            <a:spLocks noGrp="1" noRot="1" noChangeAspect="1" noChangeArrowheads="1" noTextEdit="1"/>
          </p:cNvSpPr>
          <p:nvPr>
            <p:ph type="sldImg"/>
          </p:nvPr>
        </p:nvSpPr>
        <p:spPr>
          <a:ln/>
        </p:spPr>
      </p:sp>
      <p:sp>
        <p:nvSpPr>
          <p:cNvPr id="14028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3" name="Rectangle 5"/>
          <p:cNvSpPr>
            <a:spLocks noGrp="1" noChangeArrowheads="1"/>
          </p:cNvSpPr>
          <p:nvPr>
            <p:ph type="sldNum" sz="quarter" idx="5"/>
          </p:nvPr>
        </p:nvSpPr>
        <p:spPr>
          <a:noFill/>
        </p:spPr>
        <p:txBody>
          <a:bodyPr/>
          <a:lstStyle/>
          <a:p>
            <a:fld id="{07C1E0ED-4196-40E2-A613-951C74CE611F}" type="slidenum">
              <a:rPr lang="en-GB" smtClean="0"/>
              <a:pPr/>
              <a:t>49</a:t>
            </a:fld>
            <a:endParaRPr lang="en-GB"/>
          </a:p>
        </p:txBody>
      </p:sp>
      <p:sp>
        <p:nvSpPr>
          <p:cNvPr id="1134594" name="Rectangle 2"/>
          <p:cNvSpPr>
            <a:spLocks noGrp="1" noRot="1" noChangeAspect="1" noChangeArrowheads="1" noTextEdit="1"/>
          </p:cNvSpPr>
          <p:nvPr>
            <p:ph type="sldImg"/>
          </p:nvPr>
        </p:nvSpPr>
        <p:spPr>
          <a:ln/>
        </p:spPr>
      </p:sp>
      <p:sp>
        <p:nvSpPr>
          <p:cNvPr id="113459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29" name="Rectangle 5"/>
          <p:cNvSpPr>
            <a:spLocks noGrp="1" noChangeArrowheads="1"/>
          </p:cNvSpPr>
          <p:nvPr>
            <p:ph type="sldNum" sz="quarter" idx="5"/>
          </p:nvPr>
        </p:nvSpPr>
        <p:spPr>
          <a:noFill/>
        </p:spPr>
        <p:txBody>
          <a:bodyPr/>
          <a:lstStyle/>
          <a:p>
            <a:fld id="{5FAF459A-1450-4894-AB3E-03704BCDE2F7}" type="slidenum">
              <a:rPr lang="en-GB" smtClean="0"/>
              <a:pPr/>
              <a:t>124</a:t>
            </a:fld>
            <a:endParaRPr lang="en-GB"/>
          </a:p>
        </p:txBody>
      </p:sp>
      <p:sp>
        <p:nvSpPr>
          <p:cNvPr id="1404930" name="Rectangle 2"/>
          <p:cNvSpPr>
            <a:spLocks noGrp="1" noRot="1" noChangeAspect="1" noChangeArrowheads="1" noTextEdit="1"/>
          </p:cNvSpPr>
          <p:nvPr>
            <p:ph type="sldImg"/>
          </p:nvPr>
        </p:nvSpPr>
        <p:spPr>
          <a:ln/>
        </p:spPr>
      </p:sp>
      <p:sp>
        <p:nvSpPr>
          <p:cNvPr id="14049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7" name="Rectangle 5"/>
          <p:cNvSpPr>
            <a:spLocks noGrp="1" noChangeArrowheads="1"/>
          </p:cNvSpPr>
          <p:nvPr>
            <p:ph type="sldNum" sz="quarter" idx="5"/>
          </p:nvPr>
        </p:nvSpPr>
        <p:spPr>
          <a:noFill/>
        </p:spPr>
        <p:txBody>
          <a:bodyPr/>
          <a:lstStyle/>
          <a:p>
            <a:fld id="{6C5B86EB-1007-45A6-8C33-D663E30BF71C}" type="slidenum">
              <a:rPr lang="en-GB" smtClean="0"/>
              <a:pPr/>
              <a:t>125</a:t>
            </a:fld>
            <a:endParaRPr lang="en-GB"/>
          </a:p>
        </p:txBody>
      </p:sp>
      <p:sp>
        <p:nvSpPr>
          <p:cNvPr id="1406978" name="Rectangle 2"/>
          <p:cNvSpPr>
            <a:spLocks noGrp="1" noRot="1" noChangeAspect="1" noChangeArrowheads="1" noTextEdit="1"/>
          </p:cNvSpPr>
          <p:nvPr>
            <p:ph type="sldImg"/>
          </p:nvPr>
        </p:nvSpPr>
        <p:spPr>
          <a:ln/>
        </p:spPr>
      </p:sp>
      <p:sp>
        <p:nvSpPr>
          <p:cNvPr id="14069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5"/>
          <p:cNvSpPr>
            <a:spLocks noGrp="1" noChangeArrowheads="1"/>
          </p:cNvSpPr>
          <p:nvPr>
            <p:ph type="sldNum" sz="quarter" idx="5"/>
          </p:nvPr>
        </p:nvSpPr>
        <p:spPr>
          <a:noFill/>
        </p:spPr>
        <p:txBody>
          <a:bodyPr/>
          <a:lstStyle/>
          <a:p>
            <a:fld id="{563BDB53-6BF9-4812-94D6-A8A7A81F2542}" type="slidenum">
              <a:rPr lang="en-GB" smtClean="0"/>
              <a:pPr/>
              <a:t>126</a:t>
            </a:fld>
            <a:endParaRPr lang="en-GB"/>
          </a:p>
        </p:txBody>
      </p:sp>
      <p:sp>
        <p:nvSpPr>
          <p:cNvPr id="1409026" name="Rectangle 2"/>
          <p:cNvSpPr>
            <a:spLocks noGrp="1" noRot="1" noChangeAspect="1" noChangeArrowheads="1" noTextEdit="1"/>
          </p:cNvSpPr>
          <p:nvPr>
            <p:ph type="sldImg"/>
          </p:nvPr>
        </p:nvSpPr>
        <p:spPr>
          <a:ln/>
        </p:spPr>
      </p:sp>
      <p:sp>
        <p:nvSpPr>
          <p:cNvPr id="14090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3" name="Rectangle 5"/>
          <p:cNvSpPr>
            <a:spLocks noGrp="1" noChangeArrowheads="1"/>
          </p:cNvSpPr>
          <p:nvPr>
            <p:ph type="sldNum" sz="quarter" idx="5"/>
          </p:nvPr>
        </p:nvSpPr>
        <p:spPr>
          <a:noFill/>
        </p:spPr>
        <p:txBody>
          <a:bodyPr/>
          <a:lstStyle/>
          <a:p>
            <a:fld id="{933786FE-B82A-4ACB-A214-1439C6210118}" type="slidenum">
              <a:rPr lang="en-GB" smtClean="0"/>
              <a:pPr/>
              <a:t>127</a:t>
            </a:fld>
            <a:endParaRPr lang="en-GB"/>
          </a:p>
        </p:txBody>
      </p:sp>
      <p:sp>
        <p:nvSpPr>
          <p:cNvPr id="1411074" name="Rectangle 2"/>
          <p:cNvSpPr>
            <a:spLocks noGrp="1" noRot="1" noChangeAspect="1" noChangeArrowheads="1" noTextEdit="1"/>
          </p:cNvSpPr>
          <p:nvPr>
            <p:ph type="sldImg"/>
          </p:nvPr>
        </p:nvSpPr>
        <p:spPr>
          <a:ln/>
        </p:spPr>
      </p:sp>
      <p:sp>
        <p:nvSpPr>
          <p:cNvPr id="14110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1" name="Rectangle 5"/>
          <p:cNvSpPr>
            <a:spLocks noGrp="1" noChangeArrowheads="1"/>
          </p:cNvSpPr>
          <p:nvPr>
            <p:ph type="sldNum" sz="quarter" idx="5"/>
          </p:nvPr>
        </p:nvSpPr>
        <p:spPr>
          <a:noFill/>
        </p:spPr>
        <p:txBody>
          <a:bodyPr/>
          <a:lstStyle/>
          <a:p>
            <a:fld id="{639D6FBD-BE23-402F-8E84-0128FA436D26}" type="slidenum">
              <a:rPr lang="en-GB" smtClean="0"/>
              <a:pPr/>
              <a:t>128</a:t>
            </a:fld>
            <a:endParaRPr lang="en-GB"/>
          </a:p>
        </p:txBody>
      </p:sp>
      <p:sp>
        <p:nvSpPr>
          <p:cNvPr id="1413122" name="Rectangle 2"/>
          <p:cNvSpPr>
            <a:spLocks noGrp="1" noRot="1" noChangeAspect="1" noChangeArrowheads="1" noTextEdit="1"/>
          </p:cNvSpPr>
          <p:nvPr>
            <p:ph type="sldImg"/>
          </p:nvPr>
        </p:nvSpPr>
        <p:spPr>
          <a:ln/>
        </p:spPr>
      </p:sp>
      <p:sp>
        <p:nvSpPr>
          <p:cNvPr id="14131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69" name="Rectangle 5"/>
          <p:cNvSpPr>
            <a:spLocks noGrp="1" noChangeArrowheads="1"/>
          </p:cNvSpPr>
          <p:nvPr>
            <p:ph type="sldNum" sz="quarter" idx="5"/>
          </p:nvPr>
        </p:nvSpPr>
        <p:spPr>
          <a:noFill/>
        </p:spPr>
        <p:txBody>
          <a:bodyPr/>
          <a:lstStyle/>
          <a:p>
            <a:fld id="{5A235F4B-0D22-4D98-A4EB-1BBC7AD2C0A9}" type="slidenum">
              <a:rPr lang="en-GB" smtClean="0"/>
              <a:pPr/>
              <a:t>129</a:t>
            </a:fld>
            <a:endParaRPr lang="en-GB"/>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7" name="Rectangle 5"/>
          <p:cNvSpPr>
            <a:spLocks noGrp="1" noChangeArrowheads="1"/>
          </p:cNvSpPr>
          <p:nvPr>
            <p:ph type="sldNum" sz="quarter" idx="5"/>
          </p:nvPr>
        </p:nvSpPr>
        <p:spPr>
          <a:noFill/>
        </p:spPr>
        <p:txBody>
          <a:bodyPr/>
          <a:lstStyle/>
          <a:p>
            <a:fld id="{0A1F8B8B-A8B0-4B07-8AEA-876EB08C8324}" type="slidenum">
              <a:rPr lang="en-GB" smtClean="0"/>
              <a:pPr/>
              <a:t>130</a:t>
            </a:fld>
            <a:endParaRPr lang="en-GB"/>
          </a:p>
        </p:txBody>
      </p:sp>
      <p:sp>
        <p:nvSpPr>
          <p:cNvPr id="1417218" name="Rectangle 2"/>
          <p:cNvSpPr>
            <a:spLocks noGrp="1" noRot="1" noChangeAspect="1" noChangeArrowheads="1" noTextEdit="1"/>
          </p:cNvSpPr>
          <p:nvPr>
            <p:ph type="sldImg"/>
          </p:nvPr>
        </p:nvSpPr>
        <p:spPr>
          <a:ln/>
        </p:spPr>
      </p:sp>
      <p:sp>
        <p:nvSpPr>
          <p:cNvPr id="14172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5" name="Rectangle 5"/>
          <p:cNvSpPr>
            <a:spLocks noGrp="1" noChangeArrowheads="1"/>
          </p:cNvSpPr>
          <p:nvPr>
            <p:ph type="sldNum" sz="quarter" idx="5"/>
          </p:nvPr>
        </p:nvSpPr>
        <p:spPr>
          <a:noFill/>
        </p:spPr>
        <p:txBody>
          <a:bodyPr/>
          <a:lstStyle/>
          <a:p>
            <a:fld id="{FEC8BF21-DDF7-4A35-ACE2-D17B0DA6094D}" type="slidenum">
              <a:rPr lang="en-GB" smtClean="0"/>
              <a:pPr/>
              <a:t>131</a:t>
            </a:fld>
            <a:endParaRPr lang="en-GB"/>
          </a:p>
        </p:txBody>
      </p:sp>
      <p:sp>
        <p:nvSpPr>
          <p:cNvPr id="1419266" name="Rectangle 2"/>
          <p:cNvSpPr>
            <a:spLocks noGrp="1" noRot="1" noChangeAspect="1" noChangeArrowheads="1" noTextEdit="1"/>
          </p:cNvSpPr>
          <p:nvPr>
            <p:ph type="sldImg"/>
          </p:nvPr>
        </p:nvSpPr>
        <p:spPr>
          <a:ln/>
        </p:spPr>
      </p:sp>
      <p:sp>
        <p:nvSpPr>
          <p:cNvPr id="14192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3" name="Rectangle 5"/>
          <p:cNvSpPr>
            <a:spLocks noGrp="1" noChangeArrowheads="1"/>
          </p:cNvSpPr>
          <p:nvPr>
            <p:ph type="sldNum" sz="quarter" idx="5"/>
          </p:nvPr>
        </p:nvSpPr>
        <p:spPr>
          <a:noFill/>
        </p:spPr>
        <p:txBody>
          <a:bodyPr/>
          <a:lstStyle/>
          <a:p>
            <a:fld id="{320789D0-C59F-494D-B4F7-24659427C4C3}" type="slidenum">
              <a:rPr lang="en-GB" smtClean="0"/>
              <a:pPr/>
              <a:t>132</a:t>
            </a:fld>
            <a:endParaRPr lang="en-GB"/>
          </a:p>
        </p:txBody>
      </p:sp>
      <p:sp>
        <p:nvSpPr>
          <p:cNvPr id="1421314" name="Rectangle 2"/>
          <p:cNvSpPr>
            <a:spLocks noGrp="1" noRot="1" noChangeAspect="1" noChangeArrowheads="1" noTextEdit="1"/>
          </p:cNvSpPr>
          <p:nvPr>
            <p:ph type="sldImg"/>
          </p:nvPr>
        </p:nvSpPr>
        <p:spPr>
          <a:ln/>
        </p:spPr>
      </p:sp>
      <p:sp>
        <p:nvSpPr>
          <p:cNvPr id="14213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1" name="Rectangle 5"/>
          <p:cNvSpPr>
            <a:spLocks noGrp="1" noChangeArrowheads="1"/>
          </p:cNvSpPr>
          <p:nvPr>
            <p:ph type="sldNum" sz="quarter" idx="5"/>
          </p:nvPr>
        </p:nvSpPr>
        <p:spPr>
          <a:noFill/>
        </p:spPr>
        <p:txBody>
          <a:bodyPr/>
          <a:lstStyle/>
          <a:p>
            <a:fld id="{5165F5F8-D8B0-4056-80EB-CDB8DAD536A6}" type="slidenum">
              <a:rPr lang="en-GB" smtClean="0"/>
              <a:pPr/>
              <a:t>133</a:t>
            </a:fld>
            <a:endParaRPr lang="en-GB"/>
          </a:p>
        </p:txBody>
      </p:sp>
      <p:sp>
        <p:nvSpPr>
          <p:cNvPr id="1423362" name="Rectangle 2"/>
          <p:cNvSpPr>
            <a:spLocks noGrp="1" noRot="1" noChangeAspect="1" noChangeArrowheads="1" noTextEdit="1"/>
          </p:cNvSpPr>
          <p:nvPr>
            <p:ph type="sldImg"/>
          </p:nvPr>
        </p:nvSpPr>
        <p:spPr>
          <a:ln/>
        </p:spPr>
      </p:sp>
      <p:sp>
        <p:nvSpPr>
          <p:cNvPr id="14233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1" name="Rectangle 5"/>
          <p:cNvSpPr>
            <a:spLocks noGrp="1" noChangeArrowheads="1"/>
          </p:cNvSpPr>
          <p:nvPr>
            <p:ph type="sldNum" sz="quarter" idx="5"/>
          </p:nvPr>
        </p:nvSpPr>
        <p:spPr>
          <a:noFill/>
        </p:spPr>
        <p:txBody>
          <a:bodyPr/>
          <a:lstStyle/>
          <a:p>
            <a:fld id="{D22FEF29-8E0C-474A-AB02-776CDF7CD637}" type="slidenum">
              <a:rPr lang="en-GB" smtClean="0"/>
              <a:pPr/>
              <a:t>50</a:t>
            </a:fld>
            <a:endParaRPr lang="en-GB"/>
          </a:p>
        </p:txBody>
      </p:sp>
      <p:sp>
        <p:nvSpPr>
          <p:cNvPr id="1136642" name="Rectangle 2"/>
          <p:cNvSpPr>
            <a:spLocks noGrp="1" noRot="1" noChangeAspect="1" noChangeArrowheads="1" noTextEdit="1"/>
          </p:cNvSpPr>
          <p:nvPr>
            <p:ph type="sldImg"/>
          </p:nvPr>
        </p:nvSpPr>
        <p:spPr>
          <a:ln/>
        </p:spPr>
      </p:sp>
      <p:sp>
        <p:nvSpPr>
          <p:cNvPr id="113664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09" name="Rectangle 5"/>
          <p:cNvSpPr>
            <a:spLocks noGrp="1" noChangeArrowheads="1"/>
          </p:cNvSpPr>
          <p:nvPr>
            <p:ph type="sldNum" sz="quarter" idx="5"/>
          </p:nvPr>
        </p:nvSpPr>
        <p:spPr>
          <a:noFill/>
        </p:spPr>
        <p:txBody>
          <a:bodyPr/>
          <a:lstStyle/>
          <a:p>
            <a:fld id="{7B99EB28-FFA8-4A19-A3DE-5F0087D66EDE}" type="slidenum">
              <a:rPr lang="en-GB" smtClean="0"/>
              <a:pPr/>
              <a:t>134</a:t>
            </a:fld>
            <a:endParaRPr lang="en-GB"/>
          </a:p>
        </p:txBody>
      </p:sp>
      <p:sp>
        <p:nvSpPr>
          <p:cNvPr id="1425410" name="Rectangle 2"/>
          <p:cNvSpPr>
            <a:spLocks noGrp="1" noRot="1" noChangeAspect="1" noChangeArrowheads="1" noTextEdit="1"/>
          </p:cNvSpPr>
          <p:nvPr>
            <p:ph type="sldImg"/>
          </p:nvPr>
        </p:nvSpPr>
        <p:spPr>
          <a:ln/>
        </p:spPr>
      </p:sp>
      <p:sp>
        <p:nvSpPr>
          <p:cNvPr id="14254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7" name="Rectangle 5"/>
          <p:cNvSpPr>
            <a:spLocks noGrp="1" noChangeArrowheads="1"/>
          </p:cNvSpPr>
          <p:nvPr>
            <p:ph type="sldNum" sz="quarter" idx="5"/>
          </p:nvPr>
        </p:nvSpPr>
        <p:spPr>
          <a:noFill/>
        </p:spPr>
        <p:txBody>
          <a:bodyPr/>
          <a:lstStyle/>
          <a:p>
            <a:fld id="{919F2495-E4D8-404A-A152-7CF7676A8376}" type="slidenum">
              <a:rPr lang="en-GB" smtClean="0"/>
              <a:pPr/>
              <a:t>135</a:t>
            </a:fld>
            <a:endParaRPr lang="en-GB"/>
          </a:p>
        </p:txBody>
      </p:sp>
      <p:sp>
        <p:nvSpPr>
          <p:cNvPr id="1427458" name="Rectangle 2"/>
          <p:cNvSpPr>
            <a:spLocks noGrp="1" noRot="1" noChangeAspect="1" noChangeArrowheads="1" noTextEdit="1"/>
          </p:cNvSpPr>
          <p:nvPr>
            <p:ph type="sldImg"/>
          </p:nvPr>
        </p:nvSpPr>
        <p:spPr>
          <a:ln/>
        </p:spPr>
      </p:sp>
      <p:sp>
        <p:nvSpPr>
          <p:cNvPr id="14274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5" name="Rectangle 5"/>
          <p:cNvSpPr>
            <a:spLocks noGrp="1" noChangeArrowheads="1"/>
          </p:cNvSpPr>
          <p:nvPr>
            <p:ph type="sldNum" sz="quarter" idx="5"/>
          </p:nvPr>
        </p:nvSpPr>
        <p:spPr>
          <a:noFill/>
        </p:spPr>
        <p:txBody>
          <a:bodyPr/>
          <a:lstStyle/>
          <a:p>
            <a:fld id="{EF78DE3F-43BD-4A38-8304-4AD85BA81965}" type="slidenum">
              <a:rPr lang="en-GB" smtClean="0"/>
              <a:pPr/>
              <a:t>136</a:t>
            </a:fld>
            <a:endParaRPr lang="en-GB"/>
          </a:p>
        </p:txBody>
      </p:sp>
      <p:sp>
        <p:nvSpPr>
          <p:cNvPr id="1429506" name="Rectangle 2"/>
          <p:cNvSpPr>
            <a:spLocks noGrp="1" noRot="1" noChangeAspect="1" noChangeArrowheads="1" noTextEdit="1"/>
          </p:cNvSpPr>
          <p:nvPr>
            <p:ph type="sldImg"/>
          </p:nvPr>
        </p:nvSpPr>
        <p:spPr>
          <a:ln/>
        </p:spPr>
      </p:sp>
      <p:sp>
        <p:nvSpPr>
          <p:cNvPr id="14295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3" name="Rectangle 5"/>
          <p:cNvSpPr>
            <a:spLocks noGrp="1" noChangeArrowheads="1"/>
          </p:cNvSpPr>
          <p:nvPr>
            <p:ph type="sldNum" sz="quarter" idx="5"/>
          </p:nvPr>
        </p:nvSpPr>
        <p:spPr>
          <a:noFill/>
        </p:spPr>
        <p:txBody>
          <a:bodyPr/>
          <a:lstStyle/>
          <a:p>
            <a:fld id="{986CA119-7526-4973-BE7E-BADC3F7646C0}" type="slidenum">
              <a:rPr lang="en-GB" smtClean="0"/>
              <a:pPr/>
              <a:t>137</a:t>
            </a:fld>
            <a:endParaRPr lang="en-GB"/>
          </a:p>
        </p:txBody>
      </p:sp>
      <p:sp>
        <p:nvSpPr>
          <p:cNvPr id="1431554" name="Rectangle 2"/>
          <p:cNvSpPr>
            <a:spLocks noGrp="1" noRot="1" noChangeAspect="1" noChangeArrowheads="1" noTextEdit="1"/>
          </p:cNvSpPr>
          <p:nvPr>
            <p:ph type="sldImg"/>
          </p:nvPr>
        </p:nvSpPr>
        <p:spPr>
          <a:ln/>
        </p:spPr>
      </p:sp>
      <p:sp>
        <p:nvSpPr>
          <p:cNvPr id="143155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1" name="Rectangle 5"/>
          <p:cNvSpPr>
            <a:spLocks noGrp="1" noChangeArrowheads="1"/>
          </p:cNvSpPr>
          <p:nvPr>
            <p:ph type="sldNum" sz="quarter" idx="5"/>
          </p:nvPr>
        </p:nvSpPr>
        <p:spPr>
          <a:noFill/>
        </p:spPr>
        <p:txBody>
          <a:bodyPr/>
          <a:lstStyle/>
          <a:p>
            <a:fld id="{1D9D3086-9AF9-48FD-88CF-7942505047FA}" type="slidenum">
              <a:rPr lang="en-GB" smtClean="0"/>
              <a:pPr/>
              <a:t>138</a:t>
            </a:fld>
            <a:endParaRPr lang="en-GB"/>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49" name="Rectangle 5"/>
          <p:cNvSpPr>
            <a:spLocks noGrp="1" noChangeArrowheads="1"/>
          </p:cNvSpPr>
          <p:nvPr>
            <p:ph type="sldNum" sz="quarter" idx="5"/>
          </p:nvPr>
        </p:nvSpPr>
        <p:spPr>
          <a:noFill/>
        </p:spPr>
        <p:txBody>
          <a:bodyPr/>
          <a:lstStyle/>
          <a:p>
            <a:fld id="{F11D4404-3365-4C63-9BE5-671F6F6E4D9C}" type="slidenum">
              <a:rPr lang="en-GB" smtClean="0"/>
              <a:pPr/>
              <a:t>139</a:t>
            </a:fld>
            <a:endParaRPr lang="en-GB"/>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7" name="Rectangle 5"/>
          <p:cNvSpPr>
            <a:spLocks noGrp="1" noChangeArrowheads="1"/>
          </p:cNvSpPr>
          <p:nvPr>
            <p:ph type="sldNum" sz="quarter" idx="5"/>
          </p:nvPr>
        </p:nvSpPr>
        <p:spPr>
          <a:noFill/>
        </p:spPr>
        <p:txBody>
          <a:bodyPr/>
          <a:lstStyle/>
          <a:p>
            <a:fld id="{BE5E97E0-5DA6-4175-A097-0AFA47434264}" type="slidenum">
              <a:rPr lang="en-GB" smtClean="0"/>
              <a:pPr/>
              <a:t>140</a:t>
            </a:fld>
            <a:endParaRPr lang="en-GB"/>
          </a:p>
        </p:txBody>
      </p:sp>
      <p:sp>
        <p:nvSpPr>
          <p:cNvPr id="1437698" name="Rectangle 2"/>
          <p:cNvSpPr>
            <a:spLocks noGrp="1" noRot="1" noChangeAspect="1" noChangeArrowheads="1" noTextEdit="1"/>
          </p:cNvSpPr>
          <p:nvPr>
            <p:ph type="sldImg"/>
          </p:nvPr>
        </p:nvSpPr>
        <p:spPr>
          <a:ln/>
        </p:spPr>
      </p:sp>
      <p:sp>
        <p:nvSpPr>
          <p:cNvPr id="143769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3" name="Rectangle 5"/>
          <p:cNvSpPr>
            <a:spLocks noGrp="1" noChangeArrowheads="1"/>
          </p:cNvSpPr>
          <p:nvPr>
            <p:ph type="sldNum" sz="quarter" idx="5"/>
          </p:nvPr>
        </p:nvSpPr>
        <p:spPr>
          <a:noFill/>
        </p:spPr>
        <p:txBody>
          <a:bodyPr/>
          <a:lstStyle/>
          <a:p>
            <a:fld id="{02F3982D-FFF5-48ED-B223-8D57225E35D3}" type="slidenum">
              <a:rPr lang="en-GB" smtClean="0"/>
              <a:pPr/>
              <a:t>141</a:t>
            </a:fld>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21" name="Rectangle 5"/>
          <p:cNvSpPr>
            <a:spLocks noGrp="1" noChangeArrowheads="1"/>
          </p:cNvSpPr>
          <p:nvPr>
            <p:ph type="sldNum" sz="quarter" idx="5"/>
          </p:nvPr>
        </p:nvSpPr>
        <p:spPr>
          <a:noFill/>
        </p:spPr>
        <p:txBody>
          <a:bodyPr/>
          <a:lstStyle/>
          <a:p>
            <a:fld id="{DC9F375B-B082-4395-960E-4AB0F704FBF5}" type="slidenum">
              <a:rPr lang="en-GB" smtClean="0"/>
              <a:pPr/>
              <a:t>142</a:t>
            </a:fld>
            <a:endParaRPr lang="en-GB"/>
          </a:p>
        </p:txBody>
      </p:sp>
      <p:sp>
        <p:nvSpPr>
          <p:cNvPr id="1617922" name="Rectangle 2"/>
          <p:cNvSpPr>
            <a:spLocks noGrp="1" noRot="1" noChangeAspect="1" noChangeArrowheads="1" noTextEdit="1"/>
          </p:cNvSpPr>
          <p:nvPr>
            <p:ph type="sldImg"/>
          </p:nvPr>
        </p:nvSpPr>
        <p:spPr>
          <a:ln/>
        </p:spPr>
      </p:sp>
      <p:sp>
        <p:nvSpPr>
          <p:cNvPr id="16179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69" name="Rectangle 5"/>
          <p:cNvSpPr>
            <a:spLocks noGrp="1" noChangeArrowheads="1"/>
          </p:cNvSpPr>
          <p:nvPr>
            <p:ph type="sldNum" sz="quarter" idx="5"/>
          </p:nvPr>
        </p:nvSpPr>
        <p:spPr>
          <a:noFill/>
        </p:spPr>
        <p:txBody>
          <a:bodyPr/>
          <a:lstStyle/>
          <a:p>
            <a:fld id="{D6C35768-8231-4729-B260-347D8176A2AF}" type="slidenum">
              <a:rPr lang="en-GB" smtClean="0"/>
              <a:pPr/>
              <a:t>143</a:t>
            </a:fld>
            <a:endParaRPr lang="en-GB"/>
          </a:p>
        </p:txBody>
      </p:sp>
      <p:sp>
        <p:nvSpPr>
          <p:cNvPr id="1619970" name="Rectangle 2"/>
          <p:cNvSpPr>
            <a:spLocks noGrp="1" noRot="1" noChangeAspect="1" noChangeArrowheads="1" noTextEdit="1"/>
          </p:cNvSpPr>
          <p:nvPr>
            <p:ph type="sldImg"/>
          </p:nvPr>
        </p:nvSpPr>
        <p:spPr>
          <a:ln/>
        </p:spPr>
      </p:sp>
      <p:sp>
        <p:nvSpPr>
          <p:cNvPr id="16199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7" name="Rectangle 5"/>
          <p:cNvSpPr>
            <a:spLocks noGrp="1" noChangeArrowheads="1"/>
          </p:cNvSpPr>
          <p:nvPr>
            <p:ph type="sldNum" sz="quarter" idx="5"/>
          </p:nvPr>
        </p:nvSpPr>
        <p:spPr>
          <a:noFill/>
        </p:spPr>
        <p:txBody>
          <a:bodyPr/>
          <a:lstStyle/>
          <a:p>
            <a:fld id="{66DBAA34-B49E-4078-8D12-65D630D44AFC}" type="slidenum">
              <a:rPr lang="en-GB" smtClean="0"/>
              <a:pPr/>
              <a:t>58</a:t>
            </a:fld>
            <a:endParaRPr lang="en-GB"/>
          </a:p>
        </p:txBody>
      </p:sp>
      <p:sp>
        <p:nvSpPr>
          <p:cNvPr id="1145858" name="Rectangle 2"/>
          <p:cNvSpPr>
            <a:spLocks noGrp="1" noRot="1" noChangeAspect="1" noChangeArrowheads="1" noTextEdit="1"/>
          </p:cNvSpPr>
          <p:nvPr>
            <p:ph type="sldImg"/>
          </p:nvPr>
        </p:nvSpPr>
        <p:spPr>
          <a:ln/>
        </p:spPr>
      </p:sp>
      <p:sp>
        <p:nvSpPr>
          <p:cNvPr id="11458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5" name="Rectangle 5"/>
          <p:cNvSpPr>
            <a:spLocks noGrp="1" noChangeArrowheads="1"/>
          </p:cNvSpPr>
          <p:nvPr>
            <p:ph type="sldNum" sz="quarter" idx="5"/>
          </p:nvPr>
        </p:nvSpPr>
        <p:spPr>
          <a:noFill/>
        </p:spPr>
        <p:txBody>
          <a:bodyPr/>
          <a:lstStyle/>
          <a:p>
            <a:fld id="{18D11D0C-8B81-42B1-AFC3-6EDC1F3B25D1}" type="slidenum">
              <a:rPr lang="en-GB" smtClean="0"/>
              <a:pPr/>
              <a:t>144</a:t>
            </a:fld>
            <a:endParaRPr lang="en-GB"/>
          </a:p>
        </p:txBody>
      </p:sp>
      <p:sp>
        <p:nvSpPr>
          <p:cNvPr id="1624066" name="Rectangle 2"/>
          <p:cNvSpPr>
            <a:spLocks noGrp="1" noRot="1" noChangeAspect="1" noChangeArrowheads="1" noTextEdit="1"/>
          </p:cNvSpPr>
          <p:nvPr>
            <p:ph type="sldImg"/>
          </p:nvPr>
        </p:nvSpPr>
        <p:spPr>
          <a:ln/>
        </p:spPr>
      </p:sp>
      <p:sp>
        <p:nvSpPr>
          <p:cNvPr id="16240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089" name="Rectangle 5"/>
          <p:cNvSpPr>
            <a:spLocks noGrp="1" noChangeArrowheads="1"/>
          </p:cNvSpPr>
          <p:nvPr>
            <p:ph type="sldNum" sz="quarter" idx="5"/>
          </p:nvPr>
        </p:nvSpPr>
        <p:spPr>
          <a:noFill/>
        </p:spPr>
        <p:txBody>
          <a:bodyPr/>
          <a:lstStyle/>
          <a:p>
            <a:fld id="{FDAF67F7-FB40-47B2-9850-8F8A14A15A84}" type="slidenum">
              <a:rPr lang="en-GB" smtClean="0"/>
              <a:pPr/>
              <a:t>145</a:t>
            </a:fld>
            <a:endParaRPr lang="en-GB"/>
          </a:p>
        </p:txBody>
      </p:sp>
      <p:sp>
        <p:nvSpPr>
          <p:cNvPr id="1625090" name="Rectangle 2"/>
          <p:cNvSpPr>
            <a:spLocks noGrp="1" noRot="1" noChangeAspect="1" noChangeArrowheads="1" noTextEdit="1"/>
          </p:cNvSpPr>
          <p:nvPr>
            <p:ph type="sldImg"/>
          </p:nvPr>
        </p:nvSpPr>
        <p:spPr>
          <a:ln/>
        </p:spPr>
      </p:sp>
      <p:sp>
        <p:nvSpPr>
          <p:cNvPr id="162509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7" name="Rectangle 5"/>
          <p:cNvSpPr>
            <a:spLocks noGrp="1" noChangeArrowheads="1"/>
          </p:cNvSpPr>
          <p:nvPr>
            <p:ph type="sldNum" sz="quarter" idx="5"/>
          </p:nvPr>
        </p:nvSpPr>
        <p:spPr>
          <a:noFill/>
        </p:spPr>
        <p:txBody>
          <a:bodyPr/>
          <a:lstStyle/>
          <a:p>
            <a:fld id="{767B4916-2168-48D9-A8E7-83510AC1AAC0}" type="slidenum">
              <a:rPr lang="en-GB" smtClean="0"/>
              <a:pPr/>
              <a:t>146</a:t>
            </a:fld>
            <a:endParaRPr lang="en-GB"/>
          </a:p>
        </p:txBody>
      </p:sp>
      <p:sp>
        <p:nvSpPr>
          <p:cNvPr id="1627138" name="Rectangle 2"/>
          <p:cNvSpPr>
            <a:spLocks noGrp="1" noRot="1" noChangeAspect="1" noChangeArrowheads="1" noTextEdit="1"/>
          </p:cNvSpPr>
          <p:nvPr>
            <p:ph type="sldImg"/>
          </p:nvPr>
        </p:nvSpPr>
        <p:spPr>
          <a:ln/>
        </p:spPr>
      </p:sp>
      <p:sp>
        <p:nvSpPr>
          <p:cNvPr id="162713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185" name="Rectangle 5"/>
          <p:cNvSpPr>
            <a:spLocks noGrp="1" noChangeArrowheads="1"/>
          </p:cNvSpPr>
          <p:nvPr>
            <p:ph type="sldNum" sz="quarter" idx="5"/>
          </p:nvPr>
        </p:nvSpPr>
        <p:spPr>
          <a:noFill/>
        </p:spPr>
        <p:txBody>
          <a:bodyPr/>
          <a:lstStyle/>
          <a:p>
            <a:fld id="{B83D1B74-3672-45FB-A082-CDED2C5A31DB}" type="slidenum">
              <a:rPr lang="en-GB" smtClean="0"/>
              <a:pPr/>
              <a:t>147</a:t>
            </a:fld>
            <a:endParaRPr lang="en-GB"/>
          </a:p>
        </p:txBody>
      </p:sp>
      <p:sp>
        <p:nvSpPr>
          <p:cNvPr id="1629186" name="Rectangle 2"/>
          <p:cNvSpPr>
            <a:spLocks noGrp="1" noRot="1" noChangeAspect="1" noChangeArrowheads="1" noTextEdit="1"/>
          </p:cNvSpPr>
          <p:nvPr>
            <p:ph type="sldImg"/>
          </p:nvPr>
        </p:nvSpPr>
        <p:spPr>
          <a:ln/>
        </p:spPr>
      </p:sp>
      <p:sp>
        <p:nvSpPr>
          <p:cNvPr id="162918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233" name="Rectangle 5"/>
          <p:cNvSpPr>
            <a:spLocks noGrp="1" noChangeArrowheads="1"/>
          </p:cNvSpPr>
          <p:nvPr>
            <p:ph type="sldNum" sz="quarter" idx="5"/>
          </p:nvPr>
        </p:nvSpPr>
        <p:spPr>
          <a:noFill/>
        </p:spPr>
        <p:txBody>
          <a:bodyPr/>
          <a:lstStyle/>
          <a:p>
            <a:fld id="{1CA92C03-0AA3-4FDF-A6FE-30072834CF3D}" type="slidenum">
              <a:rPr lang="en-GB" smtClean="0"/>
              <a:pPr/>
              <a:t>148</a:t>
            </a:fld>
            <a:endParaRPr lang="en-GB"/>
          </a:p>
        </p:txBody>
      </p:sp>
      <p:sp>
        <p:nvSpPr>
          <p:cNvPr id="1631234" name="Rectangle 2"/>
          <p:cNvSpPr>
            <a:spLocks noGrp="1" noRot="1" noChangeAspect="1" noChangeArrowheads="1" noTextEdit="1"/>
          </p:cNvSpPr>
          <p:nvPr>
            <p:ph type="sldImg"/>
          </p:nvPr>
        </p:nvSpPr>
        <p:spPr>
          <a:ln/>
        </p:spPr>
      </p:sp>
      <p:sp>
        <p:nvSpPr>
          <p:cNvPr id="163123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281" name="Rectangle 5"/>
          <p:cNvSpPr>
            <a:spLocks noGrp="1" noChangeArrowheads="1"/>
          </p:cNvSpPr>
          <p:nvPr>
            <p:ph type="sldNum" sz="quarter" idx="5"/>
          </p:nvPr>
        </p:nvSpPr>
        <p:spPr>
          <a:noFill/>
        </p:spPr>
        <p:txBody>
          <a:bodyPr/>
          <a:lstStyle/>
          <a:p>
            <a:fld id="{50D5D908-7870-43BF-8ECE-674549B8C0CB}" type="slidenum">
              <a:rPr lang="en-GB" smtClean="0"/>
              <a:pPr/>
              <a:t>149</a:t>
            </a:fld>
            <a:endParaRPr lang="en-GB"/>
          </a:p>
        </p:txBody>
      </p:sp>
      <p:sp>
        <p:nvSpPr>
          <p:cNvPr id="1633282" name="Rectangle 2"/>
          <p:cNvSpPr>
            <a:spLocks noGrp="1" noRot="1" noChangeAspect="1" noChangeArrowheads="1" noTextEdit="1"/>
          </p:cNvSpPr>
          <p:nvPr>
            <p:ph type="sldImg"/>
          </p:nvPr>
        </p:nvSpPr>
        <p:spPr>
          <a:ln/>
        </p:spPr>
      </p:sp>
      <p:sp>
        <p:nvSpPr>
          <p:cNvPr id="163328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29" name="Rectangle 5"/>
          <p:cNvSpPr>
            <a:spLocks noGrp="1" noChangeArrowheads="1"/>
          </p:cNvSpPr>
          <p:nvPr>
            <p:ph type="sldNum" sz="quarter" idx="5"/>
          </p:nvPr>
        </p:nvSpPr>
        <p:spPr>
          <a:noFill/>
        </p:spPr>
        <p:txBody>
          <a:bodyPr/>
          <a:lstStyle/>
          <a:p>
            <a:fld id="{B60B6A24-B1F5-43B6-9E4C-3D8E8D4BCDD6}" type="slidenum">
              <a:rPr lang="en-GB" smtClean="0"/>
              <a:pPr/>
              <a:t>150</a:t>
            </a:fld>
            <a:endParaRPr lang="en-GB"/>
          </a:p>
        </p:txBody>
      </p:sp>
      <p:sp>
        <p:nvSpPr>
          <p:cNvPr id="1635330" name="Rectangle 2"/>
          <p:cNvSpPr>
            <a:spLocks noGrp="1" noRot="1" noChangeAspect="1" noChangeArrowheads="1" noTextEdit="1"/>
          </p:cNvSpPr>
          <p:nvPr>
            <p:ph type="sldImg"/>
          </p:nvPr>
        </p:nvSpPr>
        <p:spPr>
          <a:ln/>
        </p:spPr>
      </p:sp>
      <p:sp>
        <p:nvSpPr>
          <p:cNvPr id="16353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7" name="Rectangle 5"/>
          <p:cNvSpPr>
            <a:spLocks noGrp="1" noChangeArrowheads="1"/>
          </p:cNvSpPr>
          <p:nvPr>
            <p:ph type="sldNum" sz="quarter" idx="5"/>
          </p:nvPr>
        </p:nvSpPr>
        <p:spPr>
          <a:noFill/>
        </p:spPr>
        <p:txBody>
          <a:bodyPr/>
          <a:lstStyle/>
          <a:p>
            <a:fld id="{AD5B466F-01E0-45A3-8272-18EB22C8892A}" type="slidenum">
              <a:rPr lang="en-GB" smtClean="0"/>
              <a:pPr/>
              <a:t>151</a:t>
            </a:fld>
            <a:endParaRPr lang="en-GB"/>
          </a:p>
        </p:txBody>
      </p:sp>
      <p:sp>
        <p:nvSpPr>
          <p:cNvPr id="1637378" name="Rectangle 2"/>
          <p:cNvSpPr>
            <a:spLocks noGrp="1" noRot="1" noChangeAspect="1" noChangeArrowheads="1" noTextEdit="1"/>
          </p:cNvSpPr>
          <p:nvPr>
            <p:ph type="sldImg"/>
          </p:nvPr>
        </p:nvSpPr>
        <p:spPr>
          <a:ln/>
        </p:spPr>
      </p:sp>
      <p:sp>
        <p:nvSpPr>
          <p:cNvPr id="163737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25" name="Rectangle 5"/>
          <p:cNvSpPr>
            <a:spLocks noGrp="1" noChangeArrowheads="1"/>
          </p:cNvSpPr>
          <p:nvPr>
            <p:ph type="sldNum" sz="quarter" idx="5"/>
          </p:nvPr>
        </p:nvSpPr>
        <p:spPr>
          <a:noFill/>
        </p:spPr>
        <p:txBody>
          <a:bodyPr/>
          <a:lstStyle/>
          <a:p>
            <a:fld id="{94A7FE1D-B551-4DB7-9175-0C1F515967EF}" type="slidenum">
              <a:rPr lang="en-GB" smtClean="0"/>
              <a:pPr/>
              <a:t>152</a:t>
            </a:fld>
            <a:endParaRPr lang="en-GB"/>
          </a:p>
        </p:txBody>
      </p:sp>
      <p:sp>
        <p:nvSpPr>
          <p:cNvPr id="1639426" name="Rectangle 2"/>
          <p:cNvSpPr>
            <a:spLocks noGrp="1" noRot="1" noChangeAspect="1" noChangeArrowheads="1" noTextEdit="1"/>
          </p:cNvSpPr>
          <p:nvPr>
            <p:ph type="sldImg"/>
          </p:nvPr>
        </p:nvSpPr>
        <p:spPr>
          <a:ln/>
        </p:spPr>
      </p:sp>
      <p:sp>
        <p:nvSpPr>
          <p:cNvPr id="163942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1473" name="Rectangle 5"/>
          <p:cNvSpPr>
            <a:spLocks noGrp="1" noChangeArrowheads="1"/>
          </p:cNvSpPr>
          <p:nvPr>
            <p:ph type="sldNum" sz="quarter" idx="5"/>
          </p:nvPr>
        </p:nvSpPr>
        <p:spPr>
          <a:noFill/>
        </p:spPr>
        <p:txBody>
          <a:bodyPr/>
          <a:lstStyle/>
          <a:p>
            <a:fld id="{DE5281A9-561D-4289-A4B4-12693D7C2041}" type="slidenum">
              <a:rPr lang="en-GB" smtClean="0"/>
              <a:pPr/>
              <a:t>153</a:t>
            </a:fld>
            <a:endParaRPr lang="en-GB"/>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5" name="Rectangle 5"/>
          <p:cNvSpPr>
            <a:spLocks noGrp="1" noChangeArrowheads="1"/>
          </p:cNvSpPr>
          <p:nvPr>
            <p:ph type="sldNum" sz="quarter" idx="5"/>
          </p:nvPr>
        </p:nvSpPr>
        <p:spPr>
          <a:noFill/>
        </p:spPr>
        <p:txBody>
          <a:bodyPr/>
          <a:lstStyle/>
          <a:p>
            <a:fld id="{0068032B-B0E0-4065-AA94-C2BC7ACC803E}" type="slidenum">
              <a:rPr lang="en-GB" smtClean="0"/>
              <a:pPr/>
              <a:t>59</a:t>
            </a:fld>
            <a:endParaRPr lang="en-GB"/>
          </a:p>
        </p:txBody>
      </p:sp>
      <p:sp>
        <p:nvSpPr>
          <p:cNvPr id="1147906" name="Rectangle 2"/>
          <p:cNvSpPr>
            <a:spLocks noGrp="1" noRot="1" noChangeAspect="1" noChangeArrowheads="1" noTextEdit="1"/>
          </p:cNvSpPr>
          <p:nvPr>
            <p:ph type="sldImg"/>
          </p:nvPr>
        </p:nvSpPr>
        <p:spPr>
          <a:ln/>
        </p:spPr>
      </p:sp>
      <p:sp>
        <p:nvSpPr>
          <p:cNvPr id="114790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521" name="Rectangle 5"/>
          <p:cNvSpPr>
            <a:spLocks noGrp="1" noChangeArrowheads="1"/>
          </p:cNvSpPr>
          <p:nvPr>
            <p:ph type="sldNum" sz="quarter" idx="5"/>
          </p:nvPr>
        </p:nvSpPr>
        <p:spPr>
          <a:noFill/>
        </p:spPr>
        <p:txBody>
          <a:bodyPr/>
          <a:lstStyle/>
          <a:p>
            <a:fld id="{B913F9EC-684E-4935-8798-65219E755D3A}" type="slidenum">
              <a:rPr lang="en-GB" smtClean="0"/>
              <a:pPr/>
              <a:t>154</a:t>
            </a:fld>
            <a:endParaRPr lang="en-GB"/>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569" name="Rectangle 5"/>
          <p:cNvSpPr>
            <a:spLocks noGrp="1" noChangeArrowheads="1"/>
          </p:cNvSpPr>
          <p:nvPr>
            <p:ph type="sldNum" sz="quarter" idx="5"/>
          </p:nvPr>
        </p:nvSpPr>
        <p:spPr>
          <a:noFill/>
        </p:spPr>
        <p:txBody>
          <a:bodyPr/>
          <a:lstStyle/>
          <a:p>
            <a:fld id="{27BFBC31-C654-48AE-BB7F-CD541FBA0E24}" type="slidenum">
              <a:rPr lang="en-GB" smtClean="0"/>
              <a:pPr/>
              <a:t>155</a:t>
            </a:fld>
            <a:endParaRPr lang="en-GB"/>
          </a:p>
        </p:txBody>
      </p:sp>
      <p:sp>
        <p:nvSpPr>
          <p:cNvPr id="1645570" name="Rectangle 2"/>
          <p:cNvSpPr>
            <a:spLocks noGrp="1" noRot="1" noChangeAspect="1" noChangeArrowheads="1" noTextEdit="1"/>
          </p:cNvSpPr>
          <p:nvPr>
            <p:ph type="sldImg"/>
          </p:nvPr>
        </p:nvSpPr>
        <p:spPr>
          <a:ln/>
        </p:spPr>
      </p:sp>
      <p:sp>
        <p:nvSpPr>
          <p:cNvPr id="164557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617" name="Rectangle 5"/>
          <p:cNvSpPr>
            <a:spLocks noGrp="1" noChangeArrowheads="1"/>
          </p:cNvSpPr>
          <p:nvPr>
            <p:ph type="sldNum" sz="quarter" idx="5"/>
          </p:nvPr>
        </p:nvSpPr>
        <p:spPr>
          <a:noFill/>
        </p:spPr>
        <p:txBody>
          <a:bodyPr/>
          <a:lstStyle/>
          <a:p>
            <a:fld id="{B2E199F3-B311-4782-B3F7-62A348C2D705}" type="slidenum">
              <a:rPr lang="en-GB" smtClean="0"/>
              <a:pPr/>
              <a:t>156</a:t>
            </a:fld>
            <a:endParaRPr lang="en-GB"/>
          </a:p>
        </p:txBody>
      </p:sp>
      <p:sp>
        <p:nvSpPr>
          <p:cNvPr id="1647618" name="Rectangle 2"/>
          <p:cNvSpPr>
            <a:spLocks noGrp="1" noRot="1" noChangeAspect="1" noChangeArrowheads="1" noTextEdit="1"/>
          </p:cNvSpPr>
          <p:nvPr>
            <p:ph type="sldImg"/>
          </p:nvPr>
        </p:nvSpPr>
        <p:spPr>
          <a:ln/>
        </p:spPr>
      </p:sp>
      <p:sp>
        <p:nvSpPr>
          <p:cNvPr id="164761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5" name="Rectangle 5"/>
          <p:cNvSpPr>
            <a:spLocks noGrp="1" noChangeArrowheads="1"/>
          </p:cNvSpPr>
          <p:nvPr>
            <p:ph type="sldNum" sz="quarter" idx="5"/>
          </p:nvPr>
        </p:nvSpPr>
        <p:spPr>
          <a:noFill/>
        </p:spPr>
        <p:txBody>
          <a:bodyPr/>
          <a:lstStyle/>
          <a:p>
            <a:fld id="{9850CA18-E097-414B-9C72-1D9F6F3CA5C2}" type="slidenum">
              <a:rPr lang="en-GB" smtClean="0"/>
              <a:pPr/>
              <a:t>157</a:t>
            </a:fld>
            <a:endParaRPr lang="en-GB"/>
          </a:p>
        </p:txBody>
      </p:sp>
      <p:sp>
        <p:nvSpPr>
          <p:cNvPr id="1649666" name="Rectangle 2"/>
          <p:cNvSpPr>
            <a:spLocks noGrp="1" noRot="1" noChangeAspect="1" noChangeArrowheads="1" noTextEdit="1"/>
          </p:cNvSpPr>
          <p:nvPr>
            <p:ph type="sldImg"/>
          </p:nvPr>
        </p:nvSpPr>
        <p:spPr>
          <a:ln/>
        </p:spPr>
      </p:sp>
      <p:sp>
        <p:nvSpPr>
          <p:cNvPr id="1649667"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713" name="Rectangle 5"/>
          <p:cNvSpPr>
            <a:spLocks noGrp="1" noChangeArrowheads="1"/>
          </p:cNvSpPr>
          <p:nvPr>
            <p:ph type="sldNum" sz="quarter" idx="5"/>
          </p:nvPr>
        </p:nvSpPr>
        <p:spPr>
          <a:noFill/>
        </p:spPr>
        <p:txBody>
          <a:bodyPr/>
          <a:lstStyle/>
          <a:p>
            <a:fld id="{D842B366-9A3C-47C9-8E5D-F22AFB9DF35A}" type="slidenum">
              <a:rPr lang="en-GB" smtClean="0"/>
              <a:pPr/>
              <a:t>158</a:t>
            </a:fld>
            <a:endParaRPr lang="en-GB"/>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761" name="Rectangle 5"/>
          <p:cNvSpPr>
            <a:spLocks noGrp="1" noChangeArrowheads="1"/>
          </p:cNvSpPr>
          <p:nvPr>
            <p:ph type="sldNum" sz="quarter" idx="5"/>
          </p:nvPr>
        </p:nvSpPr>
        <p:spPr>
          <a:noFill/>
        </p:spPr>
        <p:txBody>
          <a:bodyPr/>
          <a:lstStyle/>
          <a:p>
            <a:fld id="{F10287C9-7B3D-4E8E-805F-E1FD200CB295}" type="slidenum">
              <a:rPr lang="en-GB" smtClean="0"/>
              <a:pPr/>
              <a:t>159</a:t>
            </a:fld>
            <a:endParaRPr lang="en-GB"/>
          </a:p>
        </p:txBody>
      </p:sp>
      <p:sp>
        <p:nvSpPr>
          <p:cNvPr id="1653762" name="Rectangle 2"/>
          <p:cNvSpPr>
            <a:spLocks noGrp="1" noRot="1" noChangeAspect="1" noChangeArrowheads="1" noTextEdit="1"/>
          </p:cNvSpPr>
          <p:nvPr>
            <p:ph type="sldImg"/>
          </p:nvPr>
        </p:nvSpPr>
        <p:spPr>
          <a:ln/>
        </p:spPr>
      </p:sp>
      <p:sp>
        <p:nvSpPr>
          <p:cNvPr id="1653763"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09" name="Rectangle 5"/>
          <p:cNvSpPr>
            <a:spLocks noGrp="1" noChangeArrowheads="1"/>
          </p:cNvSpPr>
          <p:nvPr>
            <p:ph type="sldNum" sz="quarter" idx="5"/>
          </p:nvPr>
        </p:nvSpPr>
        <p:spPr>
          <a:noFill/>
        </p:spPr>
        <p:txBody>
          <a:bodyPr/>
          <a:lstStyle/>
          <a:p>
            <a:fld id="{0D3B27FE-9FFF-48DD-BE76-440E707BFE56}" type="slidenum">
              <a:rPr lang="en-GB" smtClean="0"/>
              <a:pPr/>
              <a:t>160</a:t>
            </a:fld>
            <a:endParaRPr lang="en-GB"/>
          </a:p>
        </p:txBody>
      </p:sp>
      <p:sp>
        <p:nvSpPr>
          <p:cNvPr id="1655810" name="Rectangle 2"/>
          <p:cNvSpPr>
            <a:spLocks noGrp="1" noRot="1" noChangeAspect="1" noChangeArrowheads="1" noTextEdit="1"/>
          </p:cNvSpPr>
          <p:nvPr>
            <p:ph type="sldImg"/>
          </p:nvPr>
        </p:nvSpPr>
        <p:spPr>
          <a:ln/>
        </p:spPr>
      </p:sp>
      <p:sp>
        <p:nvSpPr>
          <p:cNvPr id="165581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7" name="Rectangle 5"/>
          <p:cNvSpPr>
            <a:spLocks noGrp="1" noChangeArrowheads="1"/>
          </p:cNvSpPr>
          <p:nvPr>
            <p:ph type="sldNum" sz="quarter" idx="5"/>
          </p:nvPr>
        </p:nvSpPr>
        <p:spPr>
          <a:noFill/>
        </p:spPr>
        <p:txBody>
          <a:bodyPr/>
          <a:lstStyle/>
          <a:p>
            <a:fld id="{7B532EFA-83C1-45EC-8353-FD279A341067}" type="slidenum">
              <a:rPr lang="en-GB" smtClean="0"/>
              <a:pPr/>
              <a:t>161</a:t>
            </a:fld>
            <a:endParaRPr lang="en-GB"/>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929" name="Rectangle 5"/>
          <p:cNvSpPr>
            <a:spLocks noGrp="1" noChangeArrowheads="1"/>
          </p:cNvSpPr>
          <p:nvPr>
            <p:ph type="sldNum" sz="quarter" idx="5"/>
          </p:nvPr>
        </p:nvSpPr>
        <p:spPr>
          <a:noFill/>
        </p:spPr>
        <p:txBody>
          <a:bodyPr/>
          <a:lstStyle/>
          <a:p>
            <a:fld id="{49E4C03C-68C8-4F79-9C44-99AA95CE662F}" type="slidenum">
              <a:rPr lang="en-GB" smtClean="0"/>
              <a:pPr/>
              <a:t>162</a:t>
            </a:fld>
            <a:endParaRPr lang="en-GB"/>
          </a:p>
        </p:txBody>
      </p:sp>
      <p:sp>
        <p:nvSpPr>
          <p:cNvPr id="1660930" name="Rectangle 2"/>
          <p:cNvSpPr>
            <a:spLocks noGrp="1" noRot="1" noChangeAspect="1" noChangeArrowheads="1" noTextEdit="1"/>
          </p:cNvSpPr>
          <p:nvPr>
            <p:ph type="sldImg"/>
          </p:nvPr>
        </p:nvSpPr>
        <p:spPr>
          <a:ln/>
        </p:spPr>
      </p:sp>
      <p:sp>
        <p:nvSpPr>
          <p:cNvPr id="1660931" name="Rectangle 3"/>
          <p:cNvSpPr>
            <a:spLocks noGrp="1" noChangeArrowheads="1"/>
          </p:cNvSpPr>
          <p:nvPr>
            <p:ph type="body" idx="1"/>
          </p:nvPr>
        </p:nvSpPr>
        <p:spPr>
          <a:noFill/>
          <a:ln/>
        </p:spPr>
        <p:txBody>
          <a:bodyPr/>
          <a:lstStyle/>
          <a:p>
            <a:endParaRPr lang="sl-SI"/>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7" name="Rectangle 5"/>
          <p:cNvSpPr>
            <a:spLocks noGrp="1" noChangeArrowheads="1"/>
          </p:cNvSpPr>
          <p:nvPr>
            <p:ph type="sldNum" sz="quarter" idx="5"/>
          </p:nvPr>
        </p:nvSpPr>
        <p:spPr>
          <a:noFill/>
        </p:spPr>
        <p:txBody>
          <a:bodyPr/>
          <a:lstStyle/>
          <a:p>
            <a:fld id="{F6FA4067-3CEB-4FD2-9B81-A8E27AC8455C}" type="slidenum">
              <a:rPr lang="en-GB" smtClean="0"/>
              <a:pPr/>
              <a:t>163</a:t>
            </a:fld>
            <a:endParaRPr lang="en-GB"/>
          </a:p>
        </p:txBody>
      </p:sp>
      <p:sp>
        <p:nvSpPr>
          <p:cNvPr id="1662978" name="Rectangle 2"/>
          <p:cNvSpPr>
            <a:spLocks noGrp="1" noRot="1" noChangeAspect="1" noChangeArrowheads="1" noTextEdit="1"/>
          </p:cNvSpPr>
          <p:nvPr>
            <p:ph type="sldImg"/>
          </p:nvPr>
        </p:nvSpPr>
        <p:spPr>
          <a:ln/>
        </p:spPr>
      </p:sp>
      <p:sp>
        <p:nvSpPr>
          <p:cNvPr id="1662979" name="Rectangle 3"/>
          <p:cNvSpPr>
            <a:spLocks noGrp="1" noChangeArrowheads="1"/>
          </p:cNvSpPr>
          <p:nvPr>
            <p:ph type="body" idx="1"/>
          </p:nvPr>
        </p:nvSpPr>
        <p:spPr>
          <a:noFill/>
          <a:ln/>
        </p:spPr>
        <p:txBody>
          <a:bodyPr/>
          <a:lstStyle/>
          <a:p>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ozadje"/>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36611" name="Rectangle 3"/>
          <p:cNvSpPr>
            <a:spLocks noGrp="1" noChangeArrowheads="1"/>
          </p:cNvSpPr>
          <p:nvPr>
            <p:ph type="ctrTitle"/>
          </p:nvPr>
        </p:nvSpPr>
        <p:spPr>
          <a:xfrm>
            <a:off x="685800" y="2209800"/>
            <a:ext cx="7772400" cy="1143000"/>
          </a:xfrm>
        </p:spPr>
        <p:txBody>
          <a:bodyPr/>
          <a:lstStyle>
            <a:lvl1pPr>
              <a:defRPr sz="3600" b="0">
                <a:solidFill>
                  <a:srgbClr val="FF0000"/>
                </a:solidFill>
                <a:effectLst>
                  <a:outerShdw blurRad="38100" dist="38100" dir="2700000" algn="tl">
                    <a:srgbClr val="C0C0C0"/>
                  </a:outerShdw>
                </a:effectLst>
              </a:defRPr>
            </a:lvl1pPr>
          </a:lstStyle>
          <a:p>
            <a:r>
              <a:rPr lang="sl-SI"/>
              <a:t>Kliknite, če želite urediti slog naslova matrice</a:t>
            </a:r>
          </a:p>
        </p:txBody>
      </p:sp>
      <p:sp>
        <p:nvSpPr>
          <p:cNvPr id="836612" name="Rectangle 4"/>
          <p:cNvSpPr>
            <a:spLocks noGrp="1" noChangeArrowheads="1"/>
          </p:cNvSpPr>
          <p:nvPr>
            <p:ph type="subTitle" idx="1"/>
          </p:nvPr>
        </p:nvSpPr>
        <p:spPr>
          <a:xfrm>
            <a:off x="4724400" y="3733800"/>
            <a:ext cx="3587750" cy="1568450"/>
          </a:xfrm>
        </p:spPr>
        <p:txBody>
          <a:bodyPr/>
          <a:lstStyle>
            <a:lvl1pPr marL="0" indent="0" algn="ctr">
              <a:buFont typeface="Wingdings" pitchFamily="2" charset="2"/>
              <a:buNone/>
              <a:defRPr sz="1600"/>
            </a:lvl1pPr>
          </a:lstStyle>
          <a:p>
            <a:r>
              <a:rPr lang="sl-SI"/>
              <a:t>Kliknite, če želite urediti slog podnaslova matrice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1625" y="0"/>
            <a:ext cx="2057400" cy="6318250"/>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79425" y="0"/>
            <a:ext cx="6019800" cy="6318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88" y="0"/>
            <a:ext cx="6742112" cy="863600"/>
          </a:xfrm>
        </p:spPr>
        <p:txBody>
          <a:bodyPr/>
          <a:lstStyle/>
          <a:p>
            <a:r>
              <a:rPr lang="en-US"/>
              <a:t>Click to edit Master title style</a:t>
            </a:r>
            <a:endParaRPr lang="sl-SI"/>
          </a:p>
        </p:txBody>
      </p:sp>
      <p:sp>
        <p:nvSpPr>
          <p:cNvPr id="3" name="Text Placeholder 2"/>
          <p:cNvSpPr>
            <a:spLocks noGrp="1"/>
          </p:cNvSpPr>
          <p:nvPr>
            <p:ph type="body" sz="half" idx="1"/>
          </p:nvPr>
        </p:nvSpPr>
        <p:spPr>
          <a:xfrm>
            <a:off x="479425" y="1468438"/>
            <a:ext cx="4038600" cy="4849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70425" y="1468438"/>
            <a:ext cx="4038600" cy="4849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88" y="0"/>
            <a:ext cx="6742112" cy="863600"/>
          </a:xfrm>
        </p:spPr>
        <p:txBody>
          <a:bodyPr/>
          <a:lstStyle/>
          <a:p>
            <a:r>
              <a:rPr lang="en-US"/>
              <a:t>Click to edit Master title style</a:t>
            </a:r>
            <a:endParaRPr lang="sl-SI"/>
          </a:p>
        </p:txBody>
      </p:sp>
      <p:sp>
        <p:nvSpPr>
          <p:cNvPr id="3" name="Text Placeholder 2"/>
          <p:cNvSpPr>
            <a:spLocks noGrp="1"/>
          </p:cNvSpPr>
          <p:nvPr>
            <p:ph type="body" sz="half" idx="1"/>
          </p:nvPr>
        </p:nvSpPr>
        <p:spPr>
          <a:xfrm>
            <a:off x="479425" y="1468438"/>
            <a:ext cx="4038600" cy="4849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quarter" idx="2"/>
          </p:nvPr>
        </p:nvSpPr>
        <p:spPr>
          <a:xfrm>
            <a:off x="4670425" y="1468438"/>
            <a:ext cx="4038600" cy="234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Content Placeholder 4"/>
          <p:cNvSpPr>
            <a:spLocks noGrp="1"/>
          </p:cNvSpPr>
          <p:nvPr>
            <p:ph sz="quarter" idx="3"/>
          </p:nvPr>
        </p:nvSpPr>
        <p:spPr>
          <a:xfrm>
            <a:off x="4670425" y="3968750"/>
            <a:ext cx="4038600" cy="234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88" y="0"/>
            <a:ext cx="6742112" cy="863600"/>
          </a:xfrm>
        </p:spPr>
        <p:txBody>
          <a:bodyPr/>
          <a:lstStyle/>
          <a:p>
            <a:r>
              <a:rPr lang="en-US"/>
              <a:t>Click to edit Master title style</a:t>
            </a:r>
            <a:endParaRPr lang="sl-SI"/>
          </a:p>
        </p:txBody>
      </p:sp>
      <p:sp>
        <p:nvSpPr>
          <p:cNvPr id="3" name="Content Placeholder 2"/>
          <p:cNvSpPr>
            <a:spLocks noGrp="1"/>
          </p:cNvSpPr>
          <p:nvPr>
            <p:ph sz="half" idx="1"/>
          </p:nvPr>
        </p:nvSpPr>
        <p:spPr>
          <a:xfrm>
            <a:off x="479425" y="1468438"/>
            <a:ext cx="4038600" cy="4849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quarter" idx="2"/>
          </p:nvPr>
        </p:nvSpPr>
        <p:spPr>
          <a:xfrm>
            <a:off x="4670425" y="1468438"/>
            <a:ext cx="4038600" cy="234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Content Placeholder 4"/>
          <p:cNvSpPr>
            <a:spLocks noGrp="1"/>
          </p:cNvSpPr>
          <p:nvPr>
            <p:ph sz="quarter" idx="3"/>
          </p:nvPr>
        </p:nvSpPr>
        <p:spPr>
          <a:xfrm>
            <a:off x="4670425" y="3968750"/>
            <a:ext cx="4038600" cy="234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44688" y="0"/>
            <a:ext cx="6742112" cy="863600"/>
          </a:xfrm>
        </p:spPr>
        <p:txBody>
          <a:bodyPr/>
          <a:lstStyle/>
          <a:p>
            <a:r>
              <a:rPr lang="en-US"/>
              <a:t>Click to edit Master title style</a:t>
            </a:r>
            <a:endParaRPr lang="sl-SI"/>
          </a:p>
        </p:txBody>
      </p:sp>
      <p:sp>
        <p:nvSpPr>
          <p:cNvPr id="3" name="Table Placeholder 2"/>
          <p:cNvSpPr>
            <a:spLocks noGrp="1"/>
          </p:cNvSpPr>
          <p:nvPr>
            <p:ph type="tbl" idx="1"/>
          </p:nvPr>
        </p:nvSpPr>
        <p:spPr>
          <a:xfrm>
            <a:off x="479425" y="1468438"/>
            <a:ext cx="8229600" cy="4849812"/>
          </a:xfrm>
        </p:spPr>
        <p:txBody>
          <a:bodyPr/>
          <a:lstStyle/>
          <a:p>
            <a:pPr lvl="0"/>
            <a:endParaRPr lang="sl-SI"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44688" y="0"/>
            <a:ext cx="6742112" cy="863600"/>
          </a:xfrm>
        </p:spPr>
        <p:txBody>
          <a:bodyPr/>
          <a:lstStyle/>
          <a:p>
            <a:r>
              <a:rPr lang="en-US"/>
              <a:t>Click to edit Master title style</a:t>
            </a:r>
            <a:endParaRPr lang="sl-SI"/>
          </a:p>
        </p:txBody>
      </p:sp>
      <p:sp>
        <p:nvSpPr>
          <p:cNvPr id="3" name="Content Placeholder 2"/>
          <p:cNvSpPr>
            <a:spLocks noGrp="1"/>
          </p:cNvSpPr>
          <p:nvPr>
            <p:ph sz="quarter" idx="1"/>
          </p:nvPr>
        </p:nvSpPr>
        <p:spPr>
          <a:xfrm>
            <a:off x="479425" y="1468438"/>
            <a:ext cx="4038600" cy="234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quarter" idx="2"/>
          </p:nvPr>
        </p:nvSpPr>
        <p:spPr>
          <a:xfrm>
            <a:off x="4670425" y="1468438"/>
            <a:ext cx="4038600" cy="2347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Content Placeholder 4"/>
          <p:cNvSpPr>
            <a:spLocks noGrp="1"/>
          </p:cNvSpPr>
          <p:nvPr>
            <p:ph sz="quarter" idx="3"/>
          </p:nvPr>
        </p:nvSpPr>
        <p:spPr>
          <a:xfrm>
            <a:off x="479425" y="3968750"/>
            <a:ext cx="4038600" cy="234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Content Placeholder 5"/>
          <p:cNvSpPr>
            <a:spLocks noGrp="1"/>
          </p:cNvSpPr>
          <p:nvPr>
            <p:ph sz="quarter" idx="4"/>
          </p:nvPr>
        </p:nvSpPr>
        <p:spPr>
          <a:xfrm>
            <a:off x="4670425" y="3968750"/>
            <a:ext cx="4038600" cy="234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l-SI"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79425" y="146843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70425" y="146843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endParaRPr lang="sl-SI"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ozadje1"/>
          <p:cNvPicPr>
            <a:picLocks noChangeAspect="1" noChangeArrowheads="1"/>
          </p:cNvPicPr>
          <p:nvPr userDrawn="1"/>
        </p:nvPicPr>
        <p:blipFill>
          <a:blip r:embed="rId18"/>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944688" y="0"/>
            <a:ext cx="6742112"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Kliknite, če želite urediti slog naslova matrice</a:t>
            </a:r>
          </a:p>
        </p:txBody>
      </p:sp>
      <p:sp>
        <p:nvSpPr>
          <p:cNvPr id="1028" name="Rectangle 3"/>
          <p:cNvSpPr>
            <a:spLocks noGrp="1" noChangeArrowheads="1"/>
          </p:cNvSpPr>
          <p:nvPr>
            <p:ph type="body" idx="1"/>
          </p:nvPr>
        </p:nvSpPr>
        <p:spPr bwMode="auto">
          <a:xfrm>
            <a:off x="479425" y="1468438"/>
            <a:ext cx="8229600" cy="4849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Kliknite, če želite urediti sloge besedila matrice</a:t>
            </a:r>
          </a:p>
          <a:p>
            <a:pPr lvl="1"/>
            <a:r>
              <a:rPr lang="en-GB"/>
              <a:t>Druga raven</a:t>
            </a:r>
          </a:p>
          <a:p>
            <a:pPr lvl="2"/>
            <a:r>
              <a:rPr lang="en-GB"/>
              <a:t>Tretja raven</a:t>
            </a:r>
          </a:p>
          <a:p>
            <a:pPr lvl="3"/>
            <a:r>
              <a:rPr lang="en-GB"/>
              <a:t>Četrta raven</a:t>
            </a:r>
          </a:p>
          <a:p>
            <a:pPr lvl="4"/>
            <a:r>
              <a:rPr lang="en-GB"/>
              <a:t>Peta raven</a:t>
            </a:r>
          </a:p>
        </p:txBody>
      </p:sp>
      <p:sp>
        <p:nvSpPr>
          <p:cNvPr id="835589" name="Text Box 5"/>
          <p:cNvSpPr txBox="1">
            <a:spLocks noChangeArrowheads="1"/>
          </p:cNvSpPr>
          <p:nvPr/>
        </p:nvSpPr>
        <p:spPr bwMode="auto">
          <a:xfrm>
            <a:off x="8518525" y="6702425"/>
            <a:ext cx="358775" cy="144463"/>
          </a:xfrm>
          <a:prstGeom prst="rect">
            <a:avLst/>
          </a:prstGeom>
          <a:noFill/>
          <a:ln w="9525">
            <a:noFill/>
            <a:miter lim="800000"/>
            <a:headEnd/>
            <a:tailEnd/>
          </a:ln>
          <a:effectLst/>
        </p:spPr>
        <p:txBody>
          <a:bodyPr wrap="none" lIns="18000" tIns="10800" rIns="18000" bIns="10800">
            <a:spAutoFit/>
          </a:bodyPr>
          <a:lstStyle/>
          <a:p>
            <a:pPr>
              <a:defRPr/>
            </a:pPr>
            <a:fld id="{3F43A3CF-3CD9-46F7-9DF7-C42ECC451B17}" type="slidenum">
              <a:rPr lang="sl-SI" sz="800">
                <a:latin typeface="Arial" charset="0"/>
              </a:rPr>
              <a:pPr>
                <a:defRPr/>
              </a:pPr>
              <a:t>‹#›</a:t>
            </a:fld>
            <a:r>
              <a:rPr lang="sl-SI" sz="800">
                <a:latin typeface="Arial" charset="0"/>
              </a:rPr>
              <a:t>/271</a:t>
            </a:r>
          </a:p>
        </p:txBody>
      </p:sp>
      <p:sp>
        <p:nvSpPr>
          <p:cNvPr id="835596" name="Rectangle 12"/>
          <p:cNvSpPr>
            <a:spLocks noChangeArrowheads="1"/>
          </p:cNvSpPr>
          <p:nvPr userDrawn="1"/>
        </p:nvSpPr>
        <p:spPr bwMode="auto">
          <a:xfrm>
            <a:off x="250825" y="6646863"/>
            <a:ext cx="8034338" cy="246062"/>
          </a:xfrm>
          <a:prstGeom prst="rect">
            <a:avLst/>
          </a:prstGeom>
          <a:noFill/>
          <a:ln w="12700">
            <a:noFill/>
            <a:miter lim="800000"/>
            <a:headEnd type="none" w="sm" len="sm"/>
            <a:tailEnd type="none" w="sm" len="sm"/>
          </a:ln>
          <a:effectLst/>
        </p:spPr>
        <p:txBody>
          <a:bodyPr wrap="none">
            <a:spAutoFit/>
          </a:bodyPr>
          <a:lstStyle/>
          <a:p>
            <a:pPr eaLnBrk="0" hangingPunct="0">
              <a:spcBef>
                <a:spcPct val="20000"/>
              </a:spcBef>
              <a:buClr>
                <a:schemeClr val="tx2"/>
              </a:buClr>
              <a:buSzPct val="75000"/>
              <a:buFont typeface="Monotype Sorts" pitchFamily="2" charset="2"/>
              <a:buNone/>
              <a:defRPr/>
            </a:pPr>
            <a:r>
              <a:rPr lang="sl-SI" sz="1000" dirty="0"/>
              <a:t>Marec 2013, Radioamaterski tečaj, Radioklub ŠTUDENT Maribor - S59DXX, Tyrševa 23, 2000 Maribor, s59dxx@uni-mb.si</a:t>
            </a:r>
            <a:endParaRPr lang="en-US" sz="1000" dirty="0"/>
          </a:p>
        </p:txBody>
      </p:sp>
    </p:spTree>
  </p:cSld>
  <p:clrMap bg1="lt1" tx1="dk1" bg2="lt2" tx2="dk2" accent1="accent1" accent2="accent2" accent3="accent3" accent4="accent4" accent5="accent5" accent6="accent6" hlink="hlink" folHlink="folHlink"/>
  <p:sldLayoutIdLst>
    <p:sldLayoutId id="2147483668" r:id="rId1"/>
    <p:sldLayoutId id="2147483667" r:id="rId2"/>
    <p:sldLayoutId id="2147483666" r:id="rId3"/>
    <p:sldLayoutId id="2147483665" r:id="rId4"/>
    <p:sldLayoutId id="2147483664" r:id="rId5"/>
    <p:sldLayoutId id="2147483663" r:id="rId6"/>
    <p:sldLayoutId id="2147483662" r:id="rId7"/>
    <p:sldLayoutId id="2147483661" r:id="rId8"/>
    <p:sldLayoutId id="2147483660" r:id="rId9"/>
    <p:sldLayoutId id="2147483659" r:id="rId10"/>
    <p:sldLayoutId id="2147483658" r:id="rId11"/>
    <p:sldLayoutId id="2147483657" r:id="rId12"/>
    <p:sldLayoutId id="2147483656" r:id="rId13"/>
    <p:sldLayoutId id="2147483655" r:id="rId14"/>
    <p:sldLayoutId id="2147483654" r:id="rId15"/>
    <p:sldLayoutId id="2147483653" r:id="rId16"/>
  </p:sldLayoutIdLst>
  <p:txStyles>
    <p:titleStyle>
      <a:lvl1pPr algn="l" rtl="0" eaLnBrk="0" fontAlgn="base" hangingPunct="0">
        <a:spcBef>
          <a:spcPct val="0"/>
        </a:spcBef>
        <a:spcAft>
          <a:spcPct val="0"/>
        </a:spcAft>
        <a:defRPr sz="2400" b="1">
          <a:solidFill>
            <a:srgbClr val="FF3300"/>
          </a:solidFill>
          <a:latin typeface="+mj-lt"/>
          <a:ea typeface="+mj-ea"/>
          <a:cs typeface="+mj-cs"/>
        </a:defRPr>
      </a:lvl1pPr>
      <a:lvl2pPr algn="l" rtl="0" eaLnBrk="0" fontAlgn="base" hangingPunct="0">
        <a:spcBef>
          <a:spcPct val="0"/>
        </a:spcBef>
        <a:spcAft>
          <a:spcPct val="0"/>
        </a:spcAft>
        <a:defRPr sz="2400" b="1">
          <a:solidFill>
            <a:srgbClr val="FF3300"/>
          </a:solidFill>
          <a:latin typeface="Verdana" pitchFamily="34" charset="0"/>
        </a:defRPr>
      </a:lvl2pPr>
      <a:lvl3pPr algn="l" rtl="0" eaLnBrk="0" fontAlgn="base" hangingPunct="0">
        <a:spcBef>
          <a:spcPct val="0"/>
        </a:spcBef>
        <a:spcAft>
          <a:spcPct val="0"/>
        </a:spcAft>
        <a:defRPr sz="2400" b="1">
          <a:solidFill>
            <a:srgbClr val="FF3300"/>
          </a:solidFill>
          <a:latin typeface="Verdana" pitchFamily="34" charset="0"/>
        </a:defRPr>
      </a:lvl3pPr>
      <a:lvl4pPr algn="l" rtl="0" eaLnBrk="0" fontAlgn="base" hangingPunct="0">
        <a:spcBef>
          <a:spcPct val="0"/>
        </a:spcBef>
        <a:spcAft>
          <a:spcPct val="0"/>
        </a:spcAft>
        <a:defRPr sz="2400" b="1">
          <a:solidFill>
            <a:srgbClr val="FF3300"/>
          </a:solidFill>
          <a:latin typeface="Verdana" pitchFamily="34" charset="0"/>
        </a:defRPr>
      </a:lvl4pPr>
      <a:lvl5pPr algn="l" rtl="0" eaLnBrk="0" fontAlgn="base" hangingPunct="0">
        <a:spcBef>
          <a:spcPct val="0"/>
        </a:spcBef>
        <a:spcAft>
          <a:spcPct val="0"/>
        </a:spcAft>
        <a:defRPr sz="2400" b="1">
          <a:solidFill>
            <a:srgbClr val="FF3300"/>
          </a:solidFill>
          <a:latin typeface="Verdana" pitchFamily="34" charset="0"/>
        </a:defRPr>
      </a:lvl5pPr>
      <a:lvl6pPr marL="457200" algn="l" rtl="0" fontAlgn="base">
        <a:spcBef>
          <a:spcPct val="0"/>
        </a:spcBef>
        <a:spcAft>
          <a:spcPct val="0"/>
        </a:spcAft>
        <a:defRPr sz="2400" b="1">
          <a:solidFill>
            <a:srgbClr val="FF3300"/>
          </a:solidFill>
          <a:latin typeface="Verdana" pitchFamily="34" charset="0"/>
        </a:defRPr>
      </a:lvl6pPr>
      <a:lvl7pPr marL="914400" algn="l" rtl="0" fontAlgn="base">
        <a:spcBef>
          <a:spcPct val="0"/>
        </a:spcBef>
        <a:spcAft>
          <a:spcPct val="0"/>
        </a:spcAft>
        <a:defRPr sz="2400" b="1">
          <a:solidFill>
            <a:srgbClr val="FF3300"/>
          </a:solidFill>
          <a:latin typeface="Verdana" pitchFamily="34" charset="0"/>
        </a:defRPr>
      </a:lvl7pPr>
      <a:lvl8pPr marL="1371600" algn="l" rtl="0" fontAlgn="base">
        <a:spcBef>
          <a:spcPct val="0"/>
        </a:spcBef>
        <a:spcAft>
          <a:spcPct val="0"/>
        </a:spcAft>
        <a:defRPr sz="2400" b="1">
          <a:solidFill>
            <a:srgbClr val="FF3300"/>
          </a:solidFill>
          <a:latin typeface="Verdana" pitchFamily="34" charset="0"/>
        </a:defRPr>
      </a:lvl8pPr>
      <a:lvl9pPr marL="1828800" algn="l" rtl="0" fontAlgn="base">
        <a:spcBef>
          <a:spcPct val="0"/>
        </a:spcBef>
        <a:spcAft>
          <a:spcPct val="0"/>
        </a:spcAft>
        <a:defRPr sz="2400" b="1">
          <a:solidFill>
            <a:srgbClr val="FF3300"/>
          </a:solidFill>
          <a:latin typeface="Verdana" pitchFamily="34" charset="0"/>
        </a:defRPr>
      </a:lvl9pPr>
    </p:titleStyle>
    <p:bodyStyle>
      <a:lvl1pPr marL="342900" indent="-342900" algn="l" rtl="0" eaLnBrk="0" fontAlgn="base" hangingPunct="0">
        <a:spcBef>
          <a:spcPct val="30000"/>
        </a:spcBef>
        <a:spcAft>
          <a:spcPct val="20000"/>
        </a:spcAft>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30000"/>
        </a:spcBef>
        <a:spcAft>
          <a:spcPct val="10000"/>
        </a:spcAft>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62.wmf"/><Relationship Id="rId4" Type="http://schemas.openxmlformats.org/officeDocument/2006/relationships/oleObject" Target="../embeddings/oleObject10.bin"/></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5.xml"/><Relationship Id="rId7" Type="http://schemas.openxmlformats.org/officeDocument/2006/relationships/image" Target="../media/image67.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68.png"/><Relationship Id="rId4" Type="http://schemas.openxmlformats.org/officeDocument/2006/relationships/oleObject" Target="../embeddings/oleObject11.bin"/><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notesSlide" Target="../notesSlides/notesSlide46.xml"/><Relationship Id="rId7"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oleObject" Target="../embeddings/oleObject13.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74.wmf"/><Relationship Id="rId5" Type="http://schemas.openxmlformats.org/officeDocument/2006/relationships/oleObject" Target="../embeddings/oleObject15.bin"/><Relationship Id="rId4" Type="http://schemas.openxmlformats.org/officeDocument/2006/relationships/image" Target="../media/image75.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76.wmf"/><Relationship Id="rId5" Type="http://schemas.openxmlformats.org/officeDocument/2006/relationships/oleObject" Target="../embeddings/oleObject16.bin"/><Relationship Id="rId4" Type="http://schemas.openxmlformats.org/officeDocument/2006/relationships/image" Target="../media/image77.png"/></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81.wmf"/><Relationship Id="rId5" Type="http://schemas.openxmlformats.org/officeDocument/2006/relationships/oleObject" Target="../embeddings/oleObject17.bin"/><Relationship Id="rId4" Type="http://schemas.openxmlformats.org/officeDocument/2006/relationships/image" Target="../media/image82.png"/></Relationships>
</file>

<file path=ppt/slides/_rels/slide1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51.xml"/><Relationship Id="rId7" Type="http://schemas.openxmlformats.org/officeDocument/2006/relationships/image" Target="../media/image84.wmf"/><Relationship Id="rId12" Type="http://schemas.openxmlformats.org/officeDocument/2006/relationships/image" Target="../media/image85.wmf"/><Relationship Id="rId2" Type="http://schemas.openxmlformats.org/officeDocument/2006/relationships/slideLayout" Target="../slideLayouts/slideLayout14.xml"/><Relationship Id="rId1" Type="http://schemas.openxmlformats.org/officeDocument/2006/relationships/vmlDrawing" Target="../drawings/vmlDrawing13.vml"/><Relationship Id="rId6" Type="http://schemas.openxmlformats.org/officeDocument/2006/relationships/oleObject" Target="../embeddings/oleObject19.bin"/><Relationship Id="rId11" Type="http://schemas.openxmlformats.org/officeDocument/2006/relationships/oleObject" Target="../embeddings/oleObject20.bin"/><Relationship Id="rId5" Type="http://schemas.openxmlformats.org/officeDocument/2006/relationships/image" Target="../media/image83.wmf"/><Relationship Id="rId10" Type="http://schemas.openxmlformats.org/officeDocument/2006/relationships/image" Target="../media/image88.png"/><Relationship Id="rId4" Type="http://schemas.openxmlformats.org/officeDocument/2006/relationships/oleObject" Target="../embeddings/oleObject18.bin"/><Relationship Id="rId9" Type="http://schemas.openxmlformats.org/officeDocument/2006/relationships/image" Target="../media/image87.png"/></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90.wmf"/><Relationship Id="rId5" Type="http://schemas.openxmlformats.org/officeDocument/2006/relationships/oleObject" Target="../embeddings/oleObject21.bin"/><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5.xml"/><Relationship Id="rId7" Type="http://schemas.openxmlformats.org/officeDocument/2006/relationships/image" Target="../media/image94.w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image" Target="../media/image93.wmf"/><Relationship Id="rId4" Type="http://schemas.openxmlformats.org/officeDocument/2006/relationships/oleObject" Target="../embeddings/oleObject22.bin"/><Relationship Id="rId9"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98.png"/><Relationship Id="rId2" Type="http://schemas.openxmlformats.org/officeDocument/2006/relationships/slideLayout" Target="../slideLayouts/slideLayout14.xml"/><Relationship Id="rId1" Type="http://schemas.openxmlformats.org/officeDocument/2006/relationships/vmlDrawing" Target="../drawings/vmlDrawing16.vml"/><Relationship Id="rId6" Type="http://schemas.openxmlformats.org/officeDocument/2006/relationships/image" Target="../media/image97.png"/><Relationship Id="rId5" Type="http://schemas.openxmlformats.org/officeDocument/2006/relationships/image" Target="../media/image93.wmf"/><Relationship Id="rId4" Type="http://schemas.openxmlformats.org/officeDocument/2006/relationships/oleObject" Target="../embeddings/oleObject24.bin"/></Relationships>
</file>

<file path=ppt/slides/_rels/slide12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57.xml"/><Relationship Id="rId7" Type="http://schemas.openxmlformats.org/officeDocument/2006/relationships/image" Target="../media/image100.wmf"/><Relationship Id="rId12" Type="http://schemas.openxmlformats.org/officeDocument/2006/relationships/image" Target="../media/image102.wmf"/><Relationship Id="rId2" Type="http://schemas.openxmlformats.org/officeDocument/2006/relationships/slideLayout" Target="../slideLayouts/slideLayout14.xml"/><Relationship Id="rId1" Type="http://schemas.openxmlformats.org/officeDocument/2006/relationships/vmlDrawing" Target="../drawings/vmlDrawing17.vml"/><Relationship Id="rId6" Type="http://schemas.openxmlformats.org/officeDocument/2006/relationships/oleObject" Target="../embeddings/oleObject26.bin"/><Relationship Id="rId11" Type="http://schemas.openxmlformats.org/officeDocument/2006/relationships/oleObject" Target="../embeddings/oleObject28.bin"/><Relationship Id="rId5" Type="http://schemas.openxmlformats.org/officeDocument/2006/relationships/image" Target="../media/image99.wmf"/><Relationship Id="rId10" Type="http://schemas.openxmlformats.org/officeDocument/2006/relationships/image" Target="../media/image103.png"/><Relationship Id="rId4" Type="http://schemas.openxmlformats.org/officeDocument/2006/relationships/oleObject" Target="../embeddings/oleObject25.bin"/><Relationship Id="rId9" Type="http://schemas.openxmlformats.org/officeDocument/2006/relationships/image" Target="../media/image101.wmf"/></Relationships>
</file>

<file path=ppt/slides/_rels/slide122.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notesSlide" Target="../notesSlides/notesSlide58.xml"/><Relationship Id="rId7" Type="http://schemas.openxmlformats.org/officeDocument/2006/relationships/oleObject" Target="../embeddings/oleObject30.bin"/><Relationship Id="rId2" Type="http://schemas.openxmlformats.org/officeDocument/2006/relationships/slideLayout" Target="../slideLayouts/slideLayout14.xml"/><Relationship Id="rId1" Type="http://schemas.openxmlformats.org/officeDocument/2006/relationships/vmlDrawing" Target="../drawings/vmlDrawing18.vml"/><Relationship Id="rId6" Type="http://schemas.openxmlformats.org/officeDocument/2006/relationships/image" Target="../media/image104.wmf"/><Relationship Id="rId5" Type="http://schemas.openxmlformats.org/officeDocument/2006/relationships/oleObject" Target="../embeddings/oleObject29.bin"/><Relationship Id="rId4" Type="http://schemas.openxmlformats.org/officeDocument/2006/relationships/image" Target="../media/image106.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08.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32.bin"/><Relationship Id="rId5" Type="http://schemas.openxmlformats.org/officeDocument/2006/relationships/image" Target="../media/image107.wmf"/><Relationship Id="rId4" Type="http://schemas.openxmlformats.org/officeDocument/2006/relationships/oleObject" Target="../embeddings/oleObject31.bin"/></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10.wmf"/><Relationship Id="rId2" Type="http://schemas.openxmlformats.org/officeDocument/2006/relationships/slideLayout" Target="../slideLayouts/slideLayout14.xml"/><Relationship Id="rId1" Type="http://schemas.openxmlformats.org/officeDocument/2006/relationships/vmlDrawing" Target="../drawings/vmlDrawing20.vml"/><Relationship Id="rId6" Type="http://schemas.openxmlformats.org/officeDocument/2006/relationships/oleObject" Target="../embeddings/oleObject34.bin"/><Relationship Id="rId5" Type="http://schemas.openxmlformats.org/officeDocument/2006/relationships/image" Target="../media/image109.wmf"/><Relationship Id="rId4" Type="http://schemas.openxmlformats.org/officeDocument/2006/relationships/oleObject" Target="../embeddings/oleObject33.bin"/></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notesSlide" Target="../notesSlides/notesSlide65.xml"/><Relationship Id="rId7" Type="http://schemas.openxmlformats.org/officeDocument/2006/relationships/oleObject" Target="../embeddings/oleObject36.bin"/><Relationship Id="rId2" Type="http://schemas.openxmlformats.org/officeDocument/2006/relationships/slideLayout" Target="../slideLayouts/slideLayout16.xml"/><Relationship Id="rId1" Type="http://schemas.openxmlformats.org/officeDocument/2006/relationships/vmlDrawing" Target="../drawings/vmlDrawing21.vml"/><Relationship Id="rId6" Type="http://schemas.openxmlformats.org/officeDocument/2006/relationships/image" Target="../media/image121.png"/><Relationship Id="rId11" Type="http://schemas.openxmlformats.org/officeDocument/2006/relationships/image" Target="../media/image124.png"/><Relationship Id="rId5" Type="http://schemas.openxmlformats.org/officeDocument/2006/relationships/image" Target="../media/image119.wmf"/><Relationship Id="rId10" Type="http://schemas.openxmlformats.org/officeDocument/2006/relationships/image" Target="../media/image123.png"/><Relationship Id="rId4" Type="http://schemas.openxmlformats.org/officeDocument/2006/relationships/oleObject" Target="../embeddings/oleObject35.bin"/><Relationship Id="rId9" Type="http://schemas.openxmlformats.org/officeDocument/2006/relationships/image" Target="../media/image1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66.xml"/><Relationship Id="rId7" Type="http://schemas.openxmlformats.org/officeDocument/2006/relationships/image" Target="../media/image128.png"/><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127.png"/><Relationship Id="rId5" Type="http://schemas.openxmlformats.org/officeDocument/2006/relationships/image" Target="../media/image125.wmf"/><Relationship Id="rId4" Type="http://schemas.openxmlformats.org/officeDocument/2006/relationships/oleObject" Target="../embeddings/oleObject37.bin"/><Relationship Id="rId9" Type="http://schemas.openxmlformats.org/officeDocument/2006/relationships/image" Target="../media/image126.wmf"/></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68.xml"/><Relationship Id="rId7" Type="http://schemas.openxmlformats.org/officeDocument/2006/relationships/image" Target="../media/image135.png"/><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1.wmf"/></Relationships>
</file>

<file path=ppt/slides/_rels/slide1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39.png"/><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image" Target="../media/image138.png"/><Relationship Id="rId5" Type="http://schemas.openxmlformats.org/officeDocument/2006/relationships/image" Target="../media/image137.wmf"/><Relationship Id="rId4" Type="http://schemas.openxmlformats.org/officeDocument/2006/relationships/oleObject" Target="../embeddings/oleObject40.bin"/></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vmlDrawing" Target="../drawings/vmlDrawing25.vml"/><Relationship Id="rId5" Type="http://schemas.openxmlformats.org/officeDocument/2006/relationships/image" Target="../media/image140.wmf"/><Relationship Id="rId4" Type="http://schemas.openxmlformats.org/officeDocument/2006/relationships/oleObject" Target="../embeddings/oleObject41.bin"/></Relationships>
</file>

<file path=ppt/slides/_rels/slide136.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notesSlide" Target="../notesSlides/notesSlide72.xml"/><Relationship Id="rId7" Type="http://schemas.openxmlformats.org/officeDocument/2006/relationships/oleObject" Target="../embeddings/oleObject43.bin"/><Relationship Id="rId2" Type="http://schemas.openxmlformats.org/officeDocument/2006/relationships/slideLayout" Target="../slideLayouts/slideLayout16.xml"/><Relationship Id="rId1" Type="http://schemas.openxmlformats.org/officeDocument/2006/relationships/vmlDrawing" Target="../drawings/vmlDrawing26.vml"/><Relationship Id="rId6" Type="http://schemas.openxmlformats.org/officeDocument/2006/relationships/image" Target="../media/image141.wmf"/><Relationship Id="rId5" Type="http://schemas.openxmlformats.org/officeDocument/2006/relationships/oleObject" Target="../embeddings/oleObject42.bin"/><Relationship Id="rId10" Type="http://schemas.openxmlformats.org/officeDocument/2006/relationships/image" Target="../media/image143.wmf"/><Relationship Id="rId4" Type="http://schemas.openxmlformats.org/officeDocument/2006/relationships/image" Target="../media/image144.png"/><Relationship Id="rId9" Type="http://schemas.openxmlformats.org/officeDocument/2006/relationships/oleObject" Target="../embeddings/oleObject44.bin"/></Relationships>
</file>

<file path=ppt/slides/_rels/slide137.x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notesSlide" Target="../notesSlides/notesSlide73.xml"/><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41.wmf"/><Relationship Id="rId5" Type="http://schemas.openxmlformats.org/officeDocument/2006/relationships/oleObject" Target="../embeddings/oleObject45.bin"/><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77.xml"/><Relationship Id="rId7" Type="http://schemas.openxmlformats.org/officeDocument/2006/relationships/image" Target="../media/image150.emf"/><Relationship Id="rId2" Type="http://schemas.openxmlformats.org/officeDocument/2006/relationships/slideLayout" Target="../slideLayouts/slideLayout14.xml"/><Relationship Id="rId1" Type="http://schemas.openxmlformats.org/officeDocument/2006/relationships/vmlDrawing" Target="../drawings/vmlDrawing28.vml"/><Relationship Id="rId6" Type="http://schemas.openxmlformats.org/officeDocument/2006/relationships/oleObject" Target="../embeddings/oleObject48.bin"/><Relationship Id="rId5" Type="http://schemas.openxmlformats.org/officeDocument/2006/relationships/image" Target="../media/image149.emf"/><Relationship Id="rId4" Type="http://schemas.openxmlformats.org/officeDocument/2006/relationships/oleObject" Target="../embeddings/oleObject47.bin"/><Relationship Id="rId9" Type="http://schemas.openxmlformats.org/officeDocument/2006/relationships/image" Target="../media/image41.emf"/></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14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hyperlink" Target="http://upload.wikimedia.org/wikipedia/commons/0/07/V-a_characteristic_Zener_diode.svg" TargetMode="External"/><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59.png"/></Relationships>
</file>

<file path=ppt/slides/_rels/slide14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notesSlide" Target="../notesSlides/notesSlide81.xml"/><Relationship Id="rId7" Type="http://schemas.openxmlformats.org/officeDocument/2006/relationships/image" Target="../media/image160.wmf"/><Relationship Id="rId2" Type="http://schemas.openxmlformats.org/officeDocument/2006/relationships/slideLayout" Target="../slideLayouts/slideLayout16.xml"/><Relationship Id="rId1" Type="http://schemas.openxmlformats.org/officeDocument/2006/relationships/vmlDrawing" Target="../drawings/vmlDrawing29.vml"/><Relationship Id="rId6" Type="http://schemas.openxmlformats.org/officeDocument/2006/relationships/oleObject" Target="../embeddings/oleObject50.bin"/><Relationship Id="rId5" Type="http://schemas.openxmlformats.org/officeDocument/2006/relationships/image" Target="../media/image162.png"/><Relationship Id="rId4" Type="http://schemas.openxmlformats.org/officeDocument/2006/relationships/image" Target="../media/image161.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1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5.xml"/><Relationship Id="rId1" Type="http://schemas.openxmlformats.org/officeDocument/2006/relationships/slideLayout" Target="../slideLayouts/slideLayout14.xml"/><Relationship Id="rId5" Type="http://schemas.openxmlformats.org/officeDocument/2006/relationships/image" Target="../media/image169.png"/><Relationship Id="rId4" Type="http://schemas.openxmlformats.org/officeDocument/2006/relationships/image" Target="../media/image168.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3.xml"/><Relationship Id="rId1" Type="http://schemas.openxmlformats.org/officeDocument/2006/relationships/slideLayout" Target="../slideLayouts/slideLayout1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5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89.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2.xml"/><Relationship Id="rId1" Type="http://schemas.openxmlformats.org/officeDocument/2006/relationships/vmlDrawing" Target="../drawings/vmlDrawing30.vml"/><Relationship Id="rId5" Type="http://schemas.openxmlformats.org/officeDocument/2006/relationships/image" Target="../media/image190.wmf"/><Relationship Id="rId4" Type="http://schemas.openxmlformats.org/officeDocument/2006/relationships/oleObject" Target="../embeddings/oleObject51.bin"/></Relationships>
</file>

<file path=ppt/slides/_rels/slide1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94.png"/><Relationship Id="rId2" Type="http://schemas.openxmlformats.org/officeDocument/2006/relationships/slideLayout" Target="../slideLayouts/slideLayout13.xml"/><Relationship Id="rId1" Type="http://schemas.openxmlformats.org/officeDocument/2006/relationships/vmlDrawing" Target="../drawings/vmlDrawing31.vml"/><Relationship Id="rId6" Type="http://schemas.openxmlformats.org/officeDocument/2006/relationships/image" Target="../media/image193.png"/><Relationship Id="rId5" Type="http://schemas.openxmlformats.org/officeDocument/2006/relationships/image" Target="../media/image192.wmf"/><Relationship Id="rId4" Type="http://schemas.openxmlformats.org/officeDocument/2006/relationships/oleObject" Target="../embeddings/oleObject52.bin"/></Relationships>
</file>

<file path=ppt/slides/_rels/slide16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197.png"/></Relationships>
</file>

<file path=ppt/slides/_rels/slide1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1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5.xml"/><Relationship Id="rId1" Type="http://schemas.openxmlformats.org/officeDocument/2006/relationships/slideLayout" Target="../slideLayouts/slideLayout14.xml"/><Relationship Id="rId4" Type="http://schemas.openxmlformats.org/officeDocument/2006/relationships/image" Target="../media/image2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2.xml"/><Relationship Id="rId1" Type="http://schemas.openxmlformats.org/officeDocument/2006/relationships/vmlDrawing" Target="../drawings/vmlDrawing32.vml"/><Relationship Id="rId5" Type="http://schemas.openxmlformats.org/officeDocument/2006/relationships/image" Target="../media/image205.wmf"/><Relationship Id="rId4" Type="http://schemas.openxmlformats.org/officeDocument/2006/relationships/oleObject" Target="../embeddings/oleObject53.bin"/></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207.wmf"/><Relationship Id="rId2" Type="http://schemas.openxmlformats.org/officeDocument/2006/relationships/slideLayout" Target="../slideLayouts/slideLayout13.xml"/><Relationship Id="rId1" Type="http://schemas.openxmlformats.org/officeDocument/2006/relationships/vmlDrawing" Target="../drawings/vmlDrawing33.vml"/><Relationship Id="rId6" Type="http://schemas.openxmlformats.org/officeDocument/2006/relationships/oleObject" Target="../embeddings/oleObject55.bin"/><Relationship Id="rId5" Type="http://schemas.openxmlformats.org/officeDocument/2006/relationships/image" Target="../media/image206.wmf"/><Relationship Id="rId4" Type="http://schemas.openxmlformats.org/officeDocument/2006/relationships/oleObject" Target="../embeddings/oleObject54.bin"/></Relationships>
</file>

<file path=ppt/slides/_rels/slide174.xml.rels><?xml version="1.0" encoding="UTF-8" standalone="yes"?>
<Relationships xmlns="http://schemas.openxmlformats.org/package/2006/relationships"><Relationship Id="rId8" Type="http://schemas.openxmlformats.org/officeDocument/2006/relationships/image" Target="../media/image208.wmf"/><Relationship Id="rId3" Type="http://schemas.openxmlformats.org/officeDocument/2006/relationships/notesSlide" Target="../notesSlides/notesSlide110.xml"/><Relationship Id="rId7" Type="http://schemas.openxmlformats.org/officeDocument/2006/relationships/oleObject" Target="../embeddings/oleObject56.bin"/><Relationship Id="rId2" Type="http://schemas.openxmlformats.org/officeDocument/2006/relationships/slideLayout" Target="../slideLayouts/slideLayout16.xml"/><Relationship Id="rId1" Type="http://schemas.openxmlformats.org/officeDocument/2006/relationships/vmlDrawing" Target="../drawings/vmlDrawing34.vml"/><Relationship Id="rId6" Type="http://schemas.openxmlformats.org/officeDocument/2006/relationships/image" Target="../media/image212.png"/><Relationship Id="rId5" Type="http://schemas.openxmlformats.org/officeDocument/2006/relationships/image" Target="../media/image211.png"/><Relationship Id="rId10" Type="http://schemas.openxmlformats.org/officeDocument/2006/relationships/image" Target="../media/image209.wmf"/><Relationship Id="rId4" Type="http://schemas.openxmlformats.org/officeDocument/2006/relationships/image" Target="../media/image210.png"/><Relationship Id="rId9" Type="http://schemas.openxmlformats.org/officeDocument/2006/relationships/oleObject" Target="../embeddings/oleObject57.bin"/></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1.xml"/><Relationship Id="rId1" Type="http://schemas.openxmlformats.org/officeDocument/2006/relationships/slideLayout" Target="../slideLayouts/slideLayout16.xml"/><Relationship Id="rId4" Type="http://schemas.openxmlformats.org/officeDocument/2006/relationships/image" Target="../media/image214.png"/></Relationships>
</file>

<file path=ppt/slides/_rels/slide176.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notesSlide" Target="../notesSlides/notesSlide112.xml"/><Relationship Id="rId7" Type="http://schemas.openxmlformats.org/officeDocument/2006/relationships/oleObject" Target="../embeddings/oleObject59.bin"/><Relationship Id="rId2" Type="http://schemas.openxmlformats.org/officeDocument/2006/relationships/slideLayout" Target="../slideLayouts/slideLayout16.xml"/><Relationship Id="rId1" Type="http://schemas.openxmlformats.org/officeDocument/2006/relationships/vmlDrawing" Target="../drawings/vmlDrawing35.vml"/><Relationship Id="rId6" Type="http://schemas.openxmlformats.org/officeDocument/2006/relationships/image" Target="../media/image215.wmf"/><Relationship Id="rId5" Type="http://schemas.openxmlformats.org/officeDocument/2006/relationships/oleObject" Target="../embeddings/oleObject58.bin"/><Relationship Id="rId10" Type="http://schemas.openxmlformats.org/officeDocument/2006/relationships/image" Target="../media/image217.emf"/><Relationship Id="rId4" Type="http://schemas.openxmlformats.org/officeDocument/2006/relationships/image" Target="../media/image218.png"/><Relationship Id="rId9" Type="http://schemas.openxmlformats.org/officeDocument/2006/relationships/oleObject" Target="../embeddings/oleObject60.bin"/></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219.wmf"/><Relationship Id="rId2" Type="http://schemas.openxmlformats.org/officeDocument/2006/relationships/slideLayout" Target="../slideLayouts/slideLayout14.xml"/><Relationship Id="rId1" Type="http://schemas.openxmlformats.org/officeDocument/2006/relationships/vmlDrawing" Target="../drawings/vmlDrawing36.vml"/><Relationship Id="rId6" Type="http://schemas.openxmlformats.org/officeDocument/2006/relationships/oleObject" Target="../embeddings/oleObject61.bin"/><Relationship Id="rId5" Type="http://schemas.openxmlformats.org/officeDocument/2006/relationships/image" Target="../media/image221.jpeg"/><Relationship Id="rId4" Type="http://schemas.openxmlformats.org/officeDocument/2006/relationships/image" Target="../media/image220.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xml"/><Relationship Id="rId1" Type="http://schemas.openxmlformats.org/officeDocument/2006/relationships/vmlDrawing" Target="../drawings/vmlDrawing37.vml"/><Relationship Id="rId5" Type="http://schemas.openxmlformats.org/officeDocument/2006/relationships/image" Target="../media/image222.emf"/><Relationship Id="rId4" Type="http://schemas.openxmlformats.org/officeDocument/2006/relationships/oleObject" Target="../embeddings/oleObject62.bin"/></Relationships>
</file>

<file path=ppt/slides/_rels/slide17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16.xml"/><Relationship Id="rId1" Type="http://schemas.openxmlformats.org/officeDocument/2006/relationships/slideLayout" Target="../slideLayouts/slideLayout14.xml"/><Relationship Id="rId4" Type="http://schemas.openxmlformats.org/officeDocument/2006/relationships/image" Target="../media/image225.png"/></Relationships>
</file>

<file path=ppt/slides/_rels/slide18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1.xml"/><Relationship Id="rId1" Type="http://schemas.openxmlformats.org/officeDocument/2006/relationships/slideLayout" Target="../slideLayouts/slideLayout14.xml"/><Relationship Id="rId5" Type="http://schemas.openxmlformats.org/officeDocument/2006/relationships/image" Target="../media/image231.png"/><Relationship Id="rId4" Type="http://schemas.openxmlformats.org/officeDocument/2006/relationships/image" Target="../media/image230.png"/></Relationships>
</file>

<file path=ppt/slides/_rels/slide18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image" Target="../media/image235.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25.xml"/><Relationship Id="rId7" Type="http://schemas.openxmlformats.org/officeDocument/2006/relationships/image" Target="../media/image237.wmf"/><Relationship Id="rId2" Type="http://schemas.openxmlformats.org/officeDocument/2006/relationships/slideLayout" Target="../slideLayouts/slideLayout13.xml"/><Relationship Id="rId1" Type="http://schemas.openxmlformats.org/officeDocument/2006/relationships/vmlDrawing" Target="../drawings/vmlDrawing38.vml"/><Relationship Id="rId6" Type="http://schemas.openxmlformats.org/officeDocument/2006/relationships/oleObject" Target="../embeddings/oleObject64.bin"/><Relationship Id="rId5" Type="http://schemas.openxmlformats.org/officeDocument/2006/relationships/image" Target="../media/image236.wmf"/><Relationship Id="rId4" Type="http://schemas.openxmlformats.org/officeDocument/2006/relationships/oleObject" Target="../embeddings/oleObject6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vmlDrawing" Target="../drawings/vmlDrawing39.vml"/><Relationship Id="rId6" Type="http://schemas.openxmlformats.org/officeDocument/2006/relationships/image" Target="../media/image238.wmf"/><Relationship Id="rId5" Type="http://schemas.openxmlformats.org/officeDocument/2006/relationships/oleObject" Target="../embeddings/oleObject65.bin"/><Relationship Id="rId4" Type="http://schemas.openxmlformats.org/officeDocument/2006/relationships/image" Target="../media/image239.png"/></Relationships>
</file>

<file path=ppt/slides/_rels/slide19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127.xml"/><Relationship Id="rId7" Type="http://schemas.openxmlformats.org/officeDocument/2006/relationships/image" Target="../media/image241.wmf"/><Relationship Id="rId2" Type="http://schemas.openxmlformats.org/officeDocument/2006/relationships/slideLayout" Target="../slideLayouts/slideLayout13.xml"/><Relationship Id="rId1" Type="http://schemas.openxmlformats.org/officeDocument/2006/relationships/vmlDrawing" Target="../drawings/vmlDrawing40.vml"/><Relationship Id="rId6" Type="http://schemas.openxmlformats.org/officeDocument/2006/relationships/oleObject" Target="../embeddings/oleObject67.bin"/><Relationship Id="rId5" Type="http://schemas.openxmlformats.org/officeDocument/2006/relationships/image" Target="../media/image240.wmf"/><Relationship Id="rId4" Type="http://schemas.openxmlformats.org/officeDocument/2006/relationships/oleObject" Target="../embeddings/oleObject66.bin"/></Relationships>
</file>

<file path=ppt/slides/_rels/slide1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29.xml"/><Relationship Id="rId7" Type="http://schemas.openxmlformats.org/officeDocument/2006/relationships/image" Target="../media/image245.wmf"/><Relationship Id="rId2" Type="http://schemas.openxmlformats.org/officeDocument/2006/relationships/slideLayout" Target="../slideLayouts/slideLayout13.xml"/><Relationship Id="rId1" Type="http://schemas.openxmlformats.org/officeDocument/2006/relationships/vmlDrawing" Target="../drawings/vmlDrawing41.vml"/><Relationship Id="rId6" Type="http://schemas.openxmlformats.org/officeDocument/2006/relationships/oleObject" Target="../embeddings/oleObject69.bin"/><Relationship Id="rId5" Type="http://schemas.openxmlformats.org/officeDocument/2006/relationships/image" Target="../media/image244.wmf"/><Relationship Id="rId4" Type="http://schemas.openxmlformats.org/officeDocument/2006/relationships/oleObject" Target="../embeddings/oleObject68.bin"/></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32.xml"/><Relationship Id="rId1" Type="http://schemas.openxmlformats.org/officeDocument/2006/relationships/slideLayout" Target="../slideLayouts/slideLayout13.xml"/><Relationship Id="rId4" Type="http://schemas.openxmlformats.org/officeDocument/2006/relationships/image" Target="../media/image248.png"/></Relationships>
</file>

<file path=ppt/slides/_rels/slide19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png"/></Relationships>
</file>

<file path=ppt/slides/_rels/slide20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2.xml"/><Relationship Id="rId1" Type="http://schemas.openxmlformats.org/officeDocument/2006/relationships/vmlDrawing" Target="../drawings/vmlDrawing42.vml"/><Relationship Id="rId5" Type="http://schemas.openxmlformats.org/officeDocument/2006/relationships/image" Target="../media/image259.wmf"/><Relationship Id="rId4" Type="http://schemas.openxmlformats.org/officeDocument/2006/relationships/oleObject" Target="../embeddings/oleObject70.bin"/></Relationships>
</file>

<file path=ppt/slides/_rels/slide20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42.xml"/><Relationship Id="rId1" Type="http://schemas.openxmlformats.org/officeDocument/2006/relationships/slideLayout" Target="../slideLayouts/slideLayout4.xml"/><Relationship Id="rId4" Type="http://schemas.openxmlformats.org/officeDocument/2006/relationships/image" Target="../media/image261.png"/></Relationships>
</file>

<file path=ppt/slides/_rels/slide20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43.xml"/><Relationship Id="rId1" Type="http://schemas.openxmlformats.org/officeDocument/2006/relationships/slideLayout" Target="../slideLayouts/slideLayout13.xml"/><Relationship Id="rId5" Type="http://schemas.openxmlformats.org/officeDocument/2006/relationships/image" Target="../media/image264.png"/><Relationship Id="rId4" Type="http://schemas.openxmlformats.org/officeDocument/2006/relationships/image" Target="../media/image263.png"/></Relationships>
</file>

<file path=ppt/slides/_rels/slide20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44.xml"/><Relationship Id="rId1" Type="http://schemas.openxmlformats.org/officeDocument/2006/relationships/slideLayout" Target="../slideLayouts/slideLayout4.xml"/><Relationship Id="rId4" Type="http://schemas.openxmlformats.org/officeDocument/2006/relationships/image" Target="../media/image266.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269.png"/><Relationship Id="rId4" Type="http://schemas.openxmlformats.org/officeDocument/2006/relationships/image" Target="../media/image268.png"/></Relationships>
</file>

<file path=ppt/slides/_rels/slide21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47.xml"/><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4.xml"/><Relationship Id="rId1" Type="http://schemas.openxmlformats.org/officeDocument/2006/relationships/vmlDrawing" Target="../drawings/vmlDrawing43.vml"/><Relationship Id="rId6" Type="http://schemas.openxmlformats.org/officeDocument/2006/relationships/image" Target="../media/image273.wmf"/><Relationship Id="rId5" Type="http://schemas.openxmlformats.org/officeDocument/2006/relationships/oleObject" Target="../embeddings/oleObject71.bin"/><Relationship Id="rId4" Type="http://schemas.openxmlformats.org/officeDocument/2006/relationships/image" Target="../media/image274.png"/></Relationships>
</file>

<file path=ppt/slides/_rels/slide21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55.xml"/><Relationship Id="rId1" Type="http://schemas.openxmlformats.org/officeDocument/2006/relationships/slideLayout" Target="../slideLayouts/slideLayout12.xml"/><Relationship Id="rId4" Type="http://schemas.openxmlformats.org/officeDocument/2006/relationships/image" Target="../media/image2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3.xml"/><Relationship Id="rId1" Type="http://schemas.openxmlformats.org/officeDocument/2006/relationships/vmlDrawing" Target="../drawings/vmlDrawing44.vml"/><Relationship Id="rId6" Type="http://schemas.openxmlformats.org/officeDocument/2006/relationships/image" Target="../media/image278.wmf"/><Relationship Id="rId5" Type="http://schemas.openxmlformats.org/officeDocument/2006/relationships/oleObject" Target="../embeddings/oleObject72.bin"/><Relationship Id="rId4" Type="http://schemas.openxmlformats.org/officeDocument/2006/relationships/image" Target="../media/image279.png"/></Relationships>
</file>

<file path=ppt/slides/_rels/slide22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59.xml"/><Relationship Id="rId1" Type="http://schemas.openxmlformats.org/officeDocument/2006/relationships/slideLayout" Target="../slideLayouts/slideLayout4.xml"/><Relationship Id="rId4" Type="http://schemas.openxmlformats.org/officeDocument/2006/relationships/image" Target="../media/image281.png"/></Relationships>
</file>

<file path=ppt/slides/_rels/slide22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83.png"/></Relationships>
</file>

<file path=ppt/slides/_rels/slide22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notesSlide" Target="../notesSlides/notesSlide162.xml"/><Relationship Id="rId7" Type="http://schemas.openxmlformats.org/officeDocument/2006/relationships/image" Target="../media/image285.wmf"/><Relationship Id="rId2" Type="http://schemas.openxmlformats.org/officeDocument/2006/relationships/slideLayout" Target="../slideLayouts/slideLayout16.xml"/><Relationship Id="rId1" Type="http://schemas.openxmlformats.org/officeDocument/2006/relationships/vmlDrawing" Target="../drawings/vmlDrawing45.vml"/><Relationship Id="rId6" Type="http://schemas.openxmlformats.org/officeDocument/2006/relationships/oleObject" Target="../embeddings/oleObject73.bin"/><Relationship Id="rId11" Type="http://schemas.openxmlformats.org/officeDocument/2006/relationships/image" Target="../media/image287.wmf"/><Relationship Id="rId5" Type="http://schemas.openxmlformats.org/officeDocument/2006/relationships/image" Target="../media/image289.png"/><Relationship Id="rId10" Type="http://schemas.openxmlformats.org/officeDocument/2006/relationships/oleObject" Target="../embeddings/oleObject75.bin"/><Relationship Id="rId4" Type="http://schemas.openxmlformats.org/officeDocument/2006/relationships/image" Target="../media/image288.png"/><Relationship Id="rId9" Type="http://schemas.openxmlformats.org/officeDocument/2006/relationships/image" Target="../media/image286.wmf"/></Relationships>
</file>

<file path=ppt/slides/_rels/slide227.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notesSlide" Target="../notesSlides/notesSlide163.xml"/><Relationship Id="rId7" Type="http://schemas.openxmlformats.org/officeDocument/2006/relationships/image" Target="../media/image292.png"/><Relationship Id="rId2" Type="http://schemas.openxmlformats.org/officeDocument/2006/relationships/slideLayout" Target="../slideLayouts/slideLayout16.xml"/><Relationship Id="rId1" Type="http://schemas.openxmlformats.org/officeDocument/2006/relationships/vmlDrawing" Target="../drawings/vmlDrawing46.vml"/><Relationship Id="rId6" Type="http://schemas.openxmlformats.org/officeDocument/2006/relationships/image" Target="../media/image290.wmf"/><Relationship Id="rId5" Type="http://schemas.openxmlformats.org/officeDocument/2006/relationships/oleObject" Target="../embeddings/oleObject76.bin"/><Relationship Id="rId4" Type="http://schemas.openxmlformats.org/officeDocument/2006/relationships/image" Target="../media/image291.png"/><Relationship Id="rId9" Type="http://schemas.openxmlformats.org/officeDocument/2006/relationships/image" Target="../media/image294.png"/></Relationships>
</file>

<file path=ppt/slides/_rels/slide228.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notesSlide" Target="../notesSlides/notesSlide164.xml"/><Relationship Id="rId7" Type="http://schemas.openxmlformats.org/officeDocument/2006/relationships/image" Target="../media/image297.png"/><Relationship Id="rId2" Type="http://schemas.openxmlformats.org/officeDocument/2006/relationships/slideLayout" Target="../slideLayouts/slideLayout14.xml"/><Relationship Id="rId1" Type="http://schemas.openxmlformats.org/officeDocument/2006/relationships/vmlDrawing" Target="../drawings/vmlDrawing47.vml"/><Relationship Id="rId6" Type="http://schemas.openxmlformats.org/officeDocument/2006/relationships/image" Target="../media/image296.png"/><Relationship Id="rId5" Type="http://schemas.openxmlformats.org/officeDocument/2006/relationships/image" Target="../media/image295.wmf"/><Relationship Id="rId4" Type="http://schemas.openxmlformats.org/officeDocument/2006/relationships/oleObject" Target="../embeddings/oleObject77.bin"/><Relationship Id="rId9" Type="http://schemas.openxmlformats.org/officeDocument/2006/relationships/image" Target="../media/image299.png"/></Relationships>
</file>

<file path=ppt/slides/_rels/slide22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65.xml"/><Relationship Id="rId1" Type="http://schemas.openxmlformats.org/officeDocument/2006/relationships/slideLayout" Target="../slideLayouts/slideLayout14.xml"/><Relationship Id="rId5" Type="http://schemas.openxmlformats.org/officeDocument/2006/relationships/image" Target="../media/image302.png"/><Relationship Id="rId4" Type="http://schemas.openxmlformats.org/officeDocument/2006/relationships/image" Target="../media/image30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66.xml"/><Relationship Id="rId1" Type="http://schemas.openxmlformats.org/officeDocument/2006/relationships/slideLayout" Target="../slideLayouts/slideLayout16.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231.xml.rels><?xml version="1.0" encoding="UTF-8" standalone="yes"?>
<Relationships xmlns="http://schemas.openxmlformats.org/package/2006/relationships"><Relationship Id="rId3" Type="http://schemas.openxmlformats.org/officeDocument/2006/relationships/image" Target="../media/image307.png"/><Relationship Id="rId7" Type="http://schemas.openxmlformats.org/officeDocument/2006/relationships/image" Target="../media/image311.jpeg"/><Relationship Id="rId2" Type="http://schemas.openxmlformats.org/officeDocument/2006/relationships/notesSlide" Target="../notesSlides/notesSlide167.xml"/><Relationship Id="rId1" Type="http://schemas.openxmlformats.org/officeDocument/2006/relationships/slideLayout" Target="../slideLayouts/slideLayout16.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308.png"/></Relationships>
</file>

<file path=ppt/slides/_rels/slide23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68.xml"/><Relationship Id="rId1" Type="http://schemas.openxmlformats.org/officeDocument/2006/relationships/slideLayout" Target="../slideLayouts/slideLayout16.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s>
</file>

<file path=ppt/slides/_rels/slide233.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169.xml"/><Relationship Id="rId7" Type="http://schemas.openxmlformats.org/officeDocument/2006/relationships/image" Target="../media/image316.wmf"/><Relationship Id="rId2" Type="http://schemas.openxmlformats.org/officeDocument/2006/relationships/slideLayout" Target="../slideLayouts/slideLayout16.xml"/><Relationship Id="rId1" Type="http://schemas.openxmlformats.org/officeDocument/2006/relationships/vmlDrawing" Target="../drawings/vmlDrawing48.vml"/><Relationship Id="rId6" Type="http://schemas.openxmlformats.org/officeDocument/2006/relationships/oleObject" Target="../embeddings/oleObject78.bin"/><Relationship Id="rId5" Type="http://schemas.openxmlformats.org/officeDocument/2006/relationships/image" Target="../media/image319.png"/><Relationship Id="rId10" Type="http://schemas.openxmlformats.org/officeDocument/2006/relationships/image" Target="../media/image320.png"/><Relationship Id="rId4" Type="http://schemas.openxmlformats.org/officeDocument/2006/relationships/image" Target="../media/image318.png"/><Relationship Id="rId9" Type="http://schemas.openxmlformats.org/officeDocument/2006/relationships/image" Target="../media/image317.wmf"/></Relationships>
</file>

<file path=ppt/slides/_rels/slide234.x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notesSlide" Target="../notesSlides/notesSlide170.xml"/><Relationship Id="rId7" Type="http://schemas.openxmlformats.org/officeDocument/2006/relationships/oleObject" Target="../embeddings/oleObject81.bin"/><Relationship Id="rId2" Type="http://schemas.openxmlformats.org/officeDocument/2006/relationships/slideLayout" Target="../slideLayouts/slideLayout4.xml"/><Relationship Id="rId1" Type="http://schemas.openxmlformats.org/officeDocument/2006/relationships/vmlDrawing" Target="../drawings/vmlDrawing49.vml"/><Relationship Id="rId6" Type="http://schemas.openxmlformats.org/officeDocument/2006/relationships/image" Target="../media/image321.wmf"/><Relationship Id="rId5" Type="http://schemas.openxmlformats.org/officeDocument/2006/relationships/oleObject" Target="../embeddings/oleObject80.bin"/><Relationship Id="rId4" Type="http://schemas.openxmlformats.org/officeDocument/2006/relationships/image" Target="../media/image323.png"/></Relationships>
</file>

<file path=ppt/slides/_rels/slide235.xml.rels><?xml version="1.0" encoding="UTF-8" standalone="yes"?>
<Relationships xmlns="http://schemas.openxmlformats.org/package/2006/relationships"><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171.xml"/><Relationship Id="rId1" Type="http://schemas.openxmlformats.org/officeDocument/2006/relationships/slideLayout" Target="../slideLayouts/slideLayout16.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236.xml.rels><?xml version="1.0" encoding="UTF-8" standalone="yes"?>
<Relationships xmlns="http://schemas.openxmlformats.org/package/2006/relationships"><Relationship Id="rId3" Type="http://schemas.openxmlformats.org/officeDocument/2006/relationships/image" Target="../media/image329.png"/><Relationship Id="rId7" Type="http://schemas.openxmlformats.org/officeDocument/2006/relationships/image" Target="../media/image333.png"/><Relationship Id="rId2" Type="http://schemas.openxmlformats.org/officeDocument/2006/relationships/notesSlide" Target="../notesSlides/notesSlide172.xml"/><Relationship Id="rId1" Type="http://schemas.openxmlformats.org/officeDocument/2006/relationships/slideLayout" Target="../slideLayouts/slideLayout16.xml"/><Relationship Id="rId6" Type="http://schemas.openxmlformats.org/officeDocument/2006/relationships/image" Target="../media/image332.png"/><Relationship Id="rId5" Type="http://schemas.openxmlformats.org/officeDocument/2006/relationships/image" Target="../media/image331.png"/><Relationship Id="rId4" Type="http://schemas.openxmlformats.org/officeDocument/2006/relationships/image" Target="../media/image330.png"/></Relationships>
</file>

<file path=ppt/slides/_rels/slide237.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png"/><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jpeg"/><Relationship Id="rId1" Type="http://schemas.openxmlformats.org/officeDocument/2006/relationships/slideLayout" Target="../slideLayouts/slideLayout16.xml"/><Relationship Id="rId4" Type="http://schemas.openxmlformats.org/officeDocument/2006/relationships/image" Target="../media/image338.png"/></Relationships>
</file>

<file path=ppt/slides/_rels/slide23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16.xml"/><Relationship Id="rId4" Type="http://schemas.openxmlformats.org/officeDocument/2006/relationships/image" Target="../media/image3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73.xml"/><Relationship Id="rId1" Type="http://schemas.openxmlformats.org/officeDocument/2006/relationships/slideLayout" Target="../slideLayouts/slideLayout14.xml"/><Relationship Id="rId5" Type="http://schemas.openxmlformats.org/officeDocument/2006/relationships/image" Target="../media/image345.png"/><Relationship Id="rId4" Type="http://schemas.openxmlformats.org/officeDocument/2006/relationships/image" Target="../media/image344.png"/></Relationships>
</file>

<file path=ppt/slides/_rels/slide24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75.xml"/><Relationship Id="rId1" Type="http://schemas.openxmlformats.org/officeDocument/2006/relationships/slideLayout" Target="../slideLayouts/slideLayout14.xml"/><Relationship Id="rId5" Type="http://schemas.openxmlformats.org/officeDocument/2006/relationships/image" Target="../media/image349.png"/><Relationship Id="rId4" Type="http://schemas.openxmlformats.org/officeDocument/2006/relationships/image" Target="../media/image348.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76.xml"/><Relationship Id="rId7" Type="http://schemas.openxmlformats.org/officeDocument/2006/relationships/image" Target="../media/image352.png"/><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350.wmf"/><Relationship Id="rId5" Type="http://schemas.openxmlformats.org/officeDocument/2006/relationships/oleObject" Target="../embeddings/oleObject82.bin"/><Relationship Id="rId4" Type="http://schemas.openxmlformats.org/officeDocument/2006/relationships/image" Target="../media/image351.png"/></Relationships>
</file>

<file path=ppt/slides/_rels/slide245.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notesSlide" Target="../notesSlides/notesSlide177.xml"/><Relationship Id="rId7" Type="http://schemas.openxmlformats.org/officeDocument/2006/relationships/image" Target="../media/image353.wmf"/><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oleObject" Target="../embeddings/oleObject83.bin"/><Relationship Id="rId5" Type="http://schemas.openxmlformats.org/officeDocument/2006/relationships/image" Target="../media/image355.png"/><Relationship Id="rId4" Type="http://schemas.openxmlformats.org/officeDocument/2006/relationships/image" Target="../media/image354.png"/><Relationship Id="rId9" Type="http://schemas.openxmlformats.org/officeDocument/2006/relationships/image" Target="../media/image357.png"/></Relationships>
</file>

<file path=ppt/slides/_rels/slide246.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80.xml"/><Relationship Id="rId7" Type="http://schemas.openxmlformats.org/officeDocument/2006/relationships/image" Target="../media/image359.wmf"/><Relationship Id="rId2" Type="http://schemas.openxmlformats.org/officeDocument/2006/relationships/slideLayout" Target="../slideLayouts/slideLayout14.xml"/><Relationship Id="rId1" Type="http://schemas.openxmlformats.org/officeDocument/2006/relationships/vmlDrawing" Target="../drawings/vmlDrawing52.vml"/><Relationship Id="rId6" Type="http://schemas.openxmlformats.org/officeDocument/2006/relationships/oleObject" Target="../embeddings/oleObject85.bin"/><Relationship Id="rId5" Type="http://schemas.openxmlformats.org/officeDocument/2006/relationships/oleObject" Target="../embeddings/oleObject84.bin"/><Relationship Id="rId4" Type="http://schemas.openxmlformats.org/officeDocument/2006/relationships/image" Target="../media/image360.png"/></Relationships>
</file>

<file path=ppt/slides/_rels/slide249.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181.xml"/><Relationship Id="rId7" Type="http://schemas.openxmlformats.org/officeDocument/2006/relationships/image" Target="../media/image361.wmf"/><Relationship Id="rId2" Type="http://schemas.openxmlformats.org/officeDocument/2006/relationships/slideLayout" Target="../slideLayouts/slideLayout16.xml"/><Relationship Id="rId1" Type="http://schemas.openxmlformats.org/officeDocument/2006/relationships/vmlDrawing" Target="../drawings/vmlDrawing53.vml"/><Relationship Id="rId6" Type="http://schemas.openxmlformats.org/officeDocument/2006/relationships/oleObject" Target="../embeddings/oleObject87.bin"/><Relationship Id="rId5" Type="http://schemas.openxmlformats.org/officeDocument/2006/relationships/oleObject" Target="../embeddings/oleObject86.bin"/><Relationship Id="rId4" Type="http://schemas.openxmlformats.org/officeDocument/2006/relationships/image" Target="../media/image363.png"/><Relationship Id="rId9" Type="http://schemas.openxmlformats.org/officeDocument/2006/relationships/image" Target="../media/image362.wmf"/></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366.png"/><Relationship Id="rId4" Type="http://schemas.openxmlformats.org/officeDocument/2006/relationships/image" Target="../media/image365.png"/></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184.xml"/><Relationship Id="rId7" Type="http://schemas.openxmlformats.org/officeDocument/2006/relationships/image" Target="../media/image367.wmf"/><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oleObject" Target="../embeddings/oleObject89.bin"/><Relationship Id="rId5" Type="http://schemas.openxmlformats.org/officeDocument/2006/relationships/image" Target="../media/image369.png"/><Relationship Id="rId4" Type="http://schemas.openxmlformats.org/officeDocument/2006/relationships/image" Target="../media/image368.png"/></Relationships>
</file>

<file path=ppt/slides/_rels/slide253.xml.rels><?xml version="1.0" encoding="UTF-8" standalone="yes"?>
<Relationships xmlns="http://schemas.openxmlformats.org/package/2006/relationships"><Relationship Id="rId8" Type="http://schemas.openxmlformats.org/officeDocument/2006/relationships/image" Target="../media/image370.wmf"/><Relationship Id="rId3" Type="http://schemas.openxmlformats.org/officeDocument/2006/relationships/notesSlide" Target="../notesSlides/notesSlide185.xml"/><Relationship Id="rId7"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254.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189.xml"/><Relationship Id="rId7" Type="http://schemas.openxmlformats.org/officeDocument/2006/relationships/image" Target="../media/image375.wmf"/><Relationship Id="rId2" Type="http://schemas.openxmlformats.org/officeDocument/2006/relationships/slideLayout" Target="../slideLayouts/slideLayout12.xml"/><Relationship Id="rId1" Type="http://schemas.openxmlformats.org/officeDocument/2006/relationships/vmlDrawing" Target="../drawings/vmlDrawing56.vml"/><Relationship Id="rId6" Type="http://schemas.openxmlformats.org/officeDocument/2006/relationships/oleObject" Target="../embeddings/oleObject91.bin"/><Relationship Id="rId5" Type="http://schemas.openxmlformats.org/officeDocument/2006/relationships/image" Target="../media/image377.png"/><Relationship Id="rId4" Type="http://schemas.openxmlformats.org/officeDocument/2006/relationships/image" Target="../media/image376.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comments" Target="../comments/commen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jpeg"/><Relationship Id="rId4" Type="http://schemas.openxmlformats.org/officeDocument/2006/relationships/image" Target="../media/image28.e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jpeg"/><Relationship Id="rId5" Type="http://schemas.openxmlformats.org/officeDocument/2006/relationships/image" Target="../media/image30.wmf"/><Relationship Id="rId4" Type="http://schemas.openxmlformats.org/officeDocument/2006/relationships/oleObject" Target="../embeddings/oleObject3.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41.emf"/><Relationship Id="rId4" Type="http://schemas.openxmlformats.org/officeDocument/2006/relationships/oleObject" Target="../embeddings/oleObject4.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3.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42.png"/><Relationship Id="rId4" Type="http://schemas.openxmlformats.org/officeDocument/2006/relationships/oleObject" Target="../embeddings/oleObject5.bin"/></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4.xml"/><Relationship Id="rId7" Type="http://schemas.openxmlformats.org/officeDocument/2006/relationships/image" Target="../media/image47.e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46.emf"/><Relationship Id="rId4" Type="http://schemas.openxmlformats.org/officeDocument/2006/relationships/oleObject" Target="../embeddings/oleObject7.bin"/><Relationship Id="rId9" Type="http://schemas.openxmlformats.org/officeDocument/2006/relationships/image" Target="../media/image48.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pPr eaLnBrk="0" hangingPunct="0">
              <a:spcBef>
                <a:spcPct val="20000"/>
              </a:spcBef>
              <a:buClr>
                <a:schemeClr val="tx2"/>
              </a:buClr>
              <a:buSzPct val="75000"/>
              <a:buFont typeface="Monotype Sorts"/>
              <a:buChar char="n"/>
            </a:pPr>
            <a:endParaRPr lang="sl-SI"/>
          </a:p>
        </p:txBody>
      </p:sp>
      <p:sp>
        <p:nvSpPr>
          <p:cNvPr id="4127" name="Rectangle 31"/>
          <p:cNvSpPr>
            <a:spLocks noGrp="1" noChangeArrowheads="1"/>
          </p:cNvSpPr>
          <p:nvPr>
            <p:ph type="ctrTitle"/>
          </p:nvPr>
        </p:nvSpPr>
        <p:spPr>
          <a:xfrm>
            <a:off x="685800" y="1628775"/>
            <a:ext cx="7772400" cy="1143000"/>
          </a:xfrm>
        </p:spPr>
        <p:txBody>
          <a:bodyPr/>
          <a:lstStyle/>
          <a:p>
            <a:pPr algn="ctr" eaLnBrk="1" hangingPunct="1">
              <a:defRPr/>
            </a:pPr>
            <a:r>
              <a:rPr lang="sl-SI" sz="4400" dirty="0"/>
              <a:t>Radioamaterski tečaj </a:t>
            </a:r>
            <a:br>
              <a:rPr lang="sl-SI" sz="4400" dirty="0"/>
            </a:br>
            <a:r>
              <a:rPr lang="sl-SI" sz="4400" dirty="0"/>
              <a:t>za razred A</a:t>
            </a:r>
            <a:endParaRPr lang="en-US" sz="4400" dirty="0"/>
          </a:p>
        </p:txBody>
      </p:sp>
      <p:sp>
        <p:nvSpPr>
          <p:cNvPr id="20483" name="Rectangle 32"/>
          <p:cNvSpPr>
            <a:spLocks noGrp="1" noChangeArrowheads="1"/>
          </p:cNvSpPr>
          <p:nvPr>
            <p:ph type="subTitle" idx="1"/>
          </p:nvPr>
        </p:nvSpPr>
        <p:spPr>
          <a:xfrm>
            <a:off x="3297238" y="3298825"/>
            <a:ext cx="5253037" cy="2949575"/>
          </a:xfrm>
        </p:spPr>
        <p:txBody>
          <a:bodyPr/>
          <a:lstStyle/>
          <a:p>
            <a:pPr eaLnBrk="1" hangingPunct="1">
              <a:lnSpc>
                <a:spcPct val="90000"/>
              </a:lnSpc>
            </a:pPr>
            <a:r>
              <a:rPr lang="sl-SI" b="1" dirty="0">
                <a:solidFill>
                  <a:srgbClr val="2469AE"/>
                </a:solidFill>
              </a:rPr>
              <a:t>Pripravila</a:t>
            </a:r>
          </a:p>
          <a:p>
            <a:pPr eaLnBrk="1" hangingPunct="1">
              <a:lnSpc>
                <a:spcPct val="90000"/>
              </a:lnSpc>
            </a:pPr>
            <a:r>
              <a:rPr lang="sl-SI" b="1" dirty="0">
                <a:solidFill>
                  <a:srgbClr val="2469AE"/>
                </a:solidFill>
              </a:rPr>
              <a:t>S56WAN (andrej.romih@uni-mb.si) </a:t>
            </a:r>
            <a:endParaRPr lang="en-US" b="1" dirty="0">
              <a:solidFill>
                <a:srgbClr val="2469AE"/>
              </a:solidFill>
            </a:endParaRPr>
          </a:p>
          <a:p>
            <a:pPr eaLnBrk="1" hangingPunct="1">
              <a:lnSpc>
                <a:spcPct val="90000"/>
              </a:lnSpc>
            </a:pPr>
            <a:r>
              <a:rPr lang="sl-SI" b="1" dirty="0">
                <a:solidFill>
                  <a:srgbClr val="2469AE"/>
                </a:solidFill>
              </a:rPr>
              <a:t>S56WBV (bostjan.vlaovic@uni-mb.si)</a:t>
            </a:r>
            <a:endParaRPr lang="sl-SI" dirty="0">
              <a:solidFill>
                <a:srgbClr val="2469AE"/>
              </a:solidFill>
            </a:endParaRPr>
          </a:p>
          <a:p>
            <a:pPr eaLnBrk="1" hangingPunct="1">
              <a:lnSpc>
                <a:spcPct val="90000"/>
              </a:lnSpc>
            </a:pPr>
            <a:r>
              <a:rPr lang="sl-SI" b="1" dirty="0">
                <a:solidFill>
                  <a:srgbClr val="2469AE"/>
                </a:solidFill>
              </a:rPr>
              <a:t>za</a:t>
            </a:r>
          </a:p>
          <a:p>
            <a:pPr eaLnBrk="1" hangingPunct="1">
              <a:lnSpc>
                <a:spcPct val="90000"/>
              </a:lnSpc>
            </a:pPr>
            <a:r>
              <a:rPr lang="sl-SI" sz="2000" b="1" dirty="0"/>
              <a:t>Radioklub “ŠTUDENT” Maribor S59DXX</a:t>
            </a:r>
          </a:p>
          <a:p>
            <a:pPr eaLnBrk="1" hangingPunct="1">
              <a:lnSpc>
                <a:spcPct val="90000"/>
              </a:lnSpc>
            </a:pPr>
            <a:endParaRPr lang="sl-SI" sz="2000" b="1" dirty="0"/>
          </a:p>
          <a:p>
            <a:pPr eaLnBrk="1" hangingPunct="1">
              <a:lnSpc>
                <a:spcPct val="90000"/>
              </a:lnSpc>
            </a:pPr>
            <a:r>
              <a:rPr lang="sl-SI" sz="2000" b="1" dirty="0"/>
              <a:t>Za SCIDROM priredil: </a:t>
            </a:r>
          </a:p>
          <a:p>
            <a:pPr eaLnBrk="1" hangingPunct="1">
              <a:lnSpc>
                <a:spcPct val="90000"/>
              </a:lnSpc>
            </a:pPr>
            <a:r>
              <a:rPr lang="sl-SI" sz="2000" b="1" dirty="0"/>
              <a:t>Marko Pavlin S54MTB</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89" name="Rectangle 2"/>
          <p:cNvSpPr>
            <a:spLocks noGrp="1" noChangeArrowheads="1"/>
          </p:cNvSpPr>
          <p:nvPr>
            <p:ph type="title"/>
          </p:nvPr>
        </p:nvSpPr>
        <p:spPr/>
        <p:txBody>
          <a:bodyPr/>
          <a:lstStyle/>
          <a:p>
            <a:pPr eaLnBrk="1" hangingPunct="1"/>
            <a:r>
              <a:rPr lang="sl-SI"/>
              <a:t>Zemljevid z conami revije CQ </a:t>
            </a:r>
          </a:p>
        </p:txBody>
      </p:sp>
      <p:sp>
        <p:nvSpPr>
          <p:cNvPr id="1087490" name="Rectangle 3"/>
          <p:cNvSpPr>
            <a:spLocks noGrp="1" noChangeArrowheads="1"/>
          </p:cNvSpPr>
          <p:nvPr>
            <p:ph type="body" idx="1"/>
          </p:nvPr>
        </p:nvSpPr>
        <p:spPr/>
        <p:txBody>
          <a:bodyPr/>
          <a:lstStyle/>
          <a:p>
            <a:pPr eaLnBrk="1" hangingPunct="1"/>
            <a:endParaRPr lang="sl-SI"/>
          </a:p>
        </p:txBody>
      </p:sp>
      <p:pic>
        <p:nvPicPr>
          <p:cNvPr id="1087491" name="Picture 4" descr="CQ-map"/>
          <p:cNvPicPr>
            <a:picLocks noChangeAspect="1" noChangeArrowheads="1"/>
          </p:cNvPicPr>
          <p:nvPr/>
        </p:nvPicPr>
        <p:blipFill>
          <a:blip r:embed="rId2"/>
          <a:srcRect/>
          <a:stretch>
            <a:fillRect/>
          </a:stretch>
        </p:blipFill>
        <p:spPr bwMode="auto">
          <a:xfrm>
            <a:off x="0" y="896938"/>
            <a:ext cx="9144000" cy="5780087"/>
          </a:xfrm>
          <a:prstGeom prst="rect">
            <a:avLst/>
          </a:prstGeom>
          <a:noFill/>
          <a:ln w="9525">
            <a:noFill/>
            <a:miter lim="800000"/>
            <a:headEnd/>
            <a:tailEnd/>
          </a:ln>
        </p:spPr>
      </p:pic>
      <p:sp>
        <p:nvSpPr>
          <p:cNvPr id="1087492" name="Oval 5"/>
          <p:cNvSpPr>
            <a:spLocks noChangeArrowheads="1"/>
          </p:cNvSpPr>
          <p:nvPr/>
        </p:nvSpPr>
        <p:spPr bwMode="auto">
          <a:xfrm>
            <a:off x="4848225" y="2147888"/>
            <a:ext cx="406400" cy="349250"/>
          </a:xfrm>
          <a:prstGeom prst="ellipse">
            <a:avLst/>
          </a:prstGeom>
          <a:noFill/>
          <a:ln w="57150">
            <a:solidFill>
              <a:srgbClr val="FF3300"/>
            </a:solidFill>
            <a:round/>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3" name="Rectangle 2"/>
          <p:cNvSpPr>
            <a:spLocks noGrp="1" noChangeArrowheads="1"/>
          </p:cNvSpPr>
          <p:nvPr>
            <p:ph type="title"/>
          </p:nvPr>
        </p:nvSpPr>
        <p:spPr/>
        <p:txBody>
          <a:bodyPr/>
          <a:lstStyle/>
          <a:p>
            <a:pPr eaLnBrk="1" hangingPunct="1"/>
            <a:r>
              <a:rPr lang="sl-SI"/>
              <a:t>Električna upornost (2)</a:t>
            </a:r>
          </a:p>
        </p:txBody>
      </p:sp>
      <p:pic>
        <p:nvPicPr>
          <p:cNvPr id="1354754" name="Picture 3" descr="slika515"/>
          <p:cNvPicPr>
            <a:picLocks noChangeAspect="1" noChangeArrowheads="1"/>
          </p:cNvPicPr>
          <p:nvPr/>
        </p:nvPicPr>
        <p:blipFill>
          <a:blip r:embed="rId3"/>
          <a:srcRect/>
          <a:stretch>
            <a:fillRect/>
          </a:stretch>
        </p:blipFill>
        <p:spPr bwMode="auto">
          <a:xfrm>
            <a:off x="4668838" y="1938338"/>
            <a:ext cx="2789237" cy="1258887"/>
          </a:xfrm>
          <a:prstGeom prst="rect">
            <a:avLst/>
          </a:prstGeom>
          <a:noFill/>
          <a:ln w="9525">
            <a:noFill/>
            <a:miter lim="800000"/>
            <a:headEnd/>
            <a:tailEnd/>
          </a:ln>
        </p:spPr>
      </p:pic>
      <p:sp>
        <p:nvSpPr>
          <p:cNvPr id="1354755" name="Text Box 4"/>
          <p:cNvSpPr txBox="1">
            <a:spLocks noChangeArrowheads="1"/>
          </p:cNvSpPr>
          <p:nvPr/>
        </p:nvSpPr>
        <p:spPr bwMode="auto">
          <a:xfrm>
            <a:off x="498475" y="1862138"/>
            <a:ext cx="2684463" cy="1357312"/>
          </a:xfrm>
          <a:prstGeom prst="rect">
            <a:avLst/>
          </a:prstGeom>
          <a:noFill/>
          <a:ln w="12700">
            <a:noFill/>
            <a:miter lim="800000"/>
            <a:headEnd type="none" w="sm" len="sm"/>
            <a:tailEnd type="none" w="sm" len="sm"/>
          </a:ln>
        </p:spPr>
        <p:txBody>
          <a:bodyPr wrap="none">
            <a:spAutoFit/>
          </a:bodyPr>
          <a:lstStyle/>
          <a:p>
            <a:pPr marL="457200" indent="-457200" eaLnBrk="0" hangingPunct="0">
              <a:spcBef>
                <a:spcPct val="20000"/>
              </a:spcBef>
              <a:buClr>
                <a:schemeClr val="tx2"/>
              </a:buClr>
              <a:buSzPct val="75000"/>
              <a:buFont typeface="Monotype Sorts"/>
              <a:buAutoNum type="alphaLcParenR"/>
            </a:pPr>
            <a:r>
              <a:rPr lang="sl-SI"/>
              <a:t>Stalni upor</a:t>
            </a:r>
          </a:p>
          <a:p>
            <a:pPr marL="457200" indent="-457200" eaLnBrk="0" hangingPunct="0">
              <a:spcBef>
                <a:spcPct val="20000"/>
              </a:spcBef>
              <a:buClr>
                <a:schemeClr val="tx2"/>
              </a:buClr>
              <a:buSzPct val="75000"/>
              <a:buFont typeface="Monotype Sorts"/>
              <a:buAutoNum type="alphaLcParenR"/>
            </a:pPr>
            <a:r>
              <a:rPr lang="sl-SI"/>
              <a:t>Nastavljivi upor</a:t>
            </a:r>
          </a:p>
          <a:p>
            <a:pPr marL="457200" indent="-457200" eaLnBrk="0" hangingPunct="0">
              <a:spcBef>
                <a:spcPct val="20000"/>
              </a:spcBef>
              <a:buClr>
                <a:schemeClr val="tx2"/>
              </a:buClr>
              <a:buSzPct val="75000"/>
              <a:buFont typeface="Monotype Sorts"/>
              <a:buAutoNum type="alphaLcParenR"/>
            </a:pPr>
            <a:r>
              <a:rPr lang="sl-SI"/>
              <a:t>Spremenljivi upor</a:t>
            </a:r>
          </a:p>
          <a:p>
            <a:pPr marL="457200" indent="-457200" eaLnBrk="0" hangingPunct="0">
              <a:spcBef>
                <a:spcPct val="20000"/>
              </a:spcBef>
              <a:buClr>
                <a:schemeClr val="tx2"/>
              </a:buClr>
              <a:buSzPct val="75000"/>
              <a:buFont typeface="Monotype Sorts"/>
              <a:buAutoNum type="alphaLcParenR"/>
            </a:pPr>
            <a:r>
              <a:rPr lang="sl-SI"/>
              <a:t>Potenciometer</a:t>
            </a:r>
          </a:p>
        </p:txBody>
      </p:sp>
      <p:sp>
        <p:nvSpPr>
          <p:cNvPr id="1354756" name="Text Box 5"/>
          <p:cNvSpPr txBox="1">
            <a:spLocks noChangeArrowheads="1"/>
          </p:cNvSpPr>
          <p:nvPr/>
        </p:nvSpPr>
        <p:spPr bwMode="auto">
          <a:xfrm>
            <a:off x="431800" y="1441450"/>
            <a:ext cx="530701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Glede na možnost uporabe ločimo upore na:</a:t>
            </a:r>
            <a:endParaRPr lang="en-US"/>
          </a:p>
        </p:txBody>
      </p:sp>
      <p:sp>
        <p:nvSpPr>
          <p:cNvPr id="1354757" name="Text Box 6"/>
          <p:cNvSpPr txBox="1">
            <a:spLocks noChangeArrowheads="1"/>
          </p:cNvSpPr>
          <p:nvPr/>
        </p:nvSpPr>
        <p:spPr bwMode="auto">
          <a:xfrm>
            <a:off x="422275" y="3432175"/>
            <a:ext cx="760095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Označevanje vrednosti uporov (barvna lestvica,</a:t>
            </a:r>
            <a:r>
              <a:rPr lang="sl-SI">
                <a:solidFill>
                  <a:srgbClr val="2469AE"/>
                </a:solidFill>
              </a:rPr>
              <a:t> barvni obročki</a:t>
            </a:r>
            <a:r>
              <a:rPr lang="sl-SI"/>
              <a:t>):</a:t>
            </a:r>
            <a:endParaRPr lang="en-US"/>
          </a:p>
        </p:txBody>
      </p:sp>
      <p:pic>
        <p:nvPicPr>
          <p:cNvPr id="1354758" name="Picture 8"/>
          <p:cNvPicPr>
            <a:picLocks noChangeAspect="1" noChangeArrowheads="1"/>
          </p:cNvPicPr>
          <p:nvPr/>
        </p:nvPicPr>
        <p:blipFill>
          <a:blip r:embed="rId4"/>
          <a:srcRect/>
          <a:stretch>
            <a:fillRect/>
          </a:stretch>
        </p:blipFill>
        <p:spPr bwMode="auto">
          <a:xfrm>
            <a:off x="4010025" y="4029075"/>
            <a:ext cx="4705350" cy="2533650"/>
          </a:xfrm>
          <a:prstGeom prst="rect">
            <a:avLst/>
          </a:prstGeom>
          <a:noFill/>
          <a:ln w="12700">
            <a:noFill/>
            <a:miter lim="800000"/>
            <a:headEnd type="none" w="sm" len="sm"/>
            <a:tailEnd type="none" w="sm" len="sm"/>
          </a:ln>
        </p:spPr>
      </p:pic>
      <p:pic>
        <p:nvPicPr>
          <p:cNvPr id="1354759" name="Picture 9" descr="upor"/>
          <p:cNvPicPr>
            <a:picLocks noChangeAspect="1" noChangeArrowheads="1"/>
          </p:cNvPicPr>
          <p:nvPr/>
        </p:nvPicPr>
        <p:blipFill>
          <a:blip r:embed="rId5"/>
          <a:srcRect/>
          <a:stretch>
            <a:fillRect/>
          </a:stretch>
        </p:blipFill>
        <p:spPr bwMode="auto">
          <a:xfrm>
            <a:off x="762000" y="3781425"/>
            <a:ext cx="2665413" cy="28194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1" name="Rectangle 2"/>
          <p:cNvSpPr>
            <a:spLocks noGrp="1" noChangeArrowheads="1"/>
          </p:cNvSpPr>
          <p:nvPr>
            <p:ph type="title"/>
          </p:nvPr>
        </p:nvSpPr>
        <p:spPr/>
        <p:txBody>
          <a:bodyPr/>
          <a:lstStyle/>
          <a:p>
            <a:pPr eaLnBrk="1" hangingPunct="1"/>
            <a:r>
              <a:rPr lang="sl-SI"/>
              <a:t>Magnetno polje trajnega magneta</a:t>
            </a:r>
          </a:p>
        </p:txBody>
      </p:sp>
      <p:sp>
        <p:nvSpPr>
          <p:cNvPr id="1356802" name="Rectangle 3"/>
          <p:cNvSpPr>
            <a:spLocks noGrp="1" noChangeArrowheads="1"/>
          </p:cNvSpPr>
          <p:nvPr>
            <p:ph type="body" idx="1"/>
          </p:nvPr>
        </p:nvSpPr>
        <p:spPr/>
        <p:txBody>
          <a:bodyPr/>
          <a:lstStyle/>
          <a:p>
            <a:pPr eaLnBrk="1" hangingPunct="1">
              <a:buFont typeface="Wingdings" pitchFamily="2" charset="2"/>
              <a:buNone/>
            </a:pPr>
            <a:r>
              <a:rPr lang="sl-SI"/>
              <a:t>	Potek magnetnega polja okoli magneta </a:t>
            </a:r>
            <a:r>
              <a:rPr lang="sl-SI">
                <a:solidFill>
                  <a:srgbClr val="2469AE"/>
                </a:solidFill>
              </a:rPr>
              <a:t>ponazorimo s silnicami</a:t>
            </a:r>
            <a:r>
              <a:rPr lang="sl-SI"/>
              <a:t>. To so črte, ki kažejo smer polja in potekajo od severnega proti južnemu polu magneta.</a:t>
            </a:r>
          </a:p>
        </p:txBody>
      </p:sp>
      <p:sp>
        <p:nvSpPr>
          <p:cNvPr id="1356803" name="Line 5"/>
          <p:cNvSpPr>
            <a:spLocks noChangeShapeType="1"/>
          </p:cNvSpPr>
          <p:nvPr/>
        </p:nvSpPr>
        <p:spPr bwMode="auto">
          <a:xfrm flipH="1" flipV="1">
            <a:off x="4057650" y="2828925"/>
            <a:ext cx="76200" cy="76200"/>
          </a:xfrm>
          <a:prstGeom prst="line">
            <a:avLst/>
          </a:prstGeom>
          <a:noFill/>
          <a:ln w="28575">
            <a:solidFill>
              <a:srgbClr val="FF3300"/>
            </a:solidFill>
            <a:round/>
            <a:headEnd type="none" w="sm" len="sm"/>
            <a:tailEnd type="none" w="sm" len="sm"/>
          </a:ln>
        </p:spPr>
        <p:txBody>
          <a:bodyPr>
            <a:spAutoFit/>
          </a:bodyPr>
          <a:lstStyle/>
          <a:p>
            <a:endParaRPr lang="sl-SI"/>
          </a:p>
        </p:txBody>
      </p:sp>
      <p:sp>
        <p:nvSpPr>
          <p:cNvPr id="1356804" name="Line 6"/>
          <p:cNvSpPr>
            <a:spLocks noChangeShapeType="1"/>
          </p:cNvSpPr>
          <p:nvPr/>
        </p:nvSpPr>
        <p:spPr bwMode="auto">
          <a:xfrm flipH="1">
            <a:off x="4033838" y="2909888"/>
            <a:ext cx="85725" cy="57150"/>
          </a:xfrm>
          <a:prstGeom prst="line">
            <a:avLst/>
          </a:prstGeom>
          <a:noFill/>
          <a:ln w="28575">
            <a:solidFill>
              <a:srgbClr val="FF3300"/>
            </a:solidFill>
            <a:round/>
            <a:headEnd type="none" w="sm" len="sm"/>
            <a:tailEnd type="none" w="sm" len="sm"/>
          </a:ln>
        </p:spPr>
        <p:txBody>
          <a:bodyPr>
            <a:spAutoFit/>
          </a:bodyPr>
          <a:lstStyle/>
          <a:p>
            <a:endParaRPr lang="sl-SI"/>
          </a:p>
        </p:txBody>
      </p:sp>
      <p:sp>
        <p:nvSpPr>
          <p:cNvPr id="1356805" name="Text Box 7"/>
          <p:cNvSpPr txBox="1">
            <a:spLocks noChangeArrowheads="1"/>
          </p:cNvSpPr>
          <p:nvPr/>
        </p:nvSpPr>
        <p:spPr bwMode="auto">
          <a:xfrm>
            <a:off x="850900" y="5368925"/>
            <a:ext cx="7583488" cy="7620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2000"/>
              <a:t>Če magnet prelomimo, dobimo 2 magneta, ki </a:t>
            </a:r>
            <a:r>
              <a:rPr lang="sl-SI" sz="2000">
                <a:solidFill>
                  <a:srgbClr val="2469AE"/>
                </a:solidFill>
              </a:rPr>
              <a:t>imata vsak </a:t>
            </a:r>
          </a:p>
          <a:p>
            <a:pPr eaLnBrk="0" hangingPunct="0">
              <a:spcBef>
                <a:spcPct val="20000"/>
              </a:spcBef>
              <a:buClr>
                <a:schemeClr val="tx2"/>
              </a:buClr>
              <a:buSzPct val="75000"/>
              <a:buFont typeface="Monotype Sorts"/>
              <a:buNone/>
            </a:pPr>
            <a:r>
              <a:rPr lang="sl-SI" sz="2000">
                <a:solidFill>
                  <a:srgbClr val="2469AE"/>
                </a:solidFill>
              </a:rPr>
              <a:t>svoj severni in južni pol.</a:t>
            </a:r>
            <a:endParaRPr lang="en-US" sz="2000">
              <a:solidFill>
                <a:srgbClr val="2469AE"/>
              </a:solidFill>
            </a:endParaRPr>
          </a:p>
        </p:txBody>
      </p:sp>
      <p:pic>
        <p:nvPicPr>
          <p:cNvPr id="1356806" name="Picture 9" descr="magnet"/>
          <p:cNvPicPr>
            <a:picLocks noChangeAspect="1" noChangeArrowheads="1"/>
          </p:cNvPicPr>
          <p:nvPr/>
        </p:nvPicPr>
        <p:blipFill>
          <a:blip r:embed="rId3"/>
          <a:srcRect/>
          <a:stretch>
            <a:fillRect/>
          </a:stretch>
        </p:blipFill>
        <p:spPr bwMode="auto">
          <a:xfrm>
            <a:off x="2495550" y="2684463"/>
            <a:ext cx="3222625" cy="2759075"/>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49" name="Rectangle 2"/>
          <p:cNvSpPr>
            <a:spLocks noGrp="1" noChangeArrowheads="1"/>
          </p:cNvSpPr>
          <p:nvPr>
            <p:ph type="title"/>
          </p:nvPr>
        </p:nvSpPr>
        <p:spPr/>
        <p:txBody>
          <a:bodyPr/>
          <a:lstStyle/>
          <a:p>
            <a:pPr eaLnBrk="1" hangingPunct="1"/>
            <a:r>
              <a:rPr lang="sl-SI"/>
              <a:t>Enosmerni tok in napetost</a:t>
            </a:r>
          </a:p>
        </p:txBody>
      </p:sp>
      <p:sp>
        <p:nvSpPr>
          <p:cNvPr id="1358850" name="Rectangle 3"/>
          <p:cNvSpPr>
            <a:spLocks noGrp="1" noChangeArrowheads="1"/>
          </p:cNvSpPr>
          <p:nvPr>
            <p:ph type="body" idx="1"/>
          </p:nvPr>
        </p:nvSpPr>
        <p:spPr/>
        <p:txBody>
          <a:bodyPr/>
          <a:lstStyle/>
          <a:p>
            <a:pPr eaLnBrk="1" hangingPunct="1">
              <a:buFont typeface="Wingdings" pitchFamily="2" charset="2"/>
              <a:buNone/>
            </a:pPr>
            <a:r>
              <a:rPr lang="sl-SI"/>
              <a:t>	Enosmerni tok: nosilci naboja tečejo le v eno smer. </a:t>
            </a:r>
            <a:r>
              <a:rPr lang="sl-SI">
                <a:solidFill>
                  <a:srgbClr val="2469AE"/>
                </a:solidFill>
              </a:rPr>
              <a:t>Smer gibanja nosilcev naboja se s časom ne spreminja</a:t>
            </a:r>
            <a:r>
              <a:rPr lang="sl-SI"/>
              <a:t>:</a:t>
            </a:r>
          </a:p>
          <a:p>
            <a:pPr eaLnBrk="1" hangingPunct="1">
              <a:buFont typeface="Wingdings" pitchFamily="2" charset="2"/>
              <a:buNone/>
            </a:pPr>
            <a:endParaRPr lang="sl-SI"/>
          </a:p>
        </p:txBody>
      </p:sp>
      <p:pic>
        <p:nvPicPr>
          <p:cNvPr id="1358851" name="Picture 4" descr="slika517"/>
          <p:cNvPicPr>
            <a:picLocks noChangeAspect="1" noChangeArrowheads="1"/>
          </p:cNvPicPr>
          <p:nvPr/>
        </p:nvPicPr>
        <p:blipFill>
          <a:blip r:embed="rId3"/>
          <a:srcRect/>
          <a:stretch>
            <a:fillRect/>
          </a:stretch>
        </p:blipFill>
        <p:spPr bwMode="auto">
          <a:xfrm>
            <a:off x="2971800" y="2159000"/>
            <a:ext cx="1858963" cy="1587500"/>
          </a:xfrm>
          <a:prstGeom prst="rect">
            <a:avLst/>
          </a:prstGeom>
          <a:noFill/>
          <a:ln w="9525">
            <a:noFill/>
            <a:miter lim="800000"/>
            <a:headEnd/>
            <a:tailEnd/>
          </a:ln>
        </p:spPr>
      </p:pic>
      <p:pic>
        <p:nvPicPr>
          <p:cNvPr id="1358852" name="Picture 5" descr="slika518"/>
          <p:cNvPicPr>
            <a:picLocks noChangeAspect="1" noChangeArrowheads="1"/>
          </p:cNvPicPr>
          <p:nvPr/>
        </p:nvPicPr>
        <p:blipFill>
          <a:blip r:embed="rId4"/>
          <a:srcRect/>
          <a:stretch>
            <a:fillRect/>
          </a:stretch>
        </p:blipFill>
        <p:spPr bwMode="auto">
          <a:xfrm>
            <a:off x="2946400" y="4845050"/>
            <a:ext cx="1982788" cy="1706563"/>
          </a:xfrm>
          <a:prstGeom prst="rect">
            <a:avLst/>
          </a:prstGeom>
          <a:noFill/>
          <a:ln w="9525">
            <a:noFill/>
            <a:miter lim="800000"/>
            <a:headEnd/>
            <a:tailEnd/>
          </a:ln>
        </p:spPr>
      </p:pic>
      <p:sp>
        <p:nvSpPr>
          <p:cNvPr id="1358853" name="Text Box 6"/>
          <p:cNvSpPr txBox="1">
            <a:spLocks noChangeArrowheads="1"/>
          </p:cNvSpPr>
          <p:nvPr/>
        </p:nvSpPr>
        <p:spPr bwMode="auto">
          <a:xfrm>
            <a:off x="774700" y="3841750"/>
            <a:ext cx="7804150" cy="7016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2000"/>
              <a:t>Enosmerna napetost: tista napetost, ki </a:t>
            </a:r>
            <a:r>
              <a:rPr lang="sl-SI" sz="2000">
                <a:solidFill>
                  <a:srgbClr val="2469AE"/>
                </a:solidFill>
              </a:rPr>
              <a:t>generira enosmerni tok in se ji s časom predznak ne spreminja.</a:t>
            </a:r>
            <a:endParaRPr lang="en-US" sz="2000">
              <a:solidFill>
                <a:srgbClr val="2469AE"/>
              </a:solidFill>
            </a:endParaRPr>
          </a:p>
        </p:txBody>
      </p:sp>
      <p:sp>
        <p:nvSpPr>
          <p:cNvPr id="1358854" name="Text Box 7"/>
          <p:cNvSpPr txBox="1">
            <a:spLocks noChangeArrowheads="1"/>
          </p:cNvSpPr>
          <p:nvPr/>
        </p:nvSpPr>
        <p:spPr bwMode="auto">
          <a:xfrm>
            <a:off x="5260975" y="2689225"/>
            <a:ext cx="246221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DC – Direct Current</a:t>
            </a: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7" name="Rectangle 2"/>
          <p:cNvSpPr>
            <a:spLocks noGrp="1" noChangeArrowheads="1"/>
          </p:cNvSpPr>
          <p:nvPr>
            <p:ph type="title"/>
          </p:nvPr>
        </p:nvSpPr>
        <p:spPr/>
        <p:txBody>
          <a:bodyPr/>
          <a:lstStyle/>
          <a:p>
            <a:pPr eaLnBrk="1" hangingPunct="1"/>
            <a:r>
              <a:rPr lang="sl-SI"/>
              <a:t>Celice in baterije (1)</a:t>
            </a:r>
          </a:p>
        </p:txBody>
      </p:sp>
      <p:sp>
        <p:nvSpPr>
          <p:cNvPr id="1360898" name="Text Box 8"/>
          <p:cNvSpPr txBox="1">
            <a:spLocks noChangeArrowheads="1"/>
          </p:cNvSpPr>
          <p:nvPr/>
        </p:nvSpPr>
        <p:spPr bwMode="auto">
          <a:xfrm>
            <a:off x="946150" y="4008438"/>
            <a:ext cx="3941763"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Krivulje uporabe alkalne baterije</a:t>
            </a:r>
          </a:p>
        </p:txBody>
      </p:sp>
      <p:pic>
        <p:nvPicPr>
          <p:cNvPr id="1360899" name="Picture 9" descr="bat"/>
          <p:cNvPicPr>
            <a:picLocks noChangeAspect="1" noChangeArrowheads="1"/>
          </p:cNvPicPr>
          <p:nvPr/>
        </p:nvPicPr>
        <p:blipFill>
          <a:blip r:embed="rId3"/>
          <a:srcRect/>
          <a:stretch>
            <a:fillRect/>
          </a:stretch>
        </p:blipFill>
        <p:spPr bwMode="auto">
          <a:xfrm>
            <a:off x="277813" y="1247775"/>
            <a:ext cx="5289550" cy="3008313"/>
          </a:xfrm>
          <a:prstGeom prst="rect">
            <a:avLst/>
          </a:prstGeom>
          <a:noFill/>
          <a:ln w="9525">
            <a:noFill/>
            <a:miter lim="800000"/>
            <a:headEnd/>
            <a:tailEnd/>
          </a:ln>
        </p:spPr>
      </p:pic>
      <p:pic>
        <p:nvPicPr>
          <p:cNvPr id="1360900" name="Picture 11" descr="bat2"/>
          <p:cNvPicPr>
            <a:picLocks noChangeAspect="1" noChangeArrowheads="1"/>
          </p:cNvPicPr>
          <p:nvPr/>
        </p:nvPicPr>
        <p:blipFill>
          <a:blip r:embed="rId4"/>
          <a:srcRect/>
          <a:stretch>
            <a:fillRect/>
          </a:stretch>
        </p:blipFill>
        <p:spPr bwMode="auto">
          <a:xfrm>
            <a:off x="815975" y="4419600"/>
            <a:ext cx="1968500" cy="1968500"/>
          </a:xfrm>
          <a:prstGeom prst="rect">
            <a:avLst/>
          </a:prstGeom>
          <a:noFill/>
          <a:ln w="9525">
            <a:noFill/>
            <a:miter lim="800000"/>
            <a:headEnd/>
            <a:tailEnd/>
          </a:ln>
        </p:spPr>
      </p:pic>
      <p:pic>
        <p:nvPicPr>
          <p:cNvPr id="1360901" name="Picture 12" descr="bat3"/>
          <p:cNvPicPr>
            <a:picLocks noChangeAspect="1" noChangeArrowheads="1"/>
          </p:cNvPicPr>
          <p:nvPr/>
        </p:nvPicPr>
        <p:blipFill>
          <a:blip r:embed="rId5"/>
          <a:srcRect/>
          <a:stretch>
            <a:fillRect/>
          </a:stretch>
        </p:blipFill>
        <p:spPr bwMode="auto">
          <a:xfrm>
            <a:off x="3594100" y="4922838"/>
            <a:ext cx="2001838" cy="925512"/>
          </a:xfrm>
          <a:prstGeom prst="rect">
            <a:avLst/>
          </a:prstGeom>
          <a:noFill/>
          <a:ln w="9525">
            <a:noFill/>
            <a:miter lim="800000"/>
            <a:headEnd/>
            <a:tailEnd/>
          </a:ln>
        </p:spPr>
      </p:pic>
      <p:pic>
        <p:nvPicPr>
          <p:cNvPr id="1360902" name="Picture 14" descr="bat4"/>
          <p:cNvPicPr>
            <a:picLocks noChangeAspect="1" noChangeArrowheads="1"/>
          </p:cNvPicPr>
          <p:nvPr/>
        </p:nvPicPr>
        <p:blipFill>
          <a:blip r:embed="rId6"/>
          <a:srcRect/>
          <a:stretch>
            <a:fillRect/>
          </a:stretch>
        </p:blipFill>
        <p:spPr bwMode="auto">
          <a:xfrm>
            <a:off x="6102350" y="1839913"/>
            <a:ext cx="2019300" cy="1320800"/>
          </a:xfrm>
          <a:prstGeom prst="rect">
            <a:avLst/>
          </a:prstGeom>
          <a:noFill/>
          <a:ln w="9525">
            <a:noFill/>
            <a:miter lim="800000"/>
            <a:headEnd/>
            <a:tailEnd/>
          </a:ln>
        </p:spPr>
      </p:pic>
      <p:pic>
        <p:nvPicPr>
          <p:cNvPr id="1360903" name="Picture 17" descr="batt"/>
          <p:cNvPicPr>
            <a:picLocks noChangeAspect="1" noChangeArrowheads="1"/>
          </p:cNvPicPr>
          <p:nvPr/>
        </p:nvPicPr>
        <p:blipFill>
          <a:blip r:embed="rId7"/>
          <a:srcRect/>
          <a:stretch>
            <a:fillRect/>
          </a:stretch>
        </p:blipFill>
        <p:spPr bwMode="auto">
          <a:xfrm>
            <a:off x="6494463" y="4000500"/>
            <a:ext cx="1498600" cy="19939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2"/>
          <p:cNvSpPr>
            <a:spLocks noGrp="1" noChangeArrowheads="1"/>
          </p:cNvSpPr>
          <p:nvPr>
            <p:ph type="title"/>
          </p:nvPr>
        </p:nvSpPr>
        <p:spPr/>
        <p:txBody>
          <a:bodyPr/>
          <a:lstStyle/>
          <a:p>
            <a:pPr eaLnBrk="1" hangingPunct="1"/>
            <a:r>
              <a:rPr lang="sl-SI"/>
              <a:t>Celice in baterije (2)</a:t>
            </a:r>
          </a:p>
        </p:txBody>
      </p:sp>
      <p:graphicFrame>
        <p:nvGraphicFramePr>
          <p:cNvPr id="1362947" name="Group 3"/>
          <p:cNvGraphicFramePr>
            <a:graphicFrameLocks noGrp="1"/>
          </p:cNvGraphicFramePr>
          <p:nvPr>
            <p:ph idx="1"/>
          </p:nvPr>
        </p:nvGraphicFramePr>
        <p:xfrm>
          <a:off x="479425" y="1419225"/>
          <a:ext cx="8181975" cy="4096640"/>
        </p:xfrm>
        <a:graphic>
          <a:graphicData uri="http://schemas.openxmlformats.org/drawingml/2006/table">
            <a:tbl>
              <a:tblPr/>
              <a:tblGrid>
                <a:gridCol w="1168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042988">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168400">
                  <a:extLst>
                    <a:ext uri="{9D8B030D-6E8A-4147-A177-3AD203B41FA5}">
                      <a16:colId xmlns:a16="http://schemas.microsoft.com/office/drawing/2014/main" val="20004"/>
                    </a:ext>
                  </a:extLst>
                </a:gridCol>
                <a:gridCol w="1169987">
                  <a:extLst>
                    <a:ext uri="{9D8B030D-6E8A-4147-A177-3AD203B41FA5}">
                      <a16:colId xmlns:a16="http://schemas.microsoft.com/office/drawing/2014/main" val="20005"/>
                    </a:ext>
                  </a:extLst>
                </a:gridCol>
                <a:gridCol w="1168400">
                  <a:extLst>
                    <a:ext uri="{9D8B030D-6E8A-4147-A177-3AD203B41FA5}">
                      <a16:colId xmlns:a16="http://schemas.microsoft.com/office/drawing/2014/main" val="20006"/>
                    </a:ext>
                  </a:extLst>
                </a:gridCol>
              </a:tblGrid>
              <a:tr h="334963">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000" b="0" i="0" u="none" strike="noStrike" cap="none" normalizeH="0" baseline="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Svinčena</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celica</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Ni-Cd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Ni-MH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Li-ion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Li-ion polymer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Polnjive</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alkalne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54038">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Nominalna napetost celice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2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1.2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1.2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3.6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3.6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1.5 V</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58800">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Število ciklov</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polnjenja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500-800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1500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500-1000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1200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&gt;1000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8800">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Lastno</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praznjenje</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(%/mesec)</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3-20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30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zelo nizko</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58800">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Temp. področje uporabe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-20 do 60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-40 do 60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-20 do 60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-20 do 60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0 do 60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900" b="0" i="0" u="none" strike="noStrike" cap="none" normalizeH="0" baseline="0">
                          <a:ln>
                            <a:noFill/>
                          </a:ln>
                          <a:solidFill>
                            <a:schemeClr val="tx1"/>
                          </a:solidFill>
                          <a:effectLst/>
                          <a:latin typeface="Verdana" pitchFamily="34" charset="0"/>
                        </a:rPr>
                        <a:t>0 do 65 </a:t>
                      </a:r>
                      <a:r>
                        <a:rPr kumimoji="0" lang="en-US" sz="900" b="0" i="0" u="none" strike="noStrike" cap="none" normalizeH="0" baseline="0">
                          <a:ln>
                            <a:noFill/>
                          </a:ln>
                          <a:solidFill>
                            <a:schemeClr val="tx1"/>
                          </a:solidFill>
                          <a:effectLst/>
                          <a:latin typeface="Verdana" pitchFamily="34" charset="0"/>
                        </a:rPr>
                        <a:t>°</a:t>
                      </a:r>
                      <a:r>
                        <a:rPr kumimoji="0" lang="sl-SI" sz="900" b="0" i="0" u="none" strike="noStrike" cap="none" normalizeH="0" baseline="0">
                          <a:ln>
                            <a:noFill/>
                          </a:ln>
                          <a:solidFill>
                            <a:schemeClr val="tx1"/>
                          </a:solidFill>
                          <a:effectLst/>
                          <a:latin typeface="Verdana" pitchFamily="34" charset="0"/>
                        </a:rPr>
                        <a:t>C</a:t>
                      </a:r>
                      <a:endParaRPr kumimoji="0" lang="en-US" sz="900" b="0" i="0" u="none" strike="noStrike" cap="none" normalizeH="0" baseline="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66738">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Energija/teža</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(Wh/kg)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30-50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45-80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60-120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110-160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100-200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80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58763">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Obremenitev:</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max/priporočena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5C/0.2C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20C/1C</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0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5C/0.5C</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&gt;2C/&lt;1C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&gt;2C/&lt;1C</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000" b="0" i="0" u="none" strike="noStrike" cap="none" normalizeH="0" baseline="0">
                          <a:ln>
                            <a:noFill/>
                          </a:ln>
                          <a:solidFill>
                            <a:schemeClr val="tx1"/>
                          </a:solidFill>
                          <a:effectLst/>
                          <a:latin typeface="Verdana" pitchFamily="34" charset="0"/>
                        </a:rPr>
                        <a:t>0.5C/ &lt;0.2C</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3" name="Rectangle 2"/>
          <p:cNvSpPr>
            <a:spLocks noGrp="1" noChangeArrowheads="1"/>
          </p:cNvSpPr>
          <p:nvPr>
            <p:ph type="title"/>
          </p:nvPr>
        </p:nvSpPr>
        <p:spPr/>
        <p:txBody>
          <a:bodyPr/>
          <a:lstStyle/>
          <a:p>
            <a:pPr eaLnBrk="1" hangingPunct="1"/>
            <a:r>
              <a:rPr lang="sl-SI"/>
              <a:t>Celice in baterije (3)</a:t>
            </a:r>
          </a:p>
        </p:txBody>
      </p:sp>
      <p:pic>
        <p:nvPicPr>
          <p:cNvPr id="1364994" name="Picture 3" descr="slika519"/>
          <p:cNvPicPr>
            <a:picLocks noChangeAspect="1" noChangeArrowheads="1"/>
          </p:cNvPicPr>
          <p:nvPr/>
        </p:nvPicPr>
        <p:blipFill>
          <a:blip r:embed="rId3"/>
          <a:srcRect/>
          <a:stretch>
            <a:fillRect/>
          </a:stretch>
        </p:blipFill>
        <p:spPr bwMode="auto">
          <a:xfrm>
            <a:off x="2455863" y="2389188"/>
            <a:ext cx="3509962" cy="1401762"/>
          </a:xfrm>
          <a:prstGeom prst="rect">
            <a:avLst/>
          </a:prstGeom>
          <a:noFill/>
          <a:ln w="9525">
            <a:noFill/>
            <a:miter lim="800000"/>
            <a:headEnd/>
            <a:tailEnd/>
          </a:ln>
        </p:spPr>
      </p:pic>
      <p:pic>
        <p:nvPicPr>
          <p:cNvPr id="1364995" name="Picture 4" descr="slika5110"/>
          <p:cNvPicPr>
            <a:picLocks noChangeAspect="1" noChangeArrowheads="1"/>
          </p:cNvPicPr>
          <p:nvPr/>
        </p:nvPicPr>
        <p:blipFill>
          <a:blip r:embed="rId4"/>
          <a:srcRect/>
          <a:stretch>
            <a:fillRect/>
          </a:stretch>
        </p:blipFill>
        <p:spPr bwMode="auto">
          <a:xfrm>
            <a:off x="2797175" y="5343525"/>
            <a:ext cx="2663825" cy="1069975"/>
          </a:xfrm>
          <a:prstGeom prst="rect">
            <a:avLst/>
          </a:prstGeom>
          <a:noFill/>
          <a:ln w="9525">
            <a:noFill/>
            <a:miter lim="800000"/>
            <a:headEnd/>
            <a:tailEnd/>
          </a:ln>
        </p:spPr>
      </p:pic>
      <p:sp>
        <p:nvSpPr>
          <p:cNvPr id="1364996" name="Text Box 5"/>
          <p:cNvSpPr txBox="1">
            <a:spLocks noChangeArrowheads="1"/>
          </p:cNvSpPr>
          <p:nvPr/>
        </p:nvSpPr>
        <p:spPr bwMode="auto">
          <a:xfrm>
            <a:off x="546100" y="1508125"/>
            <a:ext cx="8158163"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Zaporedna vezava celic: </a:t>
            </a:r>
            <a:r>
              <a:rPr lang="sl-SI">
                <a:solidFill>
                  <a:srgbClr val="2469AE"/>
                </a:solidFill>
              </a:rPr>
              <a:t>skupna napetost je enaka vsoti napetosti</a:t>
            </a:r>
          </a:p>
          <a:p>
            <a:pPr eaLnBrk="0" hangingPunct="0">
              <a:spcBef>
                <a:spcPct val="20000"/>
              </a:spcBef>
              <a:buClr>
                <a:schemeClr val="tx2"/>
              </a:buClr>
              <a:buSzPct val="75000"/>
              <a:buFont typeface="Monotype Sorts"/>
              <a:buNone/>
            </a:pPr>
            <a:r>
              <a:rPr lang="sl-SI">
                <a:solidFill>
                  <a:srgbClr val="2469AE"/>
                </a:solidFill>
              </a:rPr>
              <a:t>posameznih baterijskih celic.</a:t>
            </a:r>
            <a:r>
              <a:rPr lang="sl-SI"/>
              <a:t> Dopustni tok je enak dopustnemu toku </a:t>
            </a:r>
          </a:p>
          <a:p>
            <a:pPr eaLnBrk="0" hangingPunct="0">
              <a:spcBef>
                <a:spcPct val="20000"/>
              </a:spcBef>
              <a:buClr>
                <a:schemeClr val="tx2"/>
              </a:buClr>
              <a:buSzPct val="75000"/>
              <a:buFont typeface="Monotype Sorts"/>
              <a:buNone/>
            </a:pPr>
            <a:r>
              <a:rPr lang="sl-SI"/>
              <a:t>ene celice.</a:t>
            </a:r>
            <a:endParaRPr lang="en-US"/>
          </a:p>
        </p:txBody>
      </p:sp>
      <p:sp>
        <p:nvSpPr>
          <p:cNvPr id="1364997" name="Text Box 6"/>
          <p:cNvSpPr txBox="1">
            <a:spLocks noChangeArrowheads="1"/>
          </p:cNvSpPr>
          <p:nvPr/>
        </p:nvSpPr>
        <p:spPr bwMode="auto">
          <a:xfrm>
            <a:off x="650875" y="4270375"/>
            <a:ext cx="8042275" cy="696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Vzporedna vezava celic: </a:t>
            </a:r>
            <a:r>
              <a:rPr lang="sl-SI">
                <a:solidFill>
                  <a:srgbClr val="2469AE"/>
                </a:solidFill>
              </a:rPr>
              <a:t>pri vzporedni vezavi več enakih baterijskih </a:t>
            </a:r>
          </a:p>
          <a:p>
            <a:pPr eaLnBrk="0" hangingPunct="0">
              <a:spcBef>
                <a:spcPct val="20000"/>
              </a:spcBef>
              <a:buClr>
                <a:schemeClr val="tx2"/>
              </a:buClr>
              <a:buSzPct val="75000"/>
              <a:buFont typeface="Monotype Sorts"/>
              <a:buNone/>
            </a:pPr>
            <a:r>
              <a:rPr lang="sl-SI">
                <a:solidFill>
                  <a:srgbClr val="2469AE"/>
                </a:solidFill>
              </a:rPr>
              <a:t>celic je dopustni tok enak vsoti dopustnih tokov posameznih celic.</a:t>
            </a:r>
            <a:r>
              <a:rPr lang="sl-SI"/>
              <a:t> </a:t>
            </a: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45" name="Rectangle 2"/>
          <p:cNvSpPr>
            <a:spLocks noGrp="1" noChangeArrowheads="1"/>
          </p:cNvSpPr>
          <p:nvPr>
            <p:ph type="title"/>
          </p:nvPr>
        </p:nvSpPr>
        <p:spPr/>
        <p:txBody>
          <a:bodyPr/>
          <a:lstStyle/>
          <a:p>
            <a:pPr eaLnBrk="1" hangingPunct="1"/>
            <a:r>
              <a:rPr lang="sl-SI"/>
              <a:t>Celice in baterije (4)</a:t>
            </a:r>
            <a:endParaRPr lang="en-US"/>
          </a:p>
        </p:txBody>
      </p:sp>
      <p:sp>
        <p:nvSpPr>
          <p:cNvPr id="1367046" name="Rectangle 3"/>
          <p:cNvSpPr>
            <a:spLocks noGrp="1" noChangeArrowheads="1"/>
          </p:cNvSpPr>
          <p:nvPr>
            <p:ph type="body" sz="half" idx="1"/>
          </p:nvPr>
        </p:nvSpPr>
        <p:spPr>
          <a:xfrm>
            <a:off x="479425" y="1468438"/>
            <a:ext cx="8229600" cy="4849812"/>
          </a:xfrm>
        </p:spPr>
        <p:txBody>
          <a:bodyPr/>
          <a:lstStyle/>
          <a:p>
            <a:pPr eaLnBrk="1" hangingPunct="1"/>
            <a:r>
              <a:rPr lang="sl-SI" sz="1800"/>
              <a:t>KAPACITETA: pove koliko časa je celica sposobna dajati določen tok:</a:t>
            </a:r>
          </a:p>
          <a:p>
            <a:pPr eaLnBrk="1" hangingPunct="1">
              <a:buFont typeface="Wingdings" pitchFamily="2" charset="2"/>
              <a:buNone/>
            </a:pPr>
            <a:r>
              <a:rPr lang="sl-SI" sz="1800"/>
              <a:t> </a:t>
            </a:r>
            <a:r>
              <a:rPr lang="sl-SI" sz="1800">
                <a:solidFill>
                  <a:srgbClr val="2469AE"/>
                </a:solidFill>
              </a:rPr>
              <a:t>	Q=I</a:t>
            </a:r>
            <a:r>
              <a:rPr lang="en-US" sz="1800">
                <a:solidFill>
                  <a:srgbClr val="2469AE"/>
                </a:solidFill>
              </a:rPr>
              <a:t>·</a:t>
            </a:r>
            <a:r>
              <a:rPr lang="sl-SI" sz="1800">
                <a:solidFill>
                  <a:srgbClr val="2469AE"/>
                </a:solidFill>
              </a:rPr>
              <a:t>t [Ah]</a:t>
            </a:r>
          </a:p>
          <a:p>
            <a:pPr eaLnBrk="1" hangingPunct="1">
              <a:buFont typeface="Wingdings" pitchFamily="2" charset="2"/>
              <a:buNone/>
            </a:pPr>
            <a:r>
              <a:rPr lang="sl-SI" sz="1000"/>
              <a:t>	</a:t>
            </a:r>
            <a:r>
              <a:rPr lang="sl-SI" sz="1000">
                <a:solidFill>
                  <a:srgbClr val="009900"/>
                </a:solidFill>
              </a:rPr>
              <a:t>Primer: Akumulator imam kapaciteto 10 Ah. Koliko časa ga bomo lahko uporabljali, če porabnik troši 500 mA?</a:t>
            </a:r>
          </a:p>
          <a:p>
            <a:pPr eaLnBrk="1" hangingPunct="1">
              <a:buFont typeface="Wingdings" pitchFamily="2" charset="2"/>
              <a:buNone/>
            </a:pPr>
            <a:r>
              <a:rPr lang="sl-SI" sz="1000">
                <a:solidFill>
                  <a:srgbClr val="009900"/>
                </a:solidFill>
              </a:rPr>
              <a:t>	t=Q/I=10 Ah/0.5 A=20 h</a:t>
            </a:r>
          </a:p>
          <a:p>
            <a:pPr eaLnBrk="1" hangingPunct="1"/>
            <a:r>
              <a:rPr lang="sl-SI" sz="1800"/>
              <a:t>NOTRANJA UPORNOST (R</a:t>
            </a:r>
            <a:r>
              <a:rPr lang="sl-SI" sz="1800" baseline="-25000"/>
              <a:t>g</a:t>
            </a:r>
            <a:r>
              <a:rPr lang="sl-SI" sz="1800"/>
              <a:t>)</a:t>
            </a:r>
          </a:p>
          <a:p>
            <a:pPr eaLnBrk="1" hangingPunct="1"/>
            <a:endParaRPr lang="sl-SI" sz="1800"/>
          </a:p>
          <a:p>
            <a:pPr eaLnBrk="1" hangingPunct="1"/>
            <a:r>
              <a:rPr lang="sl-SI" sz="1800"/>
              <a:t>KRATKOSTIČNI TOK (I</a:t>
            </a:r>
            <a:r>
              <a:rPr lang="sl-SI" sz="1800" baseline="-25000"/>
              <a:t>k</a:t>
            </a:r>
            <a:r>
              <a:rPr lang="sl-SI" sz="1800"/>
              <a:t>): </a:t>
            </a:r>
            <a:r>
              <a:rPr lang="sl-SI" sz="1800">
                <a:solidFill>
                  <a:srgbClr val="2469AE"/>
                </a:solidFill>
              </a:rPr>
              <a:t>tok, ki steče če pola celice kratko spojimo z vodnikom.</a:t>
            </a:r>
          </a:p>
          <a:p>
            <a:pPr eaLnBrk="1" hangingPunct="1"/>
            <a:endParaRPr lang="sl-SI" sz="1800">
              <a:solidFill>
                <a:srgbClr val="2469AE"/>
              </a:solidFill>
            </a:endParaRPr>
          </a:p>
          <a:p>
            <a:pPr eaLnBrk="1" hangingPunct="1"/>
            <a:endParaRPr lang="sl-SI" sz="1800">
              <a:solidFill>
                <a:srgbClr val="2469AE"/>
              </a:solidFill>
            </a:endParaRPr>
          </a:p>
          <a:p>
            <a:pPr eaLnBrk="1" hangingPunct="1"/>
            <a:r>
              <a:rPr lang="sl-SI" sz="1800"/>
              <a:t>NAZIVNI TOK: je enak 1/10 vrednosti nazivne kapacitete celice.</a:t>
            </a:r>
            <a:endParaRPr lang="en-US" sz="1800"/>
          </a:p>
        </p:txBody>
      </p:sp>
      <p:graphicFrame>
        <p:nvGraphicFramePr>
          <p:cNvPr id="1367044" name="Object 4"/>
          <p:cNvGraphicFramePr>
            <a:graphicFrameLocks noGrp="1" noChangeAspect="1"/>
          </p:cNvGraphicFramePr>
          <p:nvPr>
            <p:ph sz="half" idx="2"/>
          </p:nvPr>
        </p:nvGraphicFramePr>
        <p:xfrm>
          <a:off x="3567113" y="4408488"/>
          <a:ext cx="1008062" cy="849312"/>
        </p:xfrm>
        <a:graphic>
          <a:graphicData uri="http://schemas.openxmlformats.org/presentationml/2006/ole">
            <mc:AlternateContent xmlns:mc="http://schemas.openxmlformats.org/markup-compatibility/2006">
              <mc:Choice xmlns:v="urn:schemas-microsoft-com:vml" Requires="v">
                <p:oleObj spid="_x0000_s1367060" name="Enačba" r:id="rId4" imgW="482400" imgH="406080" progId="Equation.3">
                  <p:embed/>
                </p:oleObj>
              </mc:Choice>
              <mc:Fallback>
                <p:oleObj name="Enačba" r:id="rId4" imgW="482400" imgH="40608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7113" y="4408488"/>
                        <a:ext cx="1008062" cy="84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89" name="Rectangle 2"/>
          <p:cNvSpPr>
            <a:spLocks noGrp="1" noChangeArrowheads="1"/>
          </p:cNvSpPr>
          <p:nvPr>
            <p:ph type="title"/>
          </p:nvPr>
        </p:nvSpPr>
        <p:spPr/>
        <p:txBody>
          <a:bodyPr/>
          <a:lstStyle/>
          <a:p>
            <a:pPr eaLnBrk="1" hangingPunct="1"/>
            <a:r>
              <a:rPr lang="sl-SI"/>
              <a:t>Električne sheme</a:t>
            </a:r>
          </a:p>
        </p:txBody>
      </p:sp>
      <p:pic>
        <p:nvPicPr>
          <p:cNvPr id="1369090" name="Picture 3" descr="slika5"/>
          <p:cNvPicPr>
            <a:picLocks noChangeAspect="1" noChangeArrowheads="1"/>
          </p:cNvPicPr>
          <p:nvPr/>
        </p:nvPicPr>
        <p:blipFill>
          <a:blip r:embed="rId3"/>
          <a:srcRect/>
          <a:stretch>
            <a:fillRect/>
          </a:stretch>
        </p:blipFill>
        <p:spPr bwMode="auto">
          <a:xfrm>
            <a:off x="1422400" y="2317750"/>
            <a:ext cx="2454275" cy="2063750"/>
          </a:xfrm>
          <a:prstGeom prst="rect">
            <a:avLst/>
          </a:prstGeom>
          <a:noFill/>
          <a:ln w="9525">
            <a:noFill/>
            <a:miter lim="800000"/>
            <a:headEnd/>
            <a:tailEnd/>
          </a:ln>
        </p:spPr>
      </p:pic>
      <p:pic>
        <p:nvPicPr>
          <p:cNvPr id="1369091" name="Picture 4" descr="slika5"/>
          <p:cNvPicPr>
            <a:picLocks noChangeAspect="1" noChangeArrowheads="1"/>
          </p:cNvPicPr>
          <p:nvPr/>
        </p:nvPicPr>
        <p:blipFill>
          <a:blip r:embed="rId4"/>
          <a:srcRect/>
          <a:stretch>
            <a:fillRect/>
          </a:stretch>
        </p:blipFill>
        <p:spPr bwMode="auto">
          <a:xfrm>
            <a:off x="5510213" y="2306638"/>
            <a:ext cx="2220912" cy="2009775"/>
          </a:xfrm>
          <a:prstGeom prst="rect">
            <a:avLst/>
          </a:prstGeom>
          <a:noFill/>
          <a:ln w="9525">
            <a:noFill/>
            <a:miter lim="800000"/>
            <a:headEnd/>
            <a:tailEnd/>
          </a:ln>
        </p:spPr>
      </p:pic>
      <p:sp>
        <p:nvSpPr>
          <p:cNvPr id="1369092" name="Text Box 5"/>
          <p:cNvSpPr txBox="1">
            <a:spLocks noChangeArrowheads="1"/>
          </p:cNvSpPr>
          <p:nvPr/>
        </p:nvSpPr>
        <p:spPr bwMode="auto">
          <a:xfrm>
            <a:off x="1273175" y="4702175"/>
            <a:ext cx="266223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Električni krog (baterija in upor)</a:t>
            </a:r>
          </a:p>
        </p:txBody>
      </p:sp>
      <p:sp>
        <p:nvSpPr>
          <p:cNvPr id="1369093" name="Text Box 6"/>
          <p:cNvSpPr txBox="1">
            <a:spLocks noChangeArrowheads="1"/>
          </p:cNvSpPr>
          <p:nvPr/>
        </p:nvSpPr>
        <p:spPr bwMode="auto">
          <a:xfrm>
            <a:off x="5180013" y="4692650"/>
            <a:ext cx="29559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Shema električnega kroga leve slike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7" name="Rectangle 2"/>
          <p:cNvSpPr>
            <a:spLocks noGrp="1" noChangeArrowheads="1"/>
          </p:cNvSpPr>
          <p:nvPr>
            <p:ph type="title"/>
          </p:nvPr>
        </p:nvSpPr>
        <p:spPr/>
        <p:txBody>
          <a:bodyPr/>
          <a:lstStyle/>
          <a:p>
            <a:pPr eaLnBrk="1" hangingPunct="1"/>
            <a:r>
              <a:rPr lang="sl-SI"/>
              <a:t>Izmenični tok in napetost</a:t>
            </a:r>
            <a:endParaRPr lang="en-US"/>
          </a:p>
        </p:txBody>
      </p:sp>
      <p:sp>
        <p:nvSpPr>
          <p:cNvPr id="1371138" name="Rectangle 3"/>
          <p:cNvSpPr>
            <a:spLocks noGrp="1" noChangeArrowheads="1"/>
          </p:cNvSpPr>
          <p:nvPr>
            <p:ph type="body" idx="1"/>
          </p:nvPr>
        </p:nvSpPr>
        <p:spPr/>
        <p:txBody>
          <a:bodyPr/>
          <a:lstStyle/>
          <a:p>
            <a:pPr eaLnBrk="1" hangingPunct="1">
              <a:buFont typeface="Wingdings" pitchFamily="2" charset="2"/>
              <a:buNone/>
            </a:pPr>
            <a:r>
              <a:rPr lang="sl-SI"/>
              <a:t>	Izmenični tok: </a:t>
            </a:r>
            <a:r>
              <a:rPr lang="sl-SI">
                <a:solidFill>
                  <a:srgbClr val="2469AE"/>
                </a:solidFill>
              </a:rPr>
              <a:t>smer gibanja nosilcev naboja se s časom spreminja.</a:t>
            </a:r>
            <a:endParaRPr lang="en-US">
              <a:solidFill>
                <a:srgbClr val="2469AE"/>
              </a:solidFill>
            </a:endParaRPr>
          </a:p>
        </p:txBody>
      </p:sp>
      <p:pic>
        <p:nvPicPr>
          <p:cNvPr id="1371139" name="Picture 4" descr="slika5"/>
          <p:cNvPicPr>
            <a:picLocks noChangeAspect="1" noChangeArrowheads="1"/>
          </p:cNvPicPr>
          <p:nvPr/>
        </p:nvPicPr>
        <p:blipFill>
          <a:blip r:embed="rId3"/>
          <a:srcRect/>
          <a:stretch>
            <a:fillRect/>
          </a:stretch>
        </p:blipFill>
        <p:spPr bwMode="auto">
          <a:xfrm>
            <a:off x="3427413" y="1831975"/>
            <a:ext cx="1676400" cy="2174875"/>
          </a:xfrm>
          <a:prstGeom prst="rect">
            <a:avLst/>
          </a:prstGeom>
          <a:noFill/>
          <a:ln w="9525">
            <a:noFill/>
            <a:miter lim="800000"/>
            <a:headEnd/>
            <a:tailEnd/>
          </a:ln>
        </p:spPr>
      </p:pic>
      <p:pic>
        <p:nvPicPr>
          <p:cNvPr id="1371140" name="Picture 5" descr="slika5"/>
          <p:cNvPicPr>
            <a:picLocks noChangeAspect="1" noChangeArrowheads="1"/>
          </p:cNvPicPr>
          <p:nvPr/>
        </p:nvPicPr>
        <p:blipFill>
          <a:blip r:embed="rId4"/>
          <a:srcRect/>
          <a:stretch>
            <a:fillRect/>
          </a:stretch>
        </p:blipFill>
        <p:spPr bwMode="auto">
          <a:xfrm>
            <a:off x="3475038" y="4395788"/>
            <a:ext cx="1706562" cy="2190750"/>
          </a:xfrm>
          <a:prstGeom prst="rect">
            <a:avLst/>
          </a:prstGeom>
          <a:noFill/>
          <a:ln w="9525">
            <a:noFill/>
            <a:miter lim="800000"/>
            <a:headEnd/>
            <a:tailEnd/>
          </a:ln>
        </p:spPr>
      </p:pic>
      <p:sp>
        <p:nvSpPr>
          <p:cNvPr id="1371141" name="Text Box 6"/>
          <p:cNvSpPr txBox="1">
            <a:spLocks noChangeArrowheads="1"/>
          </p:cNvSpPr>
          <p:nvPr/>
        </p:nvSpPr>
        <p:spPr bwMode="auto">
          <a:xfrm>
            <a:off x="831850" y="3911600"/>
            <a:ext cx="2809875" cy="3968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2000"/>
              <a:t>Izmenična napetost:</a:t>
            </a:r>
            <a:endParaRPr lang="en-US" sz="2000"/>
          </a:p>
        </p:txBody>
      </p:sp>
      <p:sp>
        <p:nvSpPr>
          <p:cNvPr id="1371142" name="Text Box 7"/>
          <p:cNvSpPr txBox="1">
            <a:spLocks noChangeArrowheads="1"/>
          </p:cNvSpPr>
          <p:nvPr/>
        </p:nvSpPr>
        <p:spPr bwMode="auto">
          <a:xfrm>
            <a:off x="5489575" y="2555875"/>
            <a:ext cx="302418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AC – Alternating Current</a:t>
            </a: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90" name="Rectangle 2"/>
          <p:cNvSpPr>
            <a:spLocks noGrp="1" noChangeArrowheads="1"/>
          </p:cNvSpPr>
          <p:nvPr>
            <p:ph type="title"/>
          </p:nvPr>
        </p:nvSpPr>
        <p:spPr/>
        <p:txBody>
          <a:bodyPr/>
          <a:lstStyle/>
          <a:p>
            <a:pPr eaLnBrk="1" hangingPunct="1"/>
            <a:r>
              <a:rPr lang="sl-SI"/>
              <a:t>Generator izmenične napetosti</a:t>
            </a:r>
            <a:endParaRPr lang="en-US"/>
          </a:p>
        </p:txBody>
      </p:sp>
      <p:graphicFrame>
        <p:nvGraphicFramePr>
          <p:cNvPr id="1373187" name="Rectangle 3"/>
          <p:cNvGraphicFramePr>
            <a:graphicFrameLocks noGrp="1"/>
          </p:cNvGraphicFramePr>
          <p:nvPr>
            <p:ph sz="half" idx="1"/>
          </p:nvPr>
        </p:nvGraphicFramePr>
        <p:xfrm>
          <a:off x="3498850" y="2155825"/>
          <a:ext cx="5276850" cy="1225550"/>
        </p:xfrm>
        <a:graphic>
          <a:graphicData uri="http://schemas.openxmlformats.org/presentationml/2006/ole">
            <mc:AlternateContent xmlns:mc="http://schemas.openxmlformats.org/markup-compatibility/2006">
              <mc:Choice xmlns:v="urn:schemas-microsoft-com:vml" Requires="v">
                <p:oleObj spid="_x0000_s1373220" name="Enačba" r:id="rId4" imgW="0" imgH="0" progId="Equation.3">
                  <p:embed/>
                </p:oleObj>
              </mc:Choice>
              <mc:Fallback>
                <p:oleObj name="Enačba" r:id="rId4" imgW="0" imgH="0" progId="Equation.3">
                  <p:embed/>
                  <p:pic>
                    <p:nvPicPr>
                      <p:cNvPr id="0" name="Rectangle 3"/>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498850" y="2155825"/>
                        <a:ext cx="52768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73191" name="Picture 4" descr="slika5"/>
          <p:cNvPicPr>
            <a:picLocks noChangeAspect="1" noChangeArrowheads="1"/>
          </p:cNvPicPr>
          <p:nvPr/>
        </p:nvPicPr>
        <p:blipFill>
          <a:blip r:embed="rId5"/>
          <a:srcRect/>
          <a:stretch>
            <a:fillRect/>
          </a:stretch>
        </p:blipFill>
        <p:spPr bwMode="auto">
          <a:xfrm>
            <a:off x="446088" y="1501775"/>
            <a:ext cx="2822575" cy="1225550"/>
          </a:xfrm>
          <a:prstGeom prst="rect">
            <a:avLst/>
          </a:prstGeom>
          <a:noFill/>
          <a:ln w="9525">
            <a:noFill/>
            <a:miter lim="800000"/>
            <a:headEnd/>
            <a:tailEnd/>
          </a:ln>
        </p:spPr>
      </p:pic>
      <p:graphicFrame>
        <p:nvGraphicFramePr>
          <p:cNvPr id="1373189" name="Object 5"/>
          <p:cNvGraphicFramePr>
            <a:graphicFrameLocks noGrp="1" noChangeAspect="1"/>
          </p:cNvGraphicFramePr>
          <p:nvPr>
            <p:ph sz="half" idx="2"/>
          </p:nvPr>
        </p:nvGraphicFramePr>
        <p:xfrm>
          <a:off x="4622800" y="1563688"/>
          <a:ext cx="2486025" cy="484187"/>
        </p:xfrm>
        <a:graphic>
          <a:graphicData uri="http://schemas.openxmlformats.org/presentationml/2006/ole">
            <mc:AlternateContent xmlns:mc="http://schemas.openxmlformats.org/markup-compatibility/2006">
              <mc:Choice xmlns:v="urn:schemas-microsoft-com:vml" Requires="v">
                <p:oleObj spid="_x0000_s1373221" name="Enačba" r:id="rId6" imgW="1041120" imgH="203040" progId="Equation.3">
                  <p:embed/>
                </p:oleObj>
              </mc:Choice>
              <mc:Fallback>
                <p:oleObj name="Enačba" r:id="rId6" imgW="1041120" imgH="20304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800" y="1563688"/>
                        <a:ext cx="2486025" cy="484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73192" name="Picture 6" descr="slika5"/>
          <p:cNvPicPr>
            <a:picLocks noChangeAspect="1" noChangeArrowheads="1"/>
          </p:cNvPicPr>
          <p:nvPr/>
        </p:nvPicPr>
        <p:blipFill>
          <a:blip r:embed="rId8"/>
          <a:srcRect/>
          <a:stretch>
            <a:fillRect/>
          </a:stretch>
        </p:blipFill>
        <p:spPr bwMode="auto">
          <a:xfrm>
            <a:off x="484188" y="3548063"/>
            <a:ext cx="2746375" cy="2597150"/>
          </a:xfrm>
          <a:prstGeom prst="rect">
            <a:avLst/>
          </a:prstGeom>
          <a:noFill/>
          <a:ln w="9525">
            <a:noFill/>
            <a:miter lim="800000"/>
            <a:headEnd/>
            <a:tailEnd/>
          </a:ln>
        </p:spPr>
      </p:pic>
      <p:pic>
        <p:nvPicPr>
          <p:cNvPr id="1373193" name="Picture 7" descr="slika5"/>
          <p:cNvPicPr>
            <a:picLocks noChangeAspect="1" noChangeArrowheads="1"/>
          </p:cNvPicPr>
          <p:nvPr/>
        </p:nvPicPr>
        <p:blipFill>
          <a:blip r:embed="rId9"/>
          <a:srcRect/>
          <a:stretch>
            <a:fillRect/>
          </a:stretch>
        </p:blipFill>
        <p:spPr bwMode="auto">
          <a:xfrm>
            <a:off x="4613275" y="3721100"/>
            <a:ext cx="2516188" cy="23542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3" name="Rectangle 2"/>
          <p:cNvSpPr>
            <a:spLocks noGrp="1" noChangeArrowheads="1"/>
          </p:cNvSpPr>
          <p:nvPr>
            <p:ph type="title"/>
          </p:nvPr>
        </p:nvSpPr>
        <p:spPr/>
        <p:txBody>
          <a:bodyPr/>
          <a:lstStyle/>
          <a:p>
            <a:pPr eaLnBrk="1" hangingPunct="1"/>
            <a:r>
              <a:rPr lang="sl-SI"/>
              <a:t>Zveza radioamaterjev Slovenije (1)</a:t>
            </a:r>
          </a:p>
        </p:txBody>
      </p:sp>
      <p:sp>
        <p:nvSpPr>
          <p:cNvPr id="1088514" name="Rectangle 3"/>
          <p:cNvSpPr>
            <a:spLocks noGrp="1" noChangeArrowheads="1"/>
          </p:cNvSpPr>
          <p:nvPr>
            <p:ph type="body" idx="1"/>
          </p:nvPr>
        </p:nvSpPr>
        <p:spPr>
          <a:xfrm>
            <a:off x="479425" y="1468438"/>
            <a:ext cx="8229600" cy="5118100"/>
          </a:xfrm>
        </p:spPr>
        <p:txBody>
          <a:bodyPr/>
          <a:lstStyle/>
          <a:p>
            <a:pPr marL="0" indent="0" eaLnBrk="1" hangingPunct="1">
              <a:lnSpc>
                <a:spcPct val="80000"/>
              </a:lnSpc>
              <a:buFont typeface="Wingdings" pitchFamily="2" charset="2"/>
              <a:buNone/>
            </a:pPr>
            <a:r>
              <a:rPr lang="sl-SI" b="1"/>
              <a:t>ZRS</a:t>
            </a:r>
            <a:r>
              <a:rPr lang="sl-SI"/>
              <a:t> - Zveza radioamaterjev Slovenije je bila </a:t>
            </a:r>
            <a:r>
              <a:rPr lang="sl-SI">
                <a:solidFill>
                  <a:srgbClr val="2469AE"/>
                </a:solidFill>
              </a:rPr>
              <a:t>ustanovljena</a:t>
            </a:r>
            <a:r>
              <a:rPr lang="sl-SI"/>
              <a:t> leta </a:t>
            </a:r>
            <a:r>
              <a:rPr lang="sl-SI">
                <a:solidFill>
                  <a:srgbClr val="2469AE"/>
                </a:solidFill>
              </a:rPr>
              <a:t>1946</a:t>
            </a:r>
            <a:r>
              <a:rPr lang="sl-SI"/>
              <a:t>.</a:t>
            </a:r>
          </a:p>
          <a:p>
            <a:pPr marL="0" indent="0" eaLnBrk="1" hangingPunct="1">
              <a:lnSpc>
                <a:spcPct val="80000"/>
              </a:lnSpc>
              <a:buFont typeface="Wingdings" pitchFamily="2" charset="2"/>
              <a:buNone/>
            </a:pPr>
            <a:endParaRPr lang="sl-SI"/>
          </a:p>
          <a:p>
            <a:pPr marL="0" indent="0" eaLnBrk="1" hangingPunct="1">
              <a:lnSpc>
                <a:spcPct val="80000"/>
              </a:lnSpc>
              <a:buFont typeface="Wingdings" pitchFamily="2" charset="2"/>
              <a:buNone/>
            </a:pPr>
            <a:r>
              <a:rPr lang="sl-SI"/>
              <a:t>Članica </a:t>
            </a:r>
            <a:r>
              <a:rPr lang="sl-SI">
                <a:solidFill>
                  <a:srgbClr val="2469AE"/>
                </a:solidFill>
              </a:rPr>
              <a:t>1. regije IARU</a:t>
            </a:r>
            <a:r>
              <a:rPr lang="sl-SI"/>
              <a:t> je od leta </a:t>
            </a:r>
            <a:r>
              <a:rPr lang="sl-SI">
                <a:solidFill>
                  <a:srgbClr val="2469AE"/>
                </a:solidFill>
              </a:rPr>
              <a:t>1992</a:t>
            </a:r>
            <a:r>
              <a:rPr lang="sl-SI"/>
              <a:t>.</a:t>
            </a:r>
          </a:p>
          <a:p>
            <a:pPr marL="0" indent="0" eaLnBrk="1" hangingPunct="1">
              <a:lnSpc>
                <a:spcPct val="80000"/>
              </a:lnSpc>
            </a:pPr>
            <a:endParaRPr lang="sl-SI"/>
          </a:p>
          <a:p>
            <a:pPr marL="0" indent="0" eaLnBrk="1" hangingPunct="1">
              <a:lnSpc>
                <a:spcPct val="80000"/>
              </a:lnSpc>
              <a:buFont typeface="Wingdings" pitchFamily="2" charset="2"/>
              <a:buNone/>
            </a:pPr>
            <a:r>
              <a:rPr lang="sl-SI" b="1"/>
              <a:t>Statut ZRS:</a:t>
            </a:r>
          </a:p>
          <a:p>
            <a:pPr marL="828675" lvl="1" eaLnBrk="1" hangingPunct="1">
              <a:lnSpc>
                <a:spcPct val="80000"/>
              </a:lnSpc>
            </a:pPr>
            <a:r>
              <a:rPr lang="sl-SI"/>
              <a:t>skrb za </a:t>
            </a:r>
            <a:r>
              <a:rPr lang="sl-SI">
                <a:solidFill>
                  <a:srgbClr val="2469AE"/>
                </a:solidFill>
              </a:rPr>
              <a:t>razvoj radioamaterstva</a:t>
            </a:r>
            <a:r>
              <a:rPr lang="sl-SI"/>
              <a:t> na območju RS in </a:t>
            </a:r>
            <a:r>
              <a:rPr lang="sl-SI">
                <a:solidFill>
                  <a:srgbClr val="2469AE"/>
                </a:solidFill>
              </a:rPr>
              <a:t>popularizacija tehnične kulture</a:t>
            </a:r>
            <a:r>
              <a:rPr lang="sl-SI"/>
              <a:t> na področju elektronike in telekomunikacij v teoriji in praksi,</a:t>
            </a:r>
          </a:p>
          <a:p>
            <a:pPr marL="828675" lvl="1" eaLnBrk="1" hangingPunct="1">
              <a:lnSpc>
                <a:spcPct val="80000"/>
              </a:lnSpc>
            </a:pPr>
            <a:r>
              <a:rPr lang="sl-SI">
                <a:solidFill>
                  <a:srgbClr val="2469AE"/>
                </a:solidFill>
              </a:rPr>
              <a:t>vzgoja in izobraževanje</a:t>
            </a:r>
            <a:r>
              <a:rPr lang="sl-SI"/>
              <a:t> članstva na področju elektronike in telekomunikacij, razvijanje in vzpodbujanje veselja do konstruktorstva in dela na radioamaterskih postajah, uporabe in razvoja digitalnega prenosa podatkov, amaterskega radiogonimetriranja in drugih radioamaterskih dejavnosti,</a:t>
            </a:r>
          </a:p>
          <a:p>
            <a:pPr marL="0" indent="0" eaLnBrk="1" hangingPunct="1">
              <a:lnSpc>
                <a:spcPct val="80000"/>
              </a:lnSpc>
            </a:pPr>
            <a:endParaRPr lang="sl-SI"/>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40" name="Rectangle 2"/>
          <p:cNvSpPr>
            <a:spLocks noGrp="1" noChangeArrowheads="1"/>
          </p:cNvSpPr>
          <p:nvPr>
            <p:ph type="title"/>
          </p:nvPr>
        </p:nvSpPr>
        <p:spPr/>
        <p:txBody>
          <a:bodyPr/>
          <a:lstStyle/>
          <a:p>
            <a:pPr eaLnBrk="1" hangingPunct="1"/>
            <a:r>
              <a:rPr lang="sl-SI"/>
              <a:t>Sinusna oblika signala (1)</a:t>
            </a:r>
            <a:endParaRPr lang="en-US"/>
          </a:p>
        </p:txBody>
      </p:sp>
      <p:graphicFrame>
        <p:nvGraphicFramePr>
          <p:cNvPr id="1375235" name="Rectangle 3"/>
          <p:cNvGraphicFramePr>
            <a:graphicFrameLocks noGrp="1"/>
          </p:cNvGraphicFramePr>
          <p:nvPr>
            <p:ph sz="half" idx="1"/>
          </p:nvPr>
        </p:nvGraphicFramePr>
        <p:xfrm>
          <a:off x="2498725" y="3892550"/>
          <a:ext cx="0" cy="0"/>
        </p:xfrm>
        <a:graphic>
          <a:graphicData uri="http://schemas.openxmlformats.org/presentationml/2006/ole">
            <mc:AlternateContent xmlns:mc="http://schemas.openxmlformats.org/markup-compatibility/2006">
              <mc:Choice xmlns:v="urn:schemas-microsoft-com:vml" Requires="v">
                <p:oleObj spid="_x0000_s1375270" name="Equation" r:id="rId4" imgW="0" imgH="0" progId="Equation.3">
                  <p:embed/>
                </p:oleObj>
              </mc:Choice>
              <mc:Fallback>
                <p:oleObj name="Equation" r:id="rId4" imgW="0" imgH="0" progId="Equation.3">
                  <p:embed/>
                  <p:pic>
                    <p:nvPicPr>
                      <p:cNvPr id="0" name="Rectangle 3"/>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498725" y="38925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75241" name="Picture 4" descr="slika5"/>
          <p:cNvPicPr>
            <a:picLocks noGrp="1" noChangeAspect="1" noChangeArrowheads="1"/>
          </p:cNvPicPr>
          <p:nvPr>
            <p:ph sz="quarter" idx="2"/>
          </p:nvPr>
        </p:nvPicPr>
        <p:blipFill>
          <a:blip r:embed="rId5"/>
          <a:srcRect/>
          <a:stretch>
            <a:fillRect/>
          </a:stretch>
        </p:blipFill>
        <p:spPr>
          <a:xfrm>
            <a:off x="4587875" y="1335088"/>
            <a:ext cx="3713163" cy="1889125"/>
          </a:xfrm>
        </p:spPr>
      </p:pic>
      <p:pic>
        <p:nvPicPr>
          <p:cNvPr id="1375242" name="Picture 5" descr="slika5"/>
          <p:cNvPicPr>
            <a:picLocks noChangeAspect="1" noChangeArrowheads="1"/>
          </p:cNvPicPr>
          <p:nvPr/>
        </p:nvPicPr>
        <p:blipFill>
          <a:blip r:embed="rId6"/>
          <a:srcRect/>
          <a:stretch>
            <a:fillRect/>
          </a:stretch>
        </p:blipFill>
        <p:spPr bwMode="auto">
          <a:xfrm>
            <a:off x="460375" y="1530350"/>
            <a:ext cx="3252788" cy="1633538"/>
          </a:xfrm>
          <a:prstGeom prst="rect">
            <a:avLst/>
          </a:prstGeom>
          <a:noFill/>
          <a:ln w="9525">
            <a:noFill/>
            <a:miter lim="800000"/>
            <a:headEnd/>
            <a:tailEnd/>
          </a:ln>
        </p:spPr>
      </p:pic>
      <p:sp>
        <p:nvSpPr>
          <p:cNvPr id="1375243" name="Text Box 6"/>
          <p:cNvSpPr txBox="1">
            <a:spLocks noChangeArrowheads="1"/>
          </p:cNvSpPr>
          <p:nvPr/>
        </p:nvSpPr>
        <p:spPr bwMode="auto">
          <a:xfrm>
            <a:off x="793750" y="3270250"/>
            <a:ext cx="1668463" cy="696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FREKVENCA:</a:t>
            </a:r>
          </a:p>
          <a:p>
            <a:pPr eaLnBrk="0" hangingPunct="0">
              <a:spcBef>
                <a:spcPct val="20000"/>
              </a:spcBef>
              <a:buClr>
                <a:schemeClr val="tx2"/>
              </a:buClr>
              <a:buSzPct val="75000"/>
              <a:buFont typeface="Monotype Sorts"/>
              <a:buNone/>
            </a:pPr>
            <a:r>
              <a:rPr lang="sl-SI">
                <a:solidFill>
                  <a:srgbClr val="2469AE"/>
                </a:solidFill>
              </a:rPr>
              <a:t>f[Hz] /Hertz/</a:t>
            </a:r>
          </a:p>
        </p:txBody>
      </p:sp>
      <p:graphicFrame>
        <p:nvGraphicFramePr>
          <p:cNvPr id="1375239" name="Object 7"/>
          <p:cNvGraphicFramePr>
            <a:graphicFrameLocks noGrp="1" noChangeAspect="1"/>
          </p:cNvGraphicFramePr>
          <p:nvPr>
            <p:ph sz="quarter" idx="3"/>
          </p:nvPr>
        </p:nvGraphicFramePr>
        <p:xfrm>
          <a:off x="936625" y="3997325"/>
          <a:ext cx="609600" cy="1446213"/>
        </p:xfrm>
        <a:graphic>
          <a:graphicData uri="http://schemas.openxmlformats.org/presentationml/2006/ole">
            <mc:AlternateContent xmlns:mc="http://schemas.openxmlformats.org/markup-compatibility/2006">
              <mc:Choice xmlns:v="urn:schemas-microsoft-com:vml" Requires="v">
                <p:oleObj spid="_x0000_s1375271" name="Equation" r:id="rId7" imgW="444240" imgH="1054080" progId="Equation.3">
                  <p:embed/>
                </p:oleObj>
              </mc:Choice>
              <mc:Fallback>
                <p:oleObj name="Equation" r:id="rId7" imgW="444240" imgH="105408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625" y="3997325"/>
                        <a:ext cx="609600" cy="144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5244" name="Text Box 8"/>
          <p:cNvSpPr txBox="1">
            <a:spLocks noChangeArrowheads="1"/>
          </p:cNvSpPr>
          <p:nvPr/>
        </p:nvSpPr>
        <p:spPr bwMode="auto">
          <a:xfrm>
            <a:off x="3260725" y="3603625"/>
            <a:ext cx="4508500" cy="13573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f – frekvenca (Hz)</a:t>
            </a:r>
          </a:p>
          <a:p>
            <a:pPr eaLnBrk="0" hangingPunct="0">
              <a:spcBef>
                <a:spcPct val="20000"/>
              </a:spcBef>
              <a:buClr>
                <a:schemeClr val="tx2"/>
              </a:buClr>
              <a:buSzPct val="75000"/>
              <a:buFont typeface="Monotype Sorts"/>
              <a:buNone/>
            </a:pPr>
            <a:r>
              <a:rPr lang="sl-SI"/>
              <a:t>T – perioda (s)</a:t>
            </a:r>
          </a:p>
          <a:p>
            <a:pPr eaLnBrk="0" hangingPunct="0">
              <a:spcBef>
                <a:spcPct val="20000"/>
              </a:spcBef>
              <a:buClr>
                <a:schemeClr val="tx2"/>
              </a:buClr>
              <a:buSzPct val="75000"/>
              <a:buFont typeface="Monotype Sorts"/>
              <a:buNone/>
            </a:pPr>
            <a:r>
              <a:rPr lang="sl-SI"/>
              <a:t>t – čas opazovanja (s)</a:t>
            </a:r>
          </a:p>
          <a:p>
            <a:pPr eaLnBrk="0" hangingPunct="0">
              <a:spcBef>
                <a:spcPct val="20000"/>
              </a:spcBef>
              <a:buClr>
                <a:schemeClr val="tx2"/>
              </a:buClr>
              <a:buSzPct val="75000"/>
              <a:buFont typeface="Monotype Sorts"/>
              <a:buNone/>
            </a:pPr>
            <a:r>
              <a:rPr lang="sl-SI"/>
              <a:t>n – število nihajev v času opazovanja</a:t>
            </a:r>
          </a:p>
        </p:txBody>
      </p:sp>
      <p:sp>
        <p:nvSpPr>
          <p:cNvPr id="1375245" name="Text Box 9"/>
          <p:cNvSpPr txBox="1">
            <a:spLocks noChangeArrowheads="1"/>
          </p:cNvSpPr>
          <p:nvPr/>
        </p:nvSpPr>
        <p:spPr bwMode="auto">
          <a:xfrm>
            <a:off x="393700" y="5556250"/>
            <a:ext cx="8391525" cy="102711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a:t>EFEKTIVNA vrednost izmenične napetosti (U</a:t>
            </a:r>
            <a:r>
              <a:rPr lang="sl-SI" baseline="-25000"/>
              <a:t>ef</a:t>
            </a:r>
            <a:r>
              <a:rPr lang="sl-SI"/>
              <a:t>) je enaka velikosti </a:t>
            </a:r>
          </a:p>
          <a:p>
            <a:pPr eaLnBrk="0" hangingPunct="0">
              <a:spcBef>
                <a:spcPct val="20000"/>
              </a:spcBef>
              <a:buClr>
                <a:schemeClr val="tx2"/>
              </a:buClr>
              <a:buSzPct val="75000"/>
              <a:buFont typeface="Monotype Sorts"/>
              <a:buNone/>
            </a:pPr>
            <a:r>
              <a:rPr lang="sl-SI"/>
              <a:t>enosmerne napetosti, ki povzroči enak učinek (efekt) kot enosmerna</a:t>
            </a:r>
          </a:p>
          <a:p>
            <a:pPr eaLnBrk="0" hangingPunct="0">
              <a:spcBef>
                <a:spcPct val="20000"/>
              </a:spcBef>
              <a:buClr>
                <a:schemeClr val="tx2"/>
              </a:buClr>
              <a:buSzPct val="75000"/>
              <a:buFont typeface="Monotype Sorts"/>
              <a:buNone/>
            </a:pPr>
            <a:r>
              <a:rPr lang="sl-SI"/>
              <a:t>napetost (svetlobni, toplotni,…)</a:t>
            </a:r>
          </a:p>
        </p:txBody>
      </p:sp>
      <p:sp>
        <p:nvSpPr>
          <p:cNvPr id="1375246" name="Rectangle 10"/>
          <p:cNvSpPr>
            <a:spLocks noChangeArrowheads="1"/>
          </p:cNvSpPr>
          <p:nvPr/>
        </p:nvSpPr>
        <p:spPr bwMode="auto">
          <a:xfrm>
            <a:off x="809625" y="3990975"/>
            <a:ext cx="914400" cy="1466850"/>
          </a:xfrm>
          <a:prstGeom prst="rect">
            <a:avLst/>
          </a:prstGeom>
          <a:noFill/>
          <a:ln w="19050">
            <a:solidFill>
              <a:srgbClr val="2469AE"/>
            </a:solidFill>
            <a:miter lim="800000"/>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6" name="Rectangle 2"/>
          <p:cNvSpPr>
            <a:spLocks noGrp="1" noChangeArrowheads="1"/>
          </p:cNvSpPr>
          <p:nvPr>
            <p:ph type="title"/>
          </p:nvPr>
        </p:nvSpPr>
        <p:spPr/>
        <p:txBody>
          <a:bodyPr/>
          <a:lstStyle/>
          <a:p>
            <a:pPr eaLnBrk="1" hangingPunct="1"/>
            <a:r>
              <a:rPr lang="sl-SI"/>
              <a:t>Sinusna oblika signala (2)</a:t>
            </a:r>
          </a:p>
        </p:txBody>
      </p:sp>
      <p:pic>
        <p:nvPicPr>
          <p:cNvPr id="1377287" name="Picture 3" descr="slika5"/>
          <p:cNvPicPr>
            <a:picLocks noGrp="1" noChangeAspect="1" noChangeArrowheads="1"/>
          </p:cNvPicPr>
          <p:nvPr>
            <p:ph sz="half" idx="1"/>
          </p:nvPr>
        </p:nvPicPr>
        <p:blipFill>
          <a:blip r:embed="rId4"/>
          <a:srcRect/>
          <a:stretch>
            <a:fillRect/>
          </a:stretch>
        </p:blipFill>
        <p:spPr>
          <a:xfrm>
            <a:off x="546100" y="1354138"/>
            <a:ext cx="3411538" cy="1906587"/>
          </a:xfrm>
        </p:spPr>
      </p:pic>
      <p:sp>
        <p:nvSpPr>
          <p:cNvPr id="1377288" name="Text Box 4"/>
          <p:cNvSpPr txBox="1">
            <a:spLocks noChangeArrowheads="1"/>
          </p:cNvSpPr>
          <p:nvPr/>
        </p:nvSpPr>
        <p:spPr bwMode="auto">
          <a:xfrm>
            <a:off x="717550" y="3222625"/>
            <a:ext cx="188436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 sinus velja:</a:t>
            </a:r>
          </a:p>
        </p:txBody>
      </p:sp>
      <p:graphicFrame>
        <p:nvGraphicFramePr>
          <p:cNvPr id="1377285" name="Object 5"/>
          <p:cNvGraphicFramePr>
            <a:graphicFrameLocks noGrp="1" noChangeAspect="1"/>
          </p:cNvGraphicFramePr>
          <p:nvPr>
            <p:ph sz="half" idx="2"/>
          </p:nvPr>
        </p:nvGraphicFramePr>
        <p:xfrm>
          <a:off x="708025" y="3813175"/>
          <a:ext cx="3244850" cy="2635250"/>
        </p:xfrm>
        <a:graphic>
          <a:graphicData uri="http://schemas.openxmlformats.org/presentationml/2006/ole">
            <mc:AlternateContent xmlns:mc="http://schemas.openxmlformats.org/markup-compatibility/2006">
              <mc:Choice xmlns:v="urn:schemas-microsoft-com:vml" Requires="v">
                <p:oleObj spid="_x0000_s1377301" name="Equation" r:id="rId5" imgW="2705040" imgH="2197080" progId="Equation.3">
                  <p:embed/>
                </p:oleObj>
              </mc:Choice>
              <mc:Fallback>
                <p:oleObj name="Equation" r:id="rId5" imgW="2705040" imgH="219708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 y="3813175"/>
                        <a:ext cx="3244850" cy="263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7289" name="Text Box 6"/>
          <p:cNvSpPr txBox="1">
            <a:spLocks noChangeArrowheads="1"/>
          </p:cNvSpPr>
          <p:nvPr/>
        </p:nvSpPr>
        <p:spPr bwMode="auto">
          <a:xfrm>
            <a:off x="4727575" y="3562350"/>
            <a:ext cx="3957638" cy="15113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U</a:t>
            </a:r>
            <a:r>
              <a:rPr lang="sl-SI" sz="1600" baseline="-25000"/>
              <a:t>vrh</a:t>
            </a:r>
            <a:r>
              <a:rPr lang="sl-SI" sz="1600"/>
              <a:t> – vrhnja (temenska) vrednost</a:t>
            </a:r>
          </a:p>
          <a:p>
            <a:pPr eaLnBrk="0" hangingPunct="0">
              <a:spcBef>
                <a:spcPct val="20000"/>
              </a:spcBef>
              <a:buClr>
                <a:schemeClr val="tx2"/>
              </a:buClr>
              <a:buSzPct val="75000"/>
              <a:buFont typeface="Monotype Sorts"/>
              <a:buNone/>
            </a:pPr>
            <a:r>
              <a:rPr lang="sl-SI" sz="1600"/>
              <a:t>         napetosti (V) </a:t>
            </a:r>
          </a:p>
          <a:p>
            <a:pPr eaLnBrk="0" hangingPunct="0">
              <a:spcBef>
                <a:spcPct val="20000"/>
              </a:spcBef>
              <a:buClr>
                <a:schemeClr val="tx2"/>
              </a:buClr>
              <a:buSzPct val="75000"/>
              <a:buFont typeface="Monotype Sorts"/>
              <a:buNone/>
            </a:pPr>
            <a:r>
              <a:rPr lang="sl-SI" sz="1600"/>
              <a:t>U</a:t>
            </a:r>
            <a:r>
              <a:rPr lang="sl-SI" sz="1600" baseline="-25000"/>
              <a:t>ef</a:t>
            </a:r>
            <a:r>
              <a:rPr lang="sl-SI" sz="1600"/>
              <a:t> – efektivna (RMS – Root Mean </a:t>
            </a:r>
          </a:p>
          <a:p>
            <a:pPr eaLnBrk="0" hangingPunct="0">
              <a:spcBef>
                <a:spcPct val="20000"/>
              </a:spcBef>
              <a:buClr>
                <a:schemeClr val="tx2"/>
              </a:buClr>
              <a:buSzPct val="75000"/>
              <a:buFont typeface="Monotype Sorts"/>
              <a:buNone/>
            </a:pPr>
            <a:r>
              <a:rPr lang="sl-SI" sz="1600"/>
              <a:t>        Square) napetost (V)</a:t>
            </a:r>
          </a:p>
          <a:p>
            <a:pPr eaLnBrk="0" hangingPunct="0">
              <a:spcBef>
                <a:spcPct val="20000"/>
              </a:spcBef>
              <a:buClr>
                <a:schemeClr val="tx2"/>
              </a:buClr>
              <a:buSzPct val="75000"/>
              <a:buFont typeface="Monotype Sorts"/>
              <a:buNone/>
            </a:pPr>
            <a:r>
              <a:rPr lang="sl-SI" sz="1600"/>
              <a:t>U</a:t>
            </a:r>
            <a:r>
              <a:rPr lang="sl-SI" sz="1600" baseline="-25000"/>
              <a:t>sre</a:t>
            </a:r>
            <a:r>
              <a:rPr lang="sl-SI" sz="1600"/>
              <a:t> – srednja vrednost napetosti (V)</a:t>
            </a:r>
          </a:p>
        </p:txBody>
      </p:sp>
      <p:sp>
        <p:nvSpPr>
          <p:cNvPr id="1377290" name="Rectangle 7"/>
          <p:cNvSpPr>
            <a:spLocks noChangeArrowheads="1"/>
          </p:cNvSpPr>
          <p:nvPr/>
        </p:nvSpPr>
        <p:spPr bwMode="auto">
          <a:xfrm>
            <a:off x="609600" y="3781425"/>
            <a:ext cx="2600325" cy="371475"/>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4" name="Rectangle 2"/>
          <p:cNvSpPr>
            <a:spLocks noGrp="1" noChangeArrowheads="1"/>
          </p:cNvSpPr>
          <p:nvPr>
            <p:ph type="title"/>
          </p:nvPr>
        </p:nvSpPr>
        <p:spPr/>
        <p:txBody>
          <a:bodyPr/>
          <a:lstStyle/>
          <a:p>
            <a:pPr eaLnBrk="1" hangingPunct="1"/>
            <a:r>
              <a:rPr lang="sl-SI"/>
              <a:t>Sinusna oblika signala (3)</a:t>
            </a:r>
          </a:p>
        </p:txBody>
      </p:sp>
      <p:pic>
        <p:nvPicPr>
          <p:cNvPr id="1379335" name="Picture 3" descr="slika5"/>
          <p:cNvPicPr>
            <a:picLocks noGrp="1" noChangeAspect="1" noChangeArrowheads="1"/>
          </p:cNvPicPr>
          <p:nvPr>
            <p:ph sz="half" idx="1"/>
          </p:nvPr>
        </p:nvPicPr>
        <p:blipFill>
          <a:blip r:embed="rId4"/>
          <a:srcRect/>
          <a:stretch>
            <a:fillRect/>
          </a:stretch>
        </p:blipFill>
        <p:spPr>
          <a:xfrm>
            <a:off x="465138" y="1458913"/>
            <a:ext cx="4041775" cy="2038350"/>
          </a:xfrm>
        </p:spPr>
      </p:pic>
      <p:sp>
        <p:nvSpPr>
          <p:cNvPr id="1379336" name="Text Box 4"/>
          <p:cNvSpPr txBox="1">
            <a:spLocks noChangeArrowheads="1"/>
          </p:cNvSpPr>
          <p:nvPr/>
        </p:nvSpPr>
        <p:spPr bwMode="auto">
          <a:xfrm>
            <a:off x="250825" y="3681413"/>
            <a:ext cx="8666163"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VALOVNA DOLŽINA (</a:t>
            </a:r>
            <a:r>
              <a:rPr lang="sl-SI">
                <a:sym typeface="Symbol" pitchFamily="18" charset="2"/>
              </a:rPr>
              <a:t>)</a:t>
            </a:r>
            <a:r>
              <a:rPr lang="sl-SI"/>
              <a:t>: razdalja, ki jo val prepotuje v času enega nihaja.</a:t>
            </a:r>
          </a:p>
        </p:txBody>
      </p:sp>
      <p:graphicFrame>
        <p:nvGraphicFramePr>
          <p:cNvPr id="1379333" name="Object 5"/>
          <p:cNvGraphicFramePr>
            <a:graphicFrameLocks noGrp="1" noChangeAspect="1"/>
          </p:cNvGraphicFramePr>
          <p:nvPr>
            <p:ph sz="half" idx="2"/>
          </p:nvPr>
        </p:nvGraphicFramePr>
        <p:xfrm>
          <a:off x="850900" y="4789488"/>
          <a:ext cx="1403350" cy="438150"/>
        </p:xfrm>
        <a:graphic>
          <a:graphicData uri="http://schemas.openxmlformats.org/presentationml/2006/ole">
            <mc:AlternateContent xmlns:mc="http://schemas.openxmlformats.org/markup-compatibility/2006">
              <mc:Choice xmlns:v="urn:schemas-microsoft-com:vml" Requires="v">
                <p:oleObj spid="_x0000_s1379349" name="Equation" r:id="rId5" imgW="609480" imgH="190440" progId="Equation.3">
                  <p:embed/>
                </p:oleObj>
              </mc:Choice>
              <mc:Fallback>
                <p:oleObj name="Equation" r:id="rId5" imgW="609480" imgH="1904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900" y="4789488"/>
                        <a:ext cx="140335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9337" name="Text Box 6"/>
          <p:cNvSpPr txBox="1">
            <a:spLocks noChangeArrowheads="1"/>
          </p:cNvSpPr>
          <p:nvPr/>
        </p:nvSpPr>
        <p:spPr bwMode="auto">
          <a:xfrm>
            <a:off x="3956050" y="4394200"/>
            <a:ext cx="3395663" cy="102711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Symbol" pitchFamily="18" charset="2"/>
              <a:buChar char="n"/>
            </a:pPr>
            <a:r>
              <a:rPr lang="sl-SI">
                <a:sym typeface="Symbol" pitchFamily="18" charset="2"/>
              </a:rPr>
              <a:t> - hitrost (m/s)</a:t>
            </a:r>
          </a:p>
          <a:p>
            <a:pPr eaLnBrk="0" hangingPunct="0">
              <a:spcBef>
                <a:spcPct val="20000"/>
              </a:spcBef>
              <a:buClr>
                <a:schemeClr val="tx2"/>
              </a:buClr>
              <a:buSzPct val="75000"/>
              <a:buFont typeface="Symbol" pitchFamily="18" charset="2"/>
              <a:buNone/>
            </a:pPr>
            <a:r>
              <a:rPr lang="sl-SI">
                <a:sym typeface="Symbol" pitchFamily="18" charset="2"/>
              </a:rPr>
              <a:t>f – frekvenca (Hz)</a:t>
            </a:r>
          </a:p>
          <a:p>
            <a:pPr eaLnBrk="0" hangingPunct="0">
              <a:spcBef>
                <a:spcPct val="20000"/>
              </a:spcBef>
              <a:buClr>
                <a:schemeClr val="tx2"/>
              </a:buClr>
              <a:buSzPct val="75000"/>
              <a:buFont typeface="Symbol" pitchFamily="18" charset="2"/>
              <a:buNone/>
            </a:pPr>
            <a:r>
              <a:rPr lang="sl-SI">
                <a:sym typeface="Symbol" pitchFamily="18" charset="2"/>
              </a:rPr>
              <a:t> - valovna dolžina (m)</a:t>
            </a:r>
          </a:p>
        </p:txBody>
      </p:sp>
      <p:sp>
        <p:nvSpPr>
          <p:cNvPr id="1379338" name="Text Box 7"/>
          <p:cNvSpPr txBox="1">
            <a:spLocks noChangeArrowheads="1"/>
          </p:cNvSpPr>
          <p:nvPr/>
        </p:nvSpPr>
        <p:spPr bwMode="auto">
          <a:xfrm>
            <a:off x="393700" y="5708650"/>
            <a:ext cx="488315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FAZA valovanja: merimo v stopinjah (</a:t>
            </a:r>
            <a:r>
              <a:rPr lang="en-US"/>
              <a:t>°</a:t>
            </a:r>
            <a:r>
              <a:rPr lang="sl-SI"/>
              <a:t>).</a:t>
            </a:r>
          </a:p>
        </p:txBody>
      </p:sp>
      <p:sp>
        <p:nvSpPr>
          <p:cNvPr id="1379339" name="Text Box 8"/>
          <p:cNvSpPr txBox="1">
            <a:spLocks noChangeArrowheads="1"/>
          </p:cNvSpPr>
          <p:nvPr/>
        </p:nvSpPr>
        <p:spPr bwMode="auto">
          <a:xfrm>
            <a:off x="274638" y="4327525"/>
            <a:ext cx="2268537"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HITROST širjenja: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7" name="Rectangle 2"/>
          <p:cNvSpPr>
            <a:spLocks noGrp="1" noChangeArrowheads="1"/>
          </p:cNvSpPr>
          <p:nvPr>
            <p:ph type="title"/>
          </p:nvPr>
        </p:nvSpPr>
        <p:spPr/>
        <p:txBody>
          <a:bodyPr/>
          <a:lstStyle/>
          <a:p>
            <a:pPr eaLnBrk="1" hangingPunct="1"/>
            <a:r>
              <a:rPr lang="sl-SI"/>
              <a:t>Sestavljeni signali</a:t>
            </a:r>
            <a:endParaRPr lang="en-US"/>
          </a:p>
        </p:txBody>
      </p:sp>
      <p:pic>
        <p:nvPicPr>
          <p:cNvPr id="1381378" name="Picture 3" descr="slika5"/>
          <p:cNvPicPr>
            <a:picLocks noChangeAspect="1" noChangeArrowheads="1"/>
          </p:cNvPicPr>
          <p:nvPr/>
        </p:nvPicPr>
        <p:blipFill>
          <a:blip r:embed="rId3"/>
          <a:srcRect/>
          <a:stretch>
            <a:fillRect/>
          </a:stretch>
        </p:blipFill>
        <p:spPr bwMode="auto">
          <a:xfrm>
            <a:off x="355600" y="1273175"/>
            <a:ext cx="3783013" cy="1987550"/>
          </a:xfrm>
          <a:prstGeom prst="rect">
            <a:avLst/>
          </a:prstGeom>
          <a:noFill/>
          <a:ln w="9525">
            <a:noFill/>
            <a:miter lim="800000"/>
            <a:headEnd/>
            <a:tailEnd/>
          </a:ln>
        </p:spPr>
      </p:pic>
      <p:pic>
        <p:nvPicPr>
          <p:cNvPr id="1381379" name="Picture 4" descr="slika5"/>
          <p:cNvPicPr>
            <a:picLocks noChangeAspect="1" noChangeArrowheads="1"/>
          </p:cNvPicPr>
          <p:nvPr/>
        </p:nvPicPr>
        <p:blipFill>
          <a:blip r:embed="rId4"/>
          <a:srcRect/>
          <a:stretch>
            <a:fillRect/>
          </a:stretch>
        </p:blipFill>
        <p:spPr bwMode="auto">
          <a:xfrm>
            <a:off x="6248400" y="1608138"/>
            <a:ext cx="2122488" cy="4170362"/>
          </a:xfrm>
          <a:prstGeom prst="rect">
            <a:avLst/>
          </a:prstGeom>
          <a:noFill/>
          <a:ln w="9525">
            <a:noFill/>
            <a:miter lim="800000"/>
            <a:headEnd/>
            <a:tailEnd/>
          </a:ln>
        </p:spPr>
      </p:pic>
      <p:pic>
        <p:nvPicPr>
          <p:cNvPr id="1381380" name="Picture 5" descr="slika5"/>
          <p:cNvPicPr>
            <a:picLocks noGrp="1" noChangeAspect="1" noChangeArrowheads="1"/>
          </p:cNvPicPr>
          <p:nvPr>
            <p:ph idx="1"/>
          </p:nvPr>
        </p:nvPicPr>
        <p:blipFill>
          <a:blip r:embed="rId5"/>
          <a:srcRect/>
          <a:stretch>
            <a:fillRect/>
          </a:stretch>
        </p:blipFill>
        <p:spPr>
          <a:xfrm>
            <a:off x="227013" y="3689350"/>
            <a:ext cx="2446337" cy="2446338"/>
          </a:xfrm>
        </p:spPr>
      </p:pic>
      <p:sp>
        <p:nvSpPr>
          <p:cNvPr id="1381381" name="Line 6"/>
          <p:cNvSpPr>
            <a:spLocks noChangeShapeType="1"/>
          </p:cNvSpPr>
          <p:nvPr/>
        </p:nvSpPr>
        <p:spPr bwMode="auto">
          <a:xfrm>
            <a:off x="323850" y="3352800"/>
            <a:ext cx="5724525"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381382" name="Line 7"/>
          <p:cNvSpPr>
            <a:spLocks noChangeShapeType="1"/>
          </p:cNvSpPr>
          <p:nvPr/>
        </p:nvSpPr>
        <p:spPr bwMode="auto">
          <a:xfrm>
            <a:off x="6048375" y="3362325"/>
            <a:ext cx="0" cy="3305175"/>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381383" name="Text Box 8"/>
          <p:cNvSpPr txBox="1">
            <a:spLocks noChangeArrowheads="1"/>
          </p:cNvSpPr>
          <p:nvPr/>
        </p:nvSpPr>
        <p:spPr bwMode="auto">
          <a:xfrm>
            <a:off x="2603500" y="4613275"/>
            <a:ext cx="3544888" cy="696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PEV(Peak Envelope Voltage):</a:t>
            </a:r>
          </a:p>
          <a:p>
            <a:pPr eaLnBrk="0" hangingPunct="0">
              <a:spcBef>
                <a:spcPct val="20000"/>
              </a:spcBef>
              <a:buClr>
                <a:schemeClr val="tx2"/>
              </a:buClr>
              <a:buSzPct val="75000"/>
              <a:buFont typeface="Monotype Sorts"/>
              <a:buNone/>
            </a:pPr>
            <a:r>
              <a:rPr lang="sl-SI"/>
              <a:t>vrhnja napetost ovojnice</a:t>
            </a:r>
          </a:p>
        </p:txBody>
      </p:sp>
      <p:sp>
        <p:nvSpPr>
          <p:cNvPr id="1381384" name="Text Box 9"/>
          <p:cNvSpPr txBox="1">
            <a:spLocks noChangeArrowheads="1"/>
          </p:cNvSpPr>
          <p:nvPr/>
        </p:nvSpPr>
        <p:spPr bwMode="auto">
          <a:xfrm>
            <a:off x="850900" y="5810250"/>
            <a:ext cx="102393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t>Zvočni signal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30" name="Rectangle 2"/>
          <p:cNvSpPr>
            <a:spLocks noGrp="1" noChangeArrowheads="1"/>
          </p:cNvSpPr>
          <p:nvPr>
            <p:ph type="title"/>
          </p:nvPr>
        </p:nvSpPr>
        <p:spPr/>
        <p:txBody>
          <a:bodyPr/>
          <a:lstStyle/>
          <a:p>
            <a:pPr eaLnBrk="1" hangingPunct="1"/>
            <a:r>
              <a:rPr lang="sl-SI"/>
              <a:t>Ohmov zakon (1)</a:t>
            </a:r>
            <a:endParaRPr lang="en-US"/>
          </a:p>
        </p:txBody>
      </p:sp>
      <p:sp>
        <p:nvSpPr>
          <p:cNvPr id="1383431" name="Rectangle 3"/>
          <p:cNvSpPr>
            <a:spLocks noGrp="1" noChangeArrowheads="1"/>
          </p:cNvSpPr>
          <p:nvPr>
            <p:ph type="body" sz="half" idx="1"/>
          </p:nvPr>
        </p:nvSpPr>
        <p:spPr>
          <a:xfrm>
            <a:off x="479425" y="1468438"/>
            <a:ext cx="7496175" cy="4849812"/>
          </a:xfrm>
        </p:spPr>
        <p:txBody>
          <a:bodyPr/>
          <a:lstStyle/>
          <a:p>
            <a:pPr eaLnBrk="1" hangingPunct="1">
              <a:buFont typeface="Wingdings" pitchFamily="2" charset="2"/>
              <a:buNone/>
            </a:pPr>
            <a:r>
              <a:rPr lang="sl-SI" sz="1800"/>
              <a:t>	Nemški znanstvenik Georg Simon Ohm ugotovi, da je napetost v vezju enaka produktu toka in upornosti.</a:t>
            </a:r>
          </a:p>
          <a:p>
            <a:pPr eaLnBrk="1" hangingPunct="1">
              <a:buFont typeface="Wingdings" pitchFamily="2" charset="2"/>
              <a:buNone/>
            </a:pPr>
            <a:endParaRPr lang="sl-SI" sz="1800"/>
          </a:p>
          <a:p>
            <a:pPr eaLnBrk="1" hangingPunct="1">
              <a:buFont typeface="Wingdings" pitchFamily="2" charset="2"/>
              <a:buNone/>
            </a:pPr>
            <a:r>
              <a:rPr lang="sl-SI" sz="1800"/>
              <a:t>		U=</a:t>
            </a:r>
            <a:r>
              <a:rPr lang="sl-SI" sz="1800">
                <a:sym typeface="Symbol" pitchFamily="18" charset="2"/>
              </a:rPr>
              <a:t>IR</a:t>
            </a:r>
          </a:p>
        </p:txBody>
      </p:sp>
      <p:pic>
        <p:nvPicPr>
          <p:cNvPr id="1383432" name="Picture 4" descr="slika5"/>
          <p:cNvPicPr>
            <a:picLocks noChangeAspect="1" noChangeArrowheads="1"/>
          </p:cNvPicPr>
          <p:nvPr/>
        </p:nvPicPr>
        <p:blipFill>
          <a:blip r:embed="rId4"/>
          <a:srcRect/>
          <a:stretch>
            <a:fillRect/>
          </a:stretch>
        </p:blipFill>
        <p:spPr bwMode="auto">
          <a:xfrm>
            <a:off x="4597400" y="2782888"/>
            <a:ext cx="2595563" cy="2290762"/>
          </a:xfrm>
          <a:prstGeom prst="rect">
            <a:avLst/>
          </a:prstGeom>
          <a:noFill/>
          <a:ln w="9525">
            <a:noFill/>
            <a:miter lim="800000"/>
            <a:headEnd/>
            <a:tailEnd/>
          </a:ln>
        </p:spPr>
      </p:pic>
      <p:graphicFrame>
        <p:nvGraphicFramePr>
          <p:cNvPr id="1383429" name="Object 5"/>
          <p:cNvGraphicFramePr>
            <a:graphicFrameLocks noGrp="1" noChangeAspect="1"/>
          </p:cNvGraphicFramePr>
          <p:nvPr>
            <p:ph sz="half" idx="2"/>
          </p:nvPr>
        </p:nvGraphicFramePr>
        <p:xfrm>
          <a:off x="1485900" y="3586163"/>
          <a:ext cx="784225" cy="1687512"/>
        </p:xfrm>
        <a:graphic>
          <a:graphicData uri="http://schemas.openxmlformats.org/presentationml/2006/ole">
            <mc:AlternateContent xmlns:mc="http://schemas.openxmlformats.org/markup-compatibility/2006">
              <mc:Choice xmlns:v="urn:schemas-microsoft-com:vml" Requires="v">
                <p:oleObj spid="_x0000_s1383445" name="Equation" r:id="rId5" imgW="482400" imgH="1041120" progId="Equation.3">
                  <p:embed/>
                </p:oleObj>
              </mc:Choice>
              <mc:Fallback>
                <p:oleObj name="Equation" r:id="rId5" imgW="482400" imgH="104112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3586163"/>
                        <a:ext cx="784225" cy="168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83" name="Rectangle 2"/>
          <p:cNvSpPr>
            <a:spLocks noGrp="1" noChangeArrowheads="1"/>
          </p:cNvSpPr>
          <p:nvPr>
            <p:ph type="title"/>
          </p:nvPr>
        </p:nvSpPr>
        <p:spPr/>
        <p:txBody>
          <a:bodyPr/>
          <a:lstStyle/>
          <a:p>
            <a:pPr eaLnBrk="1" hangingPunct="1"/>
            <a:r>
              <a:rPr lang="sl-SI"/>
              <a:t>Ohmov zakon (2)</a:t>
            </a:r>
            <a:endParaRPr lang="en-US"/>
          </a:p>
        </p:txBody>
      </p:sp>
      <p:graphicFrame>
        <p:nvGraphicFramePr>
          <p:cNvPr id="1385475" name="Object 3"/>
          <p:cNvGraphicFramePr>
            <a:graphicFrameLocks noGrp="1" noChangeAspect="1"/>
          </p:cNvGraphicFramePr>
          <p:nvPr>
            <p:ph sz="half" idx="1"/>
          </p:nvPr>
        </p:nvGraphicFramePr>
        <p:xfrm>
          <a:off x="377825" y="3324225"/>
          <a:ext cx="2341563" cy="1374775"/>
        </p:xfrm>
        <a:graphic>
          <a:graphicData uri="http://schemas.openxmlformats.org/presentationml/2006/ole">
            <mc:AlternateContent xmlns:mc="http://schemas.openxmlformats.org/markup-compatibility/2006">
              <mc:Choice xmlns:v="urn:schemas-microsoft-com:vml" Requires="v">
                <p:oleObj spid="_x0000_s1385528" name="Equation" r:id="rId4" imgW="1384200" imgH="812520" progId="Equation.3">
                  <p:embed/>
                </p:oleObj>
              </mc:Choice>
              <mc:Fallback>
                <p:oleObj name="Equation" r:id="rId4" imgW="1384200" imgH="81252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3324225"/>
                        <a:ext cx="2341563" cy="137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5476" name="Object 4"/>
          <p:cNvGraphicFramePr>
            <a:graphicFrameLocks noGrp="1" noChangeAspect="1"/>
          </p:cNvGraphicFramePr>
          <p:nvPr>
            <p:ph sz="quarter" idx="2"/>
          </p:nvPr>
        </p:nvGraphicFramePr>
        <p:xfrm>
          <a:off x="2914650" y="3368675"/>
          <a:ext cx="2673350" cy="1008063"/>
        </p:xfrm>
        <a:graphic>
          <a:graphicData uri="http://schemas.openxmlformats.org/presentationml/2006/ole">
            <mc:AlternateContent xmlns:mc="http://schemas.openxmlformats.org/markup-compatibility/2006">
              <mc:Choice xmlns:v="urn:schemas-microsoft-com:vml" Requires="v">
                <p:oleObj spid="_x0000_s1385529" name="Equation" r:id="rId6" imgW="1549080" imgH="583920" progId="Equation.3">
                  <p:embed/>
                </p:oleObj>
              </mc:Choice>
              <mc:Fallback>
                <p:oleObj name="Equation" r:id="rId6" imgW="1549080" imgH="58392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3368675"/>
                        <a:ext cx="2673350" cy="100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85484" name="Picture 5" descr="slika5"/>
          <p:cNvPicPr>
            <a:picLocks noChangeAspect="1" noChangeArrowheads="1"/>
          </p:cNvPicPr>
          <p:nvPr/>
        </p:nvPicPr>
        <p:blipFill>
          <a:blip r:embed="rId8"/>
          <a:srcRect/>
          <a:stretch>
            <a:fillRect/>
          </a:stretch>
        </p:blipFill>
        <p:spPr bwMode="auto">
          <a:xfrm>
            <a:off x="682625" y="1543050"/>
            <a:ext cx="1454150" cy="1466850"/>
          </a:xfrm>
          <a:prstGeom prst="rect">
            <a:avLst/>
          </a:prstGeom>
          <a:noFill/>
          <a:ln w="9525">
            <a:noFill/>
            <a:miter lim="800000"/>
            <a:headEnd/>
            <a:tailEnd/>
          </a:ln>
        </p:spPr>
      </p:pic>
      <p:pic>
        <p:nvPicPr>
          <p:cNvPr id="1385485" name="Picture 6" descr="slika5"/>
          <p:cNvPicPr>
            <a:picLocks noChangeAspect="1" noChangeArrowheads="1"/>
          </p:cNvPicPr>
          <p:nvPr/>
        </p:nvPicPr>
        <p:blipFill>
          <a:blip r:embed="rId9"/>
          <a:srcRect/>
          <a:stretch>
            <a:fillRect/>
          </a:stretch>
        </p:blipFill>
        <p:spPr bwMode="auto">
          <a:xfrm>
            <a:off x="3373438" y="1504950"/>
            <a:ext cx="1539875" cy="1447800"/>
          </a:xfrm>
          <a:prstGeom prst="rect">
            <a:avLst/>
          </a:prstGeom>
          <a:noFill/>
          <a:ln w="9525">
            <a:noFill/>
            <a:miter lim="800000"/>
            <a:headEnd/>
            <a:tailEnd/>
          </a:ln>
        </p:spPr>
      </p:pic>
      <p:pic>
        <p:nvPicPr>
          <p:cNvPr id="1385486" name="Picture 7" descr="slika5"/>
          <p:cNvPicPr>
            <a:picLocks noChangeAspect="1" noChangeArrowheads="1"/>
          </p:cNvPicPr>
          <p:nvPr/>
        </p:nvPicPr>
        <p:blipFill>
          <a:blip r:embed="rId10"/>
          <a:srcRect/>
          <a:stretch>
            <a:fillRect/>
          </a:stretch>
        </p:blipFill>
        <p:spPr bwMode="auto">
          <a:xfrm>
            <a:off x="6340475" y="1528763"/>
            <a:ext cx="1700213" cy="1627187"/>
          </a:xfrm>
          <a:prstGeom prst="rect">
            <a:avLst/>
          </a:prstGeom>
          <a:noFill/>
          <a:ln w="9525">
            <a:noFill/>
            <a:miter lim="800000"/>
            <a:headEnd/>
            <a:tailEnd/>
          </a:ln>
        </p:spPr>
      </p:pic>
      <p:sp>
        <p:nvSpPr>
          <p:cNvPr id="1385487" name="Line 8"/>
          <p:cNvSpPr>
            <a:spLocks noChangeShapeType="1"/>
          </p:cNvSpPr>
          <p:nvPr/>
        </p:nvSpPr>
        <p:spPr bwMode="auto">
          <a:xfrm>
            <a:off x="2743200" y="1428750"/>
            <a:ext cx="9525" cy="5248275"/>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385488" name="Line 9"/>
          <p:cNvSpPr>
            <a:spLocks noChangeShapeType="1"/>
          </p:cNvSpPr>
          <p:nvPr/>
        </p:nvSpPr>
        <p:spPr bwMode="auto">
          <a:xfrm>
            <a:off x="5762625" y="1409700"/>
            <a:ext cx="19050" cy="5295900"/>
          </a:xfrm>
          <a:prstGeom prst="line">
            <a:avLst/>
          </a:prstGeom>
          <a:noFill/>
          <a:ln w="12700">
            <a:solidFill>
              <a:schemeClr val="tx1"/>
            </a:solidFill>
            <a:round/>
            <a:headEnd type="none" w="sm" len="sm"/>
            <a:tailEnd type="none" w="sm" len="sm"/>
          </a:ln>
        </p:spPr>
        <p:txBody>
          <a:bodyPr>
            <a:spAutoFit/>
          </a:bodyPr>
          <a:lstStyle/>
          <a:p>
            <a:endParaRPr lang="sl-SI"/>
          </a:p>
        </p:txBody>
      </p:sp>
      <p:graphicFrame>
        <p:nvGraphicFramePr>
          <p:cNvPr id="1385482" name="Object 10"/>
          <p:cNvGraphicFramePr>
            <a:graphicFrameLocks noGrp="1" noChangeAspect="1"/>
          </p:cNvGraphicFramePr>
          <p:nvPr>
            <p:ph sz="quarter" idx="3"/>
          </p:nvPr>
        </p:nvGraphicFramePr>
        <p:xfrm>
          <a:off x="5997575" y="3336925"/>
          <a:ext cx="1822450" cy="1422400"/>
        </p:xfrm>
        <a:graphic>
          <a:graphicData uri="http://schemas.openxmlformats.org/presentationml/2006/ole">
            <mc:AlternateContent xmlns:mc="http://schemas.openxmlformats.org/markup-compatibility/2006">
              <mc:Choice xmlns:v="urn:schemas-microsoft-com:vml" Requires="v">
                <p:oleObj spid="_x0000_s1385530" name="Equation" r:id="rId11" imgW="1041120" imgH="812520" progId="Equation.3">
                  <p:embed/>
                </p:oleObj>
              </mc:Choice>
              <mc:Fallback>
                <p:oleObj name="Equation" r:id="rId11" imgW="1041120" imgH="812520" progId="Equation.3">
                  <p:embed/>
                  <p:pic>
                    <p:nvPicPr>
                      <p:cNvPr id="0"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7575" y="3336925"/>
                        <a:ext cx="1822450"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1" name="Rectangle 2"/>
          <p:cNvSpPr>
            <a:spLocks noGrp="1" noChangeArrowheads="1"/>
          </p:cNvSpPr>
          <p:nvPr>
            <p:ph type="title"/>
          </p:nvPr>
        </p:nvSpPr>
        <p:spPr/>
        <p:txBody>
          <a:bodyPr/>
          <a:lstStyle/>
          <a:p>
            <a:pPr eaLnBrk="1" hangingPunct="1"/>
            <a:r>
              <a:rPr lang="sl-SI"/>
              <a:t>Zaporedna vezava uporov</a:t>
            </a:r>
            <a:endParaRPr lang="en-US"/>
          </a:p>
        </p:txBody>
      </p:sp>
      <p:pic>
        <p:nvPicPr>
          <p:cNvPr id="1387522" name="Picture 3" descr="slika5"/>
          <p:cNvPicPr>
            <a:picLocks noChangeAspect="1" noChangeArrowheads="1"/>
          </p:cNvPicPr>
          <p:nvPr/>
        </p:nvPicPr>
        <p:blipFill>
          <a:blip r:embed="rId3"/>
          <a:srcRect/>
          <a:stretch>
            <a:fillRect/>
          </a:stretch>
        </p:blipFill>
        <p:spPr bwMode="auto">
          <a:xfrm>
            <a:off x="6600825" y="2147888"/>
            <a:ext cx="2171700" cy="1835150"/>
          </a:xfrm>
          <a:prstGeom prst="rect">
            <a:avLst/>
          </a:prstGeom>
          <a:noFill/>
          <a:ln w="9525">
            <a:noFill/>
            <a:miter lim="800000"/>
            <a:headEnd/>
            <a:tailEnd/>
          </a:ln>
        </p:spPr>
      </p:pic>
      <p:sp>
        <p:nvSpPr>
          <p:cNvPr id="1387523" name="Text Box 4"/>
          <p:cNvSpPr txBox="1">
            <a:spLocks noChangeArrowheads="1"/>
          </p:cNvSpPr>
          <p:nvPr/>
        </p:nvSpPr>
        <p:spPr bwMode="auto">
          <a:xfrm>
            <a:off x="441325" y="1498600"/>
            <a:ext cx="6456363" cy="377666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Char char="n"/>
            </a:pPr>
            <a:r>
              <a:rPr lang="sl-SI"/>
              <a:t> Skupna upornost je vsota posameznih upornosti in je vedno večja od posameznih vrednosti: </a:t>
            </a:r>
          </a:p>
          <a:p>
            <a:pPr algn="ctr" eaLnBrk="0" hangingPunct="0">
              <a:spcBef>
                <a:spcPct val="20000"/>
              </a:spcBef>
              <a:buClr>
                <a:schemeClr val="tx2"/>
              </a:buClr>
              <a:buSzPct val="75000"/>
              <a:buFont typeface="Monotype Sorts"/>
              <a:buNone/>
            </a:pPr>
            <a:r>
              <a:rPr lang="sl-SI"/>
              <a:t> R</a:t>
            </a:r>
            <a:r>
              <a:rPr lang="sl-SI" baseline="-25000"/>
              <a:t>skupna</a:t>
            </a:r>
            <a:r>
              <a:rPr lang="sl-SI"/>
              <a:t>=R</a:t>
            </a:r>
            <a:r>
              <a:rPr lang="sl-SI" baseline="-25000"/>
              <a:t>1</a:t>
            </a:r>
            <a:r>
              <a:rPr lang="sl-SI"/>
              <a:t>+R</a:t>
            </a:r>
            <a:r>
              <a:rPr lang="sl-SI" baseline="-25000"/>
              <a:t>2</a:t>
            </a:r>
            <a:r>
              <a:rPr lang="sl-SI"/>
              <a:t>+…</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Char char="n"/>
            </a:pPr>
            <a:r>
              <a:rPr lang="sl-SI"/>
              <a:t> Skupna napetost je vsota padcev napetosti na posameznih uporih. Padec napetosti na uporu je posledica toka, ki teče skozenj.</a:t>
            </a:r>
          </a:p>
          <a:p>
            <a:pPr algn="ctr" eaLnBrk="0" hangingPunct="0">
              <a:spcBef>
                <a:spcPct val="20000"/>
              </a:spcBef>
              <a:buClr>
                <a:schemeClr val="tx2"/>
              </a:buClr>
              <a:buSzPct val="75000"/>
              <a:buFont typeface="Monotype Sorts"/>
              <a:buNone/>
            </a:pPr>
            <a:r>
              <a:rPr lang="sl-SI"/>
              <a:t> U</a:t>
            </a:r>
            <a:r>
              <a:rPr lang="sl-SI" baseline="-25000"/>
              <a:t>skupna</a:t>
            </a:r>
            <a:r>
              <a:rPr lang="sl-SI"/>
              <a:t>=U</a:t>
            </a:r>
            <a:r>
              <a:rPr lang="sl-SI" baseline="-25000"/>
              <a:t>R1</a:t>
            </a:r>
            <a:r>
              <a:rPr lang="sl-SI"/>
              <a:t>+U</a:t>
            </a:r>
            <a:r>
              <a:rPr lang="sl-SI" baseline="-25000"/>
              <a:t>R2</a:t>
            </a:r>
            <a:r>
              <a:rPr lang="sl-SI"/>
              <a:t>+…</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Char char="n"/>
            </a:pPr>
            <a:r>
              <a:rPr lang="sl-SI"/>
              <a:t> Skozi vse upore teče enak tok. Zaradi tega je skupni tok enak toku skozi posamezni upor.</a:t>
            </a:r>
          </a:p>
          <a:p>
            <a:pPr algn="ctr" eaLnBrk="0" hangingPunct="0">
              <a:spcBef>
                <a:spcPct val="20000"/>
              </a:spcBef>
              <a:buClr>
                <a:schemeClr val="tx2"/>
              </a:buClr>
              <a:buSzPct val="75000"/>
              <a:buFont typeface="Monotype Sorts"/>
              <a:buNone/>
            </a:pPr>
            <a:r>
              <a:rPr lang="sl-SI"/>
              <a:t>I</a:t>
            </a:r>
            <a:r>
              <a:rPr lang="sl-SI" baseline="-25000"/>
              <a:t>skupna</a:t>
            </a:r>
            <a:r>
              <a:rPr lang="sl-SI"/>
              <a:t>=I</a:t>
            </a:r>
            <a:r>
              <a:rPr lang="sl-SI" baseline="-25000"/>
              <a:t>1</a:t>
            </a:r>
            <a:r>
              <a:rPr lang="sl-SI"/>
              <a:t>=I</a:t>
            </a:r>
            <a:r>
              <a:rPr lang="sl-SI" baseline="-25000"/>
              <a:t>2</a:t>
            </a:r>
            <a:r>
              <a:rPr lang="sl-SI"/>
              <a:t>=…</a:t>
            </a:r>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4" name="Rectangle 2"/>
          <p:cNvSpPr>
            <a:spLocks noGrp="1" noChangeArrowheads="1"/>
          </p:cNvSpPr>
          <p:nvPr>
            <p:ph type="title"/>
          </p:nvPr>
        </p:nvSpPr>
        <p:spPr/>
        <p:txBody>
          <a:bodyPr/>
          <a:lstStyle/>
          <a:p>
            <a:pPr eaLnBrk="1" hangingPunct="1"/>
            <a:r>
              <a:rPr lang="sl-SI"/>
              <a:t>Vzporedna vezava uporov</a:t>
            </a:r>
            <a:endParaRPr lang="en-US"/>
          </a:p>
        </p:txBody>
      </p:sp>
      <p:pic>
        <p:nvPicPr>
          <p:cNvPr id="1389575" name="Picture 3" descr="slika5"/>
          <p:cNvPicPr>
            <a:picLocks noChangeAspect="1" noChangeArrowheads="1"/>
          </p:cNvPicPr>
          <p:nvPr/>
        </p:nvPicPr>
        <p:blipFill>
          <a:blip r:embed="rId4"/>
          <a:srcRect/>
          <a:stretch>
            <a:fillRect/>
          </a:stretch>
        </p:blipFill>
        <p:spPr bwMode="auto">
          <a:xfrm>
            <a:off x="5913438" y="1616075"/>
            <a:ext cx="2287587" cy="1960563"/>
          </a:xfrm>
          <a:prstGeom prst="rect">
            <a:avLst/>
          </a:prstGeom>
          <a:noFill/>
          <a:ln w="9525">
            <a:noFill/>
            <a:miter lim="800000"/>
            <a:headEnd/>
            <a:tailEnd/>
          </a:ln>
        </p:spPr>
      </p:pic>
      <p:sp>
        <p:nvSpPr>
          <p:cNvPr id="1389576" name="Text Box 4"/>
          <p:cNvSpPr txBox="1">
            <a:spLocks noChangeArrowheads="1"/>
          </p:cNvSpPr>
          <p:nvPr/>
        </p:nvSpPr>
        <p:spPr bwMode="auto">
          <a:xfrm>
            <a:off x="403225" y="1441450"/>
            <a:ext cx="7189788" cy="4329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r>
              <a:rPr lang="sl-SI"/>
              <a:t> Skupno upornost izračunamo:</a:t>
            </a:r>
          </a:p>
          <a:p>
            <a:pPr eaLnBrk="0" hangingPunct="0">
              <a:spcBef>
                <a:spcPct val="20000"/>
              </a:spcBef>
              <a:buClr>
                <a:schemeClr val="tx2"/>
              </a:buClr>
              <a:buSzPct val="75000"/>
              <a:buFont typeface="Monotype Sorts"/>
              <a:buChar char="n"/>
            </a:pPr>
            <a:endParaRPr lang="sl-SI"/>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Char char="n"/>
            </a:pPr>
            <a:endParaRPr lang="sl-SI"/>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Char char="n"/>
            </a:pPr>
            <a:endParaRPr lang="sl-SI"/>
          </a:p>
          <a:p>
            <a:pPr eaLnBrk="0" hangingPunct="0">
              <a:spcBef>
                <a:spcPct val="20000"/>
              </a:spcBef>
              <a:buClr>
                <a:schemeClr val="tx2"/>
              </a:buClr>
              <a:buSzPct val="75000"/>
              <a:buFont typeface="Monotype Sorts"/>
              <a:buChar char="n"/>
            </a:pPr>
            <a:endParaRPr lang="sl-SI"/>
          </a:p>
          <a:p>
            <a:pPr eaLnBrk="0" hangingPunct="0">
              <a:spcBef>
                <a:spcPct val="20000"/>
              </a:spcBef>
              <a:buClr>
                <a:schemeClr val="tx2"/>
              </a:buClr>
              <a:buSzPct val="75000"/>
              <a:buFont typeface="Monotype Sorts"/>
              <a:buChar char="n"/>
            </a:pPr>
            <a:endParaRPr lang="sl-SI"/>
          </a:p>
          <a:p>
            <a:pPr eaLnBrk="0" hangingPunct="0">
              <a:spcBef>
                <a:spcPct val="20000"/>
              </a:spcBef>
              <a:buClr>
                <a:schemeClr val="tx2"/>
              </a:buClr>
              <a:buSzPct val="75000"/>
              <a:buFont typeface="Monotype Sorts"/>
              <a:buChar char="n"/>
            </a:pPr>
            <a:r>
              <a:rPr lang="sl-SI"/>
              <a:t> Napetost na posameznih uporih je enaka skupni napetosti:</a:t>
            </a:r>
          </a:p>
          <a:p>
            <a:pPr eaLnBrk="0" hangingPunct="0">
              <a:spcBef>
                <a:spcPct val="20000"/>
              </a:spcBef>
              <a:buClr>
                <a:schemeClr val="tx2"/>
              </a:buClr>
              <a:buSzPct val="75000"/>
              <a:buFont typeface="Monotype Sorts"/>
              <a:buNone/>
            </a:pPr>
            <a:r>
              <a:rPr lang="sl-SI"/>
              <a:t>		U</a:t>
            </a:r>
            <a:r>
              <a:rPr lang="sl-SI" baseline="-25000"/>
              <a:t>skupna</a:t>
            </a:r>
            <a:r>
              <a:rPr lang="sl-SI"/>
              <a:t>=U</a:t>
            </a:r>
            <a:r>
              <a:rPr lang="sl-SI" baseline="-25000"/>
              <a:t>R1</a:t>
            </a:r>
            <a:r>
              <a:rPr lang="sl-SI"/>
              <a:t>=U</a:t>
            </a:r>
            <a:r>
              <a:rPr lang="sl-SI" baseline="-25000"/>
              <a:t>R2</a:t>
            </a:r>
            <a:r>
              <a:rPr lang="sl-SI"/>
              <a:t>=…</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Char char="n"/>
            </a:pPr>
            <a:r>
              <a:rPr lang="sl-SI"/>
              <a:t> Skupni tok je enak vsoti tokov skozi posamezne upore.</a:t>
            </a:r>
          </a:p>
          <a:p>
            <a:pPr eaLnBrk="0" hangingPunct="0">
              <a:spcBef>
                <a:spcPct val="20000"/>
              </a:spcBef>
              <a:buClr>
                <a:schemeClr val="tx2"/>
              </a:buClr>
              <a:buSzPct val="75000"/>
              <a:buFont typeface="Monotype Sorts"/>
              <a:buNone/>
            </a:pPr>
            <a:r>
              <a:rPr lang="sl-SI"/>
              <a:t>		I</a:t>
            </a:r>
            <a:r>
              <a:rPr lang="sl-SI" baseline="-25000"/>
              <a:t>skupna</a:t>
            </a:r>
            <a:r>
              <a:rPr lang="sl-SI"/>
              <a:t>=I</a:t>
            </a:r>
            <a:r>
              <a:rPr lang="sl-SI" baseline="-25000"/>
              <a:t>1</a:t>
            </a:r>
            <a:r>
              <a:rPr lang="sl-SI"/>
              <a:t>+I</a:t>
            </a:r>
            <a:r>
              <a:rPr lang="sl-SI" baseline="-25000"/>
              <a:t>2</a:t>
            </a:r>
            <a:r>
              <a:rPr lang="sl-SI"/>
              <a:t>+…</a:t>
            </a:r>
            <a:endParaRPr lang="en-US"/>
          </a:p>
        </p:txBody>
      </p:sp>
      <p:graphicFrame>
        <p:nvGraphicFramePr>
          <p:cNvPr id="1389573" name="Object 5"/>
          <p:cNvGraphicFramePr>
            <a:graphicFrameLocks noGrp="1" noChangeAspect="1"/>
          </p:cNvGraphicFramePr>
          <p:nvPr>
            <p:ph idx="1"/>
          </p:nvPr>
        </p:nvGraphicFramePr>
        <p:xfrm>
          <a:off x="2462213" y="2009775"/>
          <a:ext cx="2051050" cy="1677988"/>
        </p:xfrm>
        <a:graphic>
          <a:graphicData uri="http://schemas.openxmlformats.org/presentationml/2006/ole">
            <mc:AlternateContent xmlns:mc="http://schemas.openxmlformats.org/markup-compatibility/2006">
              <mc:Choice xmlns:v="urn:schemas-microsoft-com:vml" Requires="v">
                <p:oleObj spid="_x0000_s1389589" name="Equation" r:id="rId5" imgW="1536480" imgH="1257120" progId="Equation.3">
                  <p:embed/>
                </p:oleObj>
              </mc:Choice>
              <mc:Fallback>
                <p:oleObj name="Equation" r:id="rId5" imgW="1536480" imgH="125712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2213" y="2009775"/>
                        <a:ext cx="2051050" cy="1677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7" name="Rectangle 2"/>
          <p:cNvSpPr>
            <a:spLocks noGrp="1" noChangeArrowheads="1"/>
          </p:cNvSpPr>
          <p:nvPr>
            <p:ph type="title"/>
          </p:nvPr>
        </p:nvSpPr>
        <p:spPr/>
        <p:txBody>
          <a:bodyPr/>
          <a:lstStyle/>
          <a:p>
            <a:pPr eaLnBrk="1" hangingPunct="1"/>
            <a:r>
              <a:rPr lang="sl-SI"/>
              <a:t>Realni napetostni vir</a:t>
            </a:r>
            <a:endParaRPr lang="en-US"/>
          </a:p>
        </p:txBody>
      </p:sp>
      <p:pic>
        <p:nvPicPr>
          <p:cNvPr id="1391618" name="Picture 3" descr="slika5"/>
          <p:cNvPicPr>
            <a:picLocks noChangeAspect="1" noChangeArrowheads="1"/>
          </p:cNvPicPr>
          <p:nvPr/>
        </p:nvPicPr>
        <p:blipFill>
          <a:blip r:embed="rId3"/>
          <a:srcRect/>
          <a:stretch>
            <a:fillRect/>
          </a:stretch>
        </p:blipFill>
        <p:spPr bwMode="auto">
          <a:xfrm>
            <a:off x="909638" y="1622425"/>
            <a:ext cx="2628900" cy="2489200"/>
          </a:xfrm>
          <a:prstGeom prst="rect">
            <a:avLst/>
          </a:prstGeom>
          <a:noFill/>
          <a:ln w="9525">
            <a:noFill/>
            <a:miter lim="800000"/>
            <a:headEnd/>
            <a:tailEnd/>
          </a:ln>
        </p:spPr>
      </p:pic>
      <p:sp>
        <p:nvSpPr>
          <p:cNvPr id="1391619" name="Text Box 4"/>
          <p:cNvSpPr txBox="1">
            <a:spLocks noChangeArrowheads="1"/>
          </p:cNvSpPr>
          <p:nvPr/>
        </p:nvSpPr>
        <p:spPr bwMode="auto">
          <a:xfrm>
            <a:off x="688975" y="4184650"/>
            <a:ext cx="3622675"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R</a:t>
            </a:r>
            <a:r>
              <a:rPr lang="sl-SI" baseline="-25000"/>
              <a:t>g</a:t>
            </a:r>
            <a:r>
              <a:rPr lang="sl-SI"/>
              <a:t> – upornost generatorja</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U</a:t>
            </a:r>
            <a:r>
              <a:rPr lang="sl-SI" baseline="-25000"/>
              <a:t>AB</a:t>
            </a:r>
            <a:r>
              <a:rPr lang="sl-SI"/>
              <a:t>=U-R</a:t>
            </a:r>
            <a:r>
              <a:rPr lang="sl-SI" baseline="-25000"/>
              <a:t>g</a:t>
            </a:r>
            <a:r>
              <a:rPr lang="sl-SI">
                <a:sym typeface="Symbol" pitchFamily="18" charset="2"/>
              </a:rPr>
              <a:t>I=6V-(40.5A)=4V</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70" name="Rectangle 2"/>
          <p:cNvSpPr>
            <a:spLocks noGrp="1" noChangeArrowheads="1"/>
          </p:cNvSpPr>
          <p:nvPr>
            <p:ph type="title"/>
          </p:nvPr>
        </p:nvSpPr>
        <p:spPr/>
        <p:txBody>
          <a:bodyPr/>
          <a:lstStyle/>
          <a:p>
            <a:pPr eaLnBrk="1" hangingPunct="1"/>
            <a:r>
              <a:rPr lang="sl-SI"/>
              <a:t>Kirchoffovi zakoni (1)</a:t>
            </a:r>
            <a:endParaRPr lang="en-US"/>
          </a:p>
        </p:txBody>
      </p:sp>
      <p:sp>
        <p:nvSpPr>
          <p:cNvPr id="1393671" name="Rectangle 3"/>
          <p:cNvSpPr>
            <a:spLocks noGrp="1" noChangeArrowheads="1"/>
          </p:cNvSpPr>
          <p:nvPr>
            <p:ph type="body" sz="half" idx="1"/>
          </p:nvPr>
        </p:nvSpPr>
        <p:spPr>
          <a:xfrm>
            <a:off x="479425" y="1468438"/>
            <a:ext cx="8229600" cy="4849812"/>
          </a:xfrm>
        </p:spPr>
        <p:txBody>
          <a:bodyPr/>
          <a:lstStyle/>
          <a:p>
            <a:pPr eaLnBrk="1" hangingPunct="1"/>
            <a:r>
              <a:rPr lang="sl-SI" sz="1800"/>
              <a:t>Prvi Kirchoffov zakon (vsota vseh tokov v vozlišču je enaka nič):</a:t>
            </a:r>
          </a:p>
          <a:p>
            <a:pPr eaLnBrk="1" hangingPunct="1">
              <a:buFont typeface="Wingdings" pitchFamily="2" charset="2"/>
              <a:buNone/>
            </a:pPr>
            <a:endParaRPr lang="sl-SI" sz="1800"/>
          </a:p>
          <a:p>
            <a:pPr eaLnBrk="1" hangingPunct="1">
              <a:buFont typeface="Wingdings" pitchFamily="2" charset="2"/>
              <a:buNone/>
            </a:pPr>
            <a:endParaRPr lang="sl-SI" sz="1800"/>
          </a:p>
          <a:p>
            <a:pPr eaLnBrk="1" hangingPunct="1">
              <a:buFont typeface="Wingdings" pitchFamily="2" charset="2"/>
              <a:buNone/>
            </a:pPr>
            <a:endParaRPr lang="sl-SI" sz="1800"/>
          </a:p>
          <a:p>
            <a:pPr eaLnBrk="1" hangingPunct="1">
              <a:buFont typeface="Wingdings" pitchFamily="2" charset="2"/>
              <a:buNone/>
            </a:pPr>
            <a:endParaRPr lang="sl-SI" sz="1800"/>
          </a:p>
          <a:p>
            <a:pPr eaLnBrk="1" hangingPunct="1">
              <a:buFont typeface="Wingdings" pitchFamily="2" charset="2"/>
              <a:buNone/>
            </a:pPr>
            <a:endParaRPr lang="sl-SI" sz="1800"/>
          </a:p>
          <a:p>
            <a:pPr eaLnBrk="1" hangingPunct="1"/>
            <a:r>
              <a:rPr lang="sl-SI" sz="1800"/>
              <a:t>Drugi Kirchoffov zakon (vsota napetosti napetostnih virov v zaprti zanki vezja je enaka vsoti padcev napetosti na vseh delih vezja):</a:t>
            </a:r>
            <a:endParaRPr lang="en-US" sz="1800"/>
          </a:p>
        </p:txBody>
      </p:sp>
      <p:graphicFrame>
        <p:nvGraphicFramePr>
          <p:cNvPr id="1393668" name="Object 4"/>
          <p:cNvGraphicFramePr>
            <a:graphicFrameLocks noGrp="1" noChangeAspect="1"/>
          </p:cNvGraphicFramePr>
          <p:nvPr>
            <p:ph sz="quarter" idx="2"/>
          </p:nvPr>
        </p:nvGraphicFramePr>
        <p:xfrm>
          <a:off x="927100" y="2079625"/>
          <a:ext cx="912813" cy="388938"/>
        </p:xfrm>
        <a:graphic>
          <a:graphicData uri="http://schemas.openxmlformats.org/presentationml/2006/ole">
            <mc:AlternateContent xmlns:mc="http://schemas.openxmlformats.org/markup-compatibility/2006">
              <mc:Choice xmlns:v="urn:schemas-microsoft-com:vml" Requires="v">
                <p:oleObj spid="_x0000_s1393700" name="Equation" r:id="rId4" imgW="596880" imgH="253800" progId="Equation.3">
                  <p:embed/>
                </p:oleObj>
              </mc:Choice>
              <mc:Fallback>
                <p:oleObj name="Equation" r:id="rId4" imgW="596880" imgH="2538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2079625"/>
                        <a:ext cx="912813" cy="38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3669" name="Object 5"/>
          <p:cNvGraphicFramePr>
            <a:graphicFrameLocks noGrp="1" noChangeAspect="1"/>
          </p:cNvGraphicFramePr>
          <p:nvPr>
            <p:ph sz="quarter" idx="3"/>
          </p:nvPr>
        </p:nvGraphicFramePr>
        <p:xfrm>
          <a:off x="917575" y="4946650"/>
          <a:ext cx="1600200" cy="438150"/>
        </p:xfrm>
        <a:graphic>
          <a:graphicData uri="http://schemas.openxmlformats.org/presentationml/2006/ole">
            <mc:AlternateContent xmlns:mc="http://schemas.openxmlformats.org/markup-compatibility/2006">
              <mc:Choice xmlns:v="urn:schemas-microsoft-com:vml" Requires="v">
                <p:oleObj spid="_x0000_s1393701" name="Enačba" r:id="rId6" imgW="927000" imgH="253800" progId="Equation.3">
                  <p:embed/>
                </p:oleObj>
              </mc:Choice>
              <mc:Fallback>
                <p:oleObj name="Enačba" r:id="rId6" imgW="927000" imgH="2538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5" y="4946650"/>
                        <a:ext cx="16002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93672" name="Picture 6" descr="slika5"/>
          <p:cNvPicPr>
            <a:picLocks noChangeAspect="1" noChangeArrowheads="1"/>
          </p:cNvPicPr>
          <p:nvPr/>
        </p:nvPicPr>
        <p:blipFill>
          <a:blip r:embed="rId8"/>
          <a:srcRect/>
          <a:stretch>
            <a:fillRect/>
          </a:stretch>
        </p:blipFill>
        <p:spPr bwMode="auto">
          <a:xfrm>
            <a:off x="3236913" y="4468813"/>
            <a:ext cx="3898900" cy="2039937"/>
          </a:xfrm>
          <a:prstGeom prst="rect">
            <a:avLst/>
          </a:prstGeom>
          <a:noFill/>
          <a:ln w="9525">
            <a:noFill/>
            <a:miter lim="800000"/>
            <a:headEnd/>
            <a:tailEnd/>
          </a:ln>
        </p:spPr>
      </p:pic>
      <p:pic>
        <p:nvPicPr>
          <p:cNvPr id="1393673" name="Picture 7" descr="slika5"/>
          <p:cNvPicPr>
            <a:picLocks noChangeAspect="1" noChangeArrowheads="1"/>
          </p:cNvPicPr>
          <p:nvPr/>
        </p:nvPicPr>
        <p:blipFill>
          <a:blip r:embed="rId9"/>
          <a:srcRect/>
          <a:stretch>
            <a:fillRect/>
          </a:stretch>
        </p:blipFill>
        <p:spPr bwMode="auto">
          <a:xfrm>
            <a:off x="2800350" y="1824038"/>
            <a:ext cx="3656013" cy="1931987"/>
          </a:xfrm>
          <a:prstGeom prst="rect">
            <a:avLst/>
          </a:prstGeom>
          <a:noFill/>
          <a:ln w="9525">
            <a:noFill/>
            <a:miter lim="800000"/>
            <a:headEnd/>
            <a:tailEnd/>
          </a:ln>
        </p:spPr>
      </p:pic>
      <p:sp>
        <p:nvSpPr>
          <p:cNvPr id="1393674" name="Line 8"/>
          <p:cNvSpPr>
            <a:spLocks noChangeShapeType="1"/>
          </p:cNvSpPr>
          <p:nvPr/>
        </p:nvSpPr>
        <p:spPr bwMode="auto">
          <a:xfrm flipV="1">
            <a:off x="809625" y="5305425"/>
            <a:ext cx="495300" cy="80010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393675" name="Text Box 9"/>
          <p:cNvSpPr txBox="1">
            <a:spLocks noChangeArrowheads="1"/>
          </p:cNvSpPr>
          <p:nvPr/>
        </p:nvSpPr>
        <p:spPr bwMode="auto">
          <a:xfrm>
            <a:off x="393700" y="6061075"/>
            <a:ext cx="1519238"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Napetosti</a:t>
            </a:r>
          </a:p>
          <a:p>
            <a:pPr eaLnBrk="0" hangingPunct="0">
              <a:spcBef>
                <a:spcPct val="20000"/>
              </a:spcBef>
              <a:buClr>
                <a:schemeClr val="tx2"/>
              </a:buClr>
              <a:buSzPct val="75000"/>
              <a:buFont typeface="Monotype Sorts"/>
              <a:buNone/>
            </a:pPr>
            <a:r>
              <a:rPr lang="sl-SI" sz="1200"/>
              <a:t>napetostnih virov</a:t>
            </a:r>
          </a:p>
        </p:txBody>
      </p:sp>
      <p:sp>
        <p:nvSpPr>
          <p:cNvPr id="1393676" name="Line 10"/>
          <p:cNvSpPr>
            <a:spLocks noChangeShapeType="1"/>
          </p:cNvSpPr>
          <p:nvPr/>
        </p:nvSpPr>
        <p:spPr bwMode="auto">
          <a:xfrm flipH="1" flipV="1">
            <a:off x="2200275" y="5353050"/>
            <a:ext cx="19050" cy="32385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393677" name="Text Box 11"/>
          <p:cNvSpPr txBox="1">
            <a:spLocks noChangeArrowheads="1"/>
          </p:cNvSpPr>
          <p:nvPr/>
        </p:nvSpPr>
        <p:spPr bwMode="auto">
          <a:xfrm>
            <a:off x="1870075" y="5632450"/>
            <a:ext cx="8921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Padci</a:t>
            </a:r>
          </a:p>
          <a:p>
            <a:pPr eaLnBrk="0" hangingPunct="0">
              <a:spcBef>
                <a:spcPct val="20000"/>
              </a:spcBef>
              <a:buClr>
                <a:schemeClr val="tx2"/>
              </a:buClr>
              <a:buSzPct val="75000"/>
              <a:buFont typeface="Monotype Sorts"/>
              <a:buNone/>
            </a:pPr>
            <a:r>
              <a:rPr lang="sl-SI" sz="1200"/>
              <a:t>napetosti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2"/>
          <p:cNvSpPr>
            <a:spLocks noGrp="1" noChangeArrowheads="1"/>
          </p:cNvSpPr>
          <p:nvPr>
            <p:ph type="title"/>
          </p:nvPr>
        </p:nvSpPr>
        <p:spPr/>
        <p:txBody>
          <a:bodyPr/>
          <a:lstStyle/>
          <a:p>
            <a:pPr eaLnBrk="1" hangingPunct="1"/>
            <a:r>
              <a:rPr lang="sl-SI"/>
              <a:t>ZRS (2)</a:t>
            </a:r>
          </a:p>
        </p:txBody>
      </p:sp>
      <p:sp>
        <p:nvSpPr>
          <p:cNvPr id="1089538" name="Rectangle 3"/>
          <p:cNvSpPr>
            <a:spLocks noGrp="1" noChangeArrowheads="1"/>
          </p:cNvSpPr>
          <p:nvPr>
            <p:ph type="body" idx="1"/>
          </p:nvPr>
        </p:nvSpPr>
        <p:spPr/>
        <p:txBody>
          <a:bodyPr/>
          <a:lstStyle/>
          <a:p>
            <a:pPr lvl="1" eaLnBrk="1" hangingPunct="1">
              <a:lnSpc>
                <a:spcPct val="80000"/>
              </a:lnSpc>
            </a:pPr>
            <a:r>
              <a:rPr lang="sl-SI">
                <a:solidFill>
                  <a:srgbClr val="2469AE"/>
                </a:solidFill>
              </a:rPr>
              <a:t>zastopanje in varovanje skupnih interesov</a:t>
            </a:r>
            <a:r>
              <a:rPr lang="sl-SI"/>
              <a:t> radioamaterjev odnosu do države in njenih institucij ter drugih organov in organizacij,</a:t>
            </a:r>
          </a:p>
          <a:p>
            <a:pPr lvl="1" eaLnBrk="1" hangingPunct="1">
              <a:lnSpc>
                <a:spcPct val="80000"/>
              </a:lnSpc>
            </a:pPr>
            <a:r>
              <a:rPr lang="sl-SI">
                <a:solidFill>
                  <a:srgbClr val="FF3300"/>
                </a:solidFill>
              </a:rPr>
              <a:t>zastopanje</a:t>
            </a:r>
            <a:r>
              <a:rPr lang="sl-SI"/>
              <a:t> radioamaterjev Slovenije v mednarodni radioamaterski organizaciji (</a:t>
            </a:r>
            <a:r>
              <a:rPr lang="sl-SI">
                <a:solidFill>
                  <a:srgbClr val="FF3300"/>
                </a:solidFill>
              </a:rPr>
              <a:t>IARU</a:t>
            </a:r>
            <a:r>
              <a:rPr lang="sl-SI"/>
              <a:t>),</a:t>
            </a:r>
          </a:p>
          <a:p>
            <a:pPr lvl="1" eaLnBrk="1" hangingPunct="1">
              <a:lnSpc>
                <a:spcPct val="80000"/>
              </a:lnSpc>
            </a:pPr>
            <a:r>
              <a:rPr lang="sl-SI"/>
              <a:t>organiziran </a:t>
            </a:r>
            <a:r>
              <a:rPr lang="sl-SI">
                <a:solidFill>
                  <a:srgbClr val="2469AE"/>
                </a:solidFill>
              </a:rPr>
              <a:t>razvoj in vzdrževanje</a:t>
            </a:r>
            <a:r>
              <a:rPr lang="sl-SI"/>
              <a:t> radioamaterskih </a:t>
            </a:r>
            <a:r>
              <a:rPr lang="sl-SI">
                <a:solidFill>
                  <a:srgbClr val="2469AE"/>
                </a:solidFill>
              </a:rPr>
              <a:t>tehničnih sistemov</a:t>
            </a:r>
            <a:r>
              <a:rPr lang="sl-SI"/>
              <a:t> (packet radio, repetitorji, radijski svetilniki, idr.),</a:t>
            </a:r>
          </a:p>
          <a:p>
            <a:pPr lvl="1" eaLnBrk="1" hangingPunct="1">
              <a:lnSpc>
                <a:spcPct val="80000"/>
              </a:lnSpc>
            </a:pPr>
            <a:r>
              <a:rPr lang="sl-SI">
                <a:solidFill>
                  <a:srgbClr val="FF3300"/>
                </a:solidFill>
              </a:rPr>
              <a:t>sodelovanje v humanitarnih in domoljubnih akcijah</a:t>
            </a:r>
            <a:r>
              <a:rPr lang="sl-SI"/>
              <a:t> ter nalogah ob naravnih ali drugih nesrečah in nevarnostih,</a:t>
            </a:r>
          </a:p>
          <a:p>
            <a:pPr lvl="1" eaLnBrk="1" hangingPunct="1">
              <a:lnSpc>
                <a:spcPct val="80000"/>
              </a:lnSpc>
            </a:pPr>
            <a:r>
              <a:rPr lang="sl-SI"/>
              <a:t>opravljanje administrativno-tehničnih in strokovnih zadev za </a:t>
            </a:r>
            <a:r>
              <a:rPr lang="sl-SI">
                <a:solidFill>
                  <a:srgbClr val="2469AE"/>
                </a:solidFill>
              </a:rPr>
              <a:t>organizacijo radioamaterskih izpitov</a:t>
            </a:r>
            <a:r>
              <a:rPr lang="sl-SI"/>
              <a:t> in pridobivanje dovoljenj za uporabo amaterskih radijskih postaj,</a:t>
            </a:r>
          </a:p>
          <a:p>
            <a:pPr lvl="1" eaLnBrk="1" hangingPunct="1">
              <a:lnSpc>
                <a:spcPct val="80000"/>
              </a:lnSpc>
            </a:pPr>
            <a:r>
              <a:rPr lang="sl-SI"/>
              <a:t>organizacija </a:t>
            </a:r>
            <a:r>
              <a:rPr lang="sl-SI">
                <a:solidFill>
                  <a:srgbClr val="FF3300"/>
                </a:solidFill>
              </a:rPr>
              <a:t>QSL biroja</a:t>
            </a:r>
            <a:r>
              <a:rPr lang="sl-SI"/>
              <a:t> za radioklube in njihove člane (servis za izmenjavo QSL kartic),</a:t>
            </a:r>
          </a:p>
          <a:p>
            <a:pPr eaLnBrk="1" hangingPunct="1">
              <a:lnSpc>
                <a:spcPct val="80000"/>
              </a:lnSpc>
              <a:buFont typeface="Wingdings" pitchFamily="2" charset="2"/>
              <a:buNone/>
            </a:pPr>
            <a:br>
              <a:rPr lang="sl-SI"/>
            </a:br>
            <a:endParaRPr lang="sl-SI"/>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6" name="Rectangle 2"/>
          <p:cNvSpPr>
            <a:spLocks noGrp="1" noChangeArrowheads="1"/>
          </p:cNvSpPr>
          <p:nvPr>
            <p:ph type="title"/>
          </p:nvPr>
        </p:nvSpPr>
        <p:spPr/>
        <p:txBody>
          <a:bodyPr/>
          <a:lstStyle/>
          <a:p>
            <a:pPr eaLnBrk="1" hangingPunct="1"/>
            <a:r>
              <a:rPr lang="sl-SI"/>
              <a:t>Kirchoffovi zakoni (2) </a:t>
            </a:r>
          </a:p>
        </p:txBody>
      </p:sp>
      <p:graphicFrame>
        <p:nvGraphicFramePr>
          <p:cNvPr id="1395715" name="Object 3"/>
          <p:cNvGraphicFramePr>
            <a:graphicFrameLocks noGrp="1" noChangeAspect="1"/>
          </p:cNvGraphicFramePr>
          <p:nvPr>
            <p:ph sz="half" idx="1"/>
          </p:nvPr>
        </p:nvGraphicFramePr>
        <p:xfrm>
          <a:off x="600075" y="2089150"/>
          <a:ext cx="596900" cy="254000"/>
        </p:xfrm>
        <a:graphic>
          <a:graphicData uri="http://schemas.openxmlformats.org/presentationml/2006/ole">
            <mc:AlternateContent xmlns:mc="http://schemas.openxmlformats.org/markup-compatibility/2006">
              <mc:Choice xmlns:v="urn:schemas-microsoft-com:vml" Requires="v">
                <p:oleObj spid="_x0000_s1395731" name="Equation" r:id="rId4" imgW="596880" imgH="253800" progId="Equation.3">
                  <p:embed/>
                </p:oleObj>
              </mc:Choice>
              <mc:Fallback>
                <p:oleObj name="Equation" r:id="rId4" imgW="596880" imgH="253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089150"/>
                        <a:ext cx="5969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95717" name="Picture 4" descr="vprasanje512"/>
          <p:cNvPicPr>
            <a:picLocks noGrp="1" noChangeAspect="1" noChangeArrowheads="1"/>
          </p:cNvPicPr>
          <p:nvPr>
            <p:ph sz="quarter" idx="2"/>
          </p:nvPr>
        </p:nvPicPr>
        <p:blipFill>
          <a:blip r:embed="rId6"/>
          <a:srcRect/>
          <a:stretch>
            <a:fillRect/>
          </a:stretch>
        </p:blipFill>
        <p:spPr>
          <a:xfrm>
            <a:off x="5494338" y="1468438"/>
            <a:ext cx="2389187" cy="2347912"/>
          </a:xfrm>
        </p:spPr>
      </p:pic>
      <p:sp>
        <p:nvSpPr>
          <p:cNvPr id="1395718" name="Text Box 5"/>
          <p:cNvSpPr txBox="1">
            <a:spLocks noChangeArrowheads="1"/>
          </p:cNvSpPr>
          <p:nvPr/>
        </p:nvSpPr>
        <p:spPr bwMode="auto">
          <a:xfrm>
            <a:off x="536575" y="2432050"/>
            <a:ext cx="3243263"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a:t>
            </a:r>
            <a:r>
              <a:rPr lang="sl-SI" baseline="-25000"/>
              <a:t>4</a:t>
            </a:r>
            <a:r>
              <a:rPr lang="sl-SI"/>
              <a:t>-I</a:t>
            </a:r>
            <a:r>
              <a:rPr lang="sl-SI" baseline="-25000"/>
              <a:t>3</a:t>
            </a:r>
            <a:r>
              <a:rPr lang="sl-SI"/>
              <a:t>-I</a:t>
            </a:r>
            <a:r>
              <a:rPr lang="sl-SI" baseline="-25000"/>
              <a:t>2</a:t>
            </a:r>
            <a:r>
              <a:rPr lang="sl-SI"/>
              <a:t>-I</a:t>
            </a:r>
            <a:r>
              <a:rPr lang="sl-SI" baseline="-25000"/>
              <a:t>1</a:t>
            </a:r>
            <a:r>
              <a:rPr lang="sl-SI"/>
              <a:t>=0</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I</a:t>
            </a:r>
            <a:r>
              <a:rPr lang="sl-SI" baseline="-25000"/>
              <a:t>1</a:t>
            </a:r>
            <a:r>
              <a:rPr lang="sl-SI"/>
              <a:t>=I</a:t>
            </a:r>
            <a:r>
              <a:rPr lang="sl-SI" baseline="-25000"/>
              <a:t>4</a:t>
            </a:r>
            <a:r>
              <a:rPr lang="sl-SI"/>
              <a:t>-I</a:t>
            </a:r>
            <a:r>
              <a:rPr lang="sl-SI" baseline="-25000"/>
              <a:t>3</a:t>
            </a:r>
            <a:r>
              <a:rPr lang="sl-SI"/>
              <a:t>-I</a:t>
            </a:r>
            <a:r>
              <a:rPr lang="sl-SI" baseline="-25000"/>
              <a:t>2</a:t>
            </a:r>
            <a:r>
              <a:rPr lang="sl-SI"/>
              <a:t>=5A-5A-2A=-2A</a:t>
            </a:r>
          </a:p>
        </p:txBody>
      </p:sp>
      <p:sp>
        <p:nvSpPr>
          <p:cNvPr id="1395719" name="Text Box 6"/>
          <p:cNvSpPr txBox="1">
            <a:spLocks noChangeArrowheads="1"/>
          </p:cNvSpPr>
          <p:nvPr/>
        </p:nvSpPr>
        <p:spPr bwMode="auto">
          <a:xfrm>
            <a:off x="488950" y="1555750"/>
            <a:ext cx="350043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Primer (I. Kirchoffov zakon):</a:t>
            </a:r>
          </a:p>
        </p:txBody>
      </p:sp>
      <p:pic>
        <p:nvPicPr>
          <p:cNvPr id="1395720" name="Picture 7" descr="vprasanje515"/>
          <p:cNvPicPr>
            <a:picLocks noGrp="1" noChangeAspect="1" noChangeArrowheads="1"/>
          </p:cNvPicPr>
          <p:nvPr>
            <p:ph sz="quarter" idx="3"/>
          </p:nvPr>
        </p:nvPicPr>
        <p:blipFill>
          <a:blip r:embed="rId7"/>
          <a:srcRect/>
          <a:stretch>
            <a:fillRect/>
          </a:stretch>
        </p:blipFill>
        <p:spPr>
          <a:xfrm>
            <a:off x="5430838" y="3868738"/>
            <a:ext cx="2409825" cy="2449512"/>
          </a:xfrm>
        </p:spPr>
      </p:pic>
      <p:sp>
        <p:nvSpPr>
          <p:cNvPr id="1395721" name="Text Box 8"/>
          <p:cNvSpPr txBox="1">
            <a:spLocks noChangeArrowheads="1"/>
          </p:cNvSpPr>
          <p:nvPr/>
        </p:nvSpPr>
        <p:spPr bwMode="auto">
          <a:xfrm>
            <a:off x="527050" y="3775075"/>
            <a:ext cx="3597275"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Primer (II. Kirchoffov zakon):</a:t>
            </a:r>
          </a:p>
        </p:txBody>
      </p:sp>
      <p:sp>
        <p:nvSpPr>
          <p:cNvPr id="1395722" name="Line 9"/>
          <p:cNvSpPr>
            <a:spLocks noChangeShapeType="1"/>
          </p:cNvSpPr>
          <p:nvPr/>
        </p:nvSpPr>
        <p:spPr bwMode="auto">
          <a:xfrm>
            <a:off x="323850" y="3705225"/>
            <a:ext cx="8486775"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395723" name="Text Box 10"/>
          <p:cNvSpPr txBox="1">
            <a:spLocks noChangeArrowheads="1"/>
          </p:cNvSpPr>
          <p:nvPr/>
        </p:nvSpPr>
        <p:spPr bwMode="auto">
          <a:xfrm>
            <a:off x="508000" y="4795838"/>
            <a:ext cx="3548063" cy="6969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Zanka I: -5V=-I</a:t>
            </a:r>
            <a:r>
              <a:rPr lang="sl-SI" baseline="-25000"/>
              <a:t>2</a:t>
            </a:r>
            <a:r>
              <a:rPr lang="sl-SI">
                <a:sym typeface="Symbol" pitchFamily="18" charset="2"/>
              </a:rPr>
              <a:t>R</a:t>
            </a:r>
            <a:r>
              <a:rPr lang="sl-SI" baseline="-25000">
                <a:sym typeface="Symbol" pitchFamily="18" charset="2"/>
              </a:rPr>
              <a:t>10</a:t>
            </a:r>
          </a:p>
          <a:p>
            <a:pPr eaLnBrk="0" hangingPunct="0">
              <a:spcBef>
                <a:spcPct val="20000"/>
              </a:spcBef>
              <a:buClr>
                <a:schemeClr val="tx2"/>
              </a:buClr>
              <a:buSzPct val="75000"/>
              <a:buFont typeface="Monotype Sorts"/>
              <a:buNone/>
            </a:pPr>
            <a:r>
              <a:rPr lang="sl-SI">
                <a:sym typeface="Symbol" pitchFamily="18" charset="2"/>
              </a:rPr>
              <a:t>Zanka II: 0=I</a:t>
            </a:r>
            <a:r>
              <a:rPr lang="sl-SI" baseline="-25000">
                <a:sym typeface="Symbol" pitchFamily="18" charset="2"/>
              </a:rPr>
              <a:t>2</a:t>
            </a:r>
            <a:r>
              <a:rPr lang="sl-SI">
                <a:sym typeface="Symbol" pitchFamily="18" charset="2"/>
              </a:rPr>
              <a:t>R</a:t>
            </a:r>
            <a:r>
              <a:rPr lang="sl-SI" baseline="-25000">
                <a:sym typeface="Symbol" pitchFamily="18" charset="2"/>
              </a:rPr>
              <a:t>10</a:t>
            </a:r>
            <a:r>
              <a:rPr lang="sl-SI">
                <a:sym typeface="Symbol" pitchFamily="18" charset="2"/>
              </a:rPr>
              <a:t>-I</a:t>
            </a:r>
            <a:r>
              <a:rPr lang="sl-SI" baseline="-25000">
                <a:sym typeface="Symbol" pitchFamily="18" charset="2"/>
              </a:rPr>
              <a:t>3</a:t>
            </a:r>
            <a:r>
              <a:rPr lang="sl-SI">
                <a:sym typeface="Symbol" pitchFamily="18" charset="2"/>
              </a:rPr>
              <a:t>(R</a:t>
            </a:r>
            <a:r>
              <a:rPr lang="sl-SI" baseline="-25000">
                <a:sym typeface="Symbol" pitchFamily="18" charset="2"/>
              </a:rPr>
              <a:t>6</a:t>
            </a:r>
            <a:r>
              <a:rPr lang="sl-SI">
                <a:sym typeface="Symbol" pitchFamily="18" charset="2"/>
              </a:rPr>
              <a:t>+R</a:t>
            </a:r>
            <a:r>
              <a:rPr lang="sl-SI" baseline="-25000">
                <a:sym typeface="Symbol" pitchFamily="18" charset="2"/>
              </a:rPr>
              <a:t>4</a:t>
            </a:r>
            <a:r>
              <a:rPr lang="sl-SI">
                <a:sym typeface="Symbol" pitchFamily="18" charset="2"/>
              </a:rPr>
              <a:t>)</a:t>
            </a:r>
          </a:p>
        </p:txBody>
      </p:sp>
      <p:sp>
        <p:nvSpPr>
          <p:cNvPr id="1395724" name="Line 11"/>
          <p:cNvSpPr>
            <a:spLocks noChangeShapeType="1"/>
          </p:cNvSpPr>
          <p:nvPr/>
        </p:nvSpPr>
        <p:spPr bwMode="auto">
          <a:xfrm>
            <a:off x="5943600" y="4814888"/>
            <a:ext cx="114300" cy="0"/>
          </a:xfrm>
          <a:prstGeom prst="line">
            <a:avLst/>
          </a:prstGeom>
          <a:noFill/>
          <a:ln w="12700">
            <a:solidFill>
              <a:schemeClr val="tx1"/>
            </a:solidFill>
            <a:round/>
            <a:headEnd type="none" w="sm" len="sm"/>
            <a:tailEnd type="triangle" w="sm" len="sm"/>
          </a:ln>
        </p:spPr>
        <p:txBody>
          <a:bodyPr>
            <a:spAutoFit/>
          </a:bodyPr>
          <a:lstStyle/>
          <a:p>
            <a:endParaRPr lang="sl-SI"/>
          </a:p>
        </p:txBody>
      </p:sp>
      <p:sp>
        <p:nvSpPr>
          <p:cNvPr id="1395725" name="Line 12"/>
          <p:cNvSpPr>
            <a:spLocks noChangeShapeType="1"/>
          </p:cNvSpPr>
          <p:nvPr/>
        </p:nvSpPr>
        <p:spPr bwMode="auto">
          <a:xfrm>
            <a:off x="5824538" y="4852988"/>
            <a:ext cx="0" cy="119062"/>
          </a:xfrm>
          <a:prstGeom prst="line">
            <a:avLst/>
          </a:prstGeom>
          <a:noFill/>
          <a:ln w="12700">
            <a:solidFill>
              <a:schemeClr val="tx1"/>
            </a:solidFill>
            <a:round/>
            <a:headEnd type="none" w="sm" len="sm"/>
            <a:tailEnd type="triangle" w="sm" len="sm"/>
          </a:ln>
        </p:spPr>
        <p:txBody>
          <a:bodyPr>
            <a:spAutoFit/>
          </a:bodyPr>
          <a:lstStyle/>
          <a:p>
            <a:endParaRPr lang="sl-SI"/>
          </a:p>
        </p:txBody>
      </p:sp>
      <p:sp>
        <p:nvSpPr>
          <p:cNvPr id="1395726" name="Line 13"/>
          <p:cNvSpPr>
            <a:spLocks noChangeShapeType="1"/>
          </p:cNvSpPr>
          <p:nvPr/>
        </p:nvSpPr>
        <p:spPr bwMode="auto">
          <a:xfrm flipV="1">
            <a:off x="5819775" y="4652963"/>
            <a:ext cx="0" cy="142875"/>
          </a:xfrm>
          <a:prstGeom prst="line">
            <a:avLst/>
          </a:prstGeom>
          <a:noFill/>
          <a:ln w="12700">
            <a:solidFill>
              <a:schemeClr val="tx1"/>
            </a:solidFill>
            <a:round/>
            <a:headEnd type="none" w="sm" len="sm"/>
            <a:tailEnd type="triangle" w="sm" len="sm"/>
          </a:ln>
        </p:spPr>
        <p:txBody>
          <a:bodyPr>
            <a:spAutoFit/>
          </a:bodyPr>
          <a:lstStyle/>
          <a:p>
            <a:endParaRPr lang="sl-SI"/>
          </a:p>
        </p:txBody>
      </p:sp>
      <p:sp>
        <p:nvSpPr>
          <p:cNvPr id="1395727" name="Text Box 14"/>
          <p:cNvSpPr txBox="1">
            <a:spLocks noChangeArrowheads="1"/>
          </p:cNvSpPr>
          <p:nvPr/>
        </p:nvSpPr>
        <p:spPr bwMode="auto">
          <a:xfrm>
            <a:off x="5532438" y="4432300"/>
            <a:ext cx="377825"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a:t>
            </a:r>
            <a:r>
              <a:rPr lang="sl-SI" baseline="-25000"/>
              <a:t>1</a:t>
            </a:r>
          </a:p>
        </p:txBody>
      </p:sp>
      <p:sp>
        <p:nvSpPr>
          <p:cNvPr id="1395728" name="Text Box 15"/>
          <p:cNvSpPr txBox="1">
            <a:spLocks noChangeArrowheads="1"/>
          </p:cNvSpPr>
          <p:nvPr/>
        </p:nvSpPr>
        <p:spPr bwMode="auto">
          <a:xfrm>
            <a:off x="5922963" y="4389438"/>
            <a:ext cx="377825"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a:t>
            </a:r>
            <a:r>
              <a:rPr lang="sl-SI" baseline="-25000"/>
              <a:t>2</a:t>
            </a:r>
          </a:p>
        </p:txBody>
      </p:sp>
      <p:sp>
        <p:nvSpPr>
          <p:cNvPr id="1395729" name="Text Box 16"/>
          <p:cNvSpPr txBox="1">
            <a:spLocks noChangeArrowheads="1"/>
          </p:cNvSpPr>
          <p:nvPr/>
        </p:nvSpPr>
        <p:spPr bwMode="auto">
          <a:xfrm>
            <a:off x="5480050" y="4732338"/>
            <a:ext cx="377825"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a:t>
            </a:r>
            <a:r>
              <a:rPr lang="sl-SI" baseline="-25000"/>
              <a:t>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72" name="Rectangle 2"/>
          <p:cNvSpPr>
            <a:spLocks noGrp="1" noChangeArrowheads="1"/>
          </p:cNvSpPr>
          <p:nvPr>
            <p:ph type="title"/>
          </p:nvPr>
        </p:nvSpPr>
        <p:spPr/>
        <p:txBody>
          <a:bodyPr/>
          <a:lstStyle/>
          <a:p>
            <a:pPr eaLnBrk="1" hangingPunct="1"/>
            <a:r>
              <a:rPr lang="sl-SI"/>
              <a:t>Električna moč</a:t>
            </a:r>
          </a:p>
        </p:txBody>
      </p:sp>
      <p:graphicFrame>
        <p:nvGraphicFramePr>
          <p:cNvPr id="1397763" name="Object 3"/>
          <p:cNvGraphicFramePr>
            <a:graphicFrameLocks noGrp="1" noChangeAspect="1"/>
          </p:cNvGraphicFramePr>
          <p:nvPr>
            <p:ph sz="quarter" idx="2"/>
          </p:nvPr>
        </p:nvGraphicFramePr>
        <p:xfrm>
          <a:off x="1641475" y="4092575"/>
          <a:ext cx="1524000" cy="1422400"/>
        </p:xfrm>
        <a:graphic>
          <a:graphicData uri="http://schemas.openxmlformats.org/presentationml/2006/ole">
            <mc:AlternateContent xmlns:mc="http://schemas.openxmlformats.org/markup-compatibility/2006">
              <mc:Choice xmlns:v="urn:schemas-microsoft-com:vml" Requires="v">
                <p:oleObj spid="_x0000_s1397832" name="Equation" r:id="rId4" imgW="952200" imgH="888840" progId="Equation.3">
                  <p:embed/>
                </p:oleObj>
              </mc:Choice>
              <mc:Fallback>
                <p:oleObj name="Equation" r:id="rId4" imgW="952200" imgH="8888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475" y="4092575"/>
                        <a:ext cx="1524000"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4" name="Object 4"/>
          <p:cNvGraphicFramePr>
            <a:graphicFrameLocks noGrp="1" noChangeAspect="1"/>
          </p:cNvGraphicFramePr>
          <p:nvPr>
            <p:ph sz="quarter" idx="3"/>
          </p:nvPr>
        </p:nvGraphicFramePr>
        <p:xfrm>
          <a:off x="4899025" y="1997075"/>
          <a:ext cx="1250950" cy="1289050"/>
        </p:xfrm>
        <a:graphic>
          <a:graphicData uri="http://schemas.openxmlformats.org/presentationml/2006/ole">
            <mc:AlternateContent xmlns:mc="http://schemas.openxmlformats.org/markup-compatibility/2006">
              <mc:Choice xmlns:v="urn:schemas-microsoft-com:vml" Requires="v">
                <p:oleObj spid="_x0000_s1397833" name="Equation" r:id="rId6" imgW="825480" imgH="850680" progId="Equation.3">
                  <p:embed/>
                </p:oleObj>
              </mc:Choice>
              <mc:Fallback>
                <p:oleObj name="Equation" r:id="rId6" imgW="825480" imgH="85068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9025" y="1997075"/>
                        <a:ext cx="1250950"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7765" name="Object 5"/>
          <p:cNvGraphicFramePr>
            <a:graphicFrameLocks noChangeAspect="1"/>
          </p:cNvGraphicFramePr>
          <p:nvPr/>
        </p:nvGraphicFramePr>
        <p:xfrm>
          <a:off x="4899025" y="3575050"/>
          <a:ext cx="1374775" cy="295275"/>
        </p:xfrm>
        <a:graphic>
          <a:graphicData uri="http://schemas.openxmlformats.org/presentationml/2006/ole">
            <mc:AlternateContent xmlns:mc="http://schemas.openxmlformats.org/markup-compatibility/2006">
              <mc:Choice xmlns:v="urn:schemas-microsoft-com:vml" Requires="v">
                <p:oleObj spid="_x0000_s1397834" name="Equation" r:id="rId8" imgW="825480" imgH="177480" progId="Equation.3">
                  <p:embed/>
                </p:oleObj>
              </mc:Choice>
              <mc:Fallback>
                <p:oleObj name="Equation" r:id="rId8" imgW="825480" imgH="17748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025" y="3575050"/>
                        <a:ext cx="1374775"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97773" name="Picture 6" descr="slika5"/>
          <p:cNvPicPr>
            <a:picLocks noChangeAspect="1" noChangeArrowheads="1"/>
          </p:cNvPicPr>
          <p:nvPr/>
        </p:nvPicPr>
        <p:blipFill>
          <a:blip r:embed="rId10"/>
          <a:srcRect/>
          <a:stretch>
            <a:fillRect/>
          </a:stretch>
        </p:blipFill>
        <p:spPr bwMode="auto">
          <a:xfrm>
            <a:off x="1104900" y="1865313"/>
            <a:ext cx="2181225" cy="2057400"/>
          </a:xfrm>
          <a:prstGeom prst="rect">
            <a:avLst/>
          </a:prstGeom>
          <a:noFill/>
          <a:ln w="9525">
            <a:noFill/>
            <a:miter lim="800000"/>
            <a:headEnd/>
            <a:tailEnd/>
          </a:ln>
        </p:spPr>
      </p:pic>
      <p:sp>
        <p:nvSpPr>
          <p:cNvPr id="1397774" name="Text Box 7"/>
          <p:cNvSpPr txBox="1">
            <a:spLocks noChangeArrowheads="1"/>
          </p:cNvSpPr>
          <p:nvPr/>
        </p:nvSpPr>
        <p:spPr bwMode="auto">
          <a:xfrm>
            <a:off x="365125" y="1422400"/>
            <a:ext cx="378301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Enosmerne napetosti in tokovi:</a:t>
            </a:r>
          </a:p>
        </p:txBody>
      </p:sp>
      <p:sp>
        <p:nvSpPr>
          <p:cNvPr id="1397775" name="Text Box 8"/>
          <p:cNvSpPr txBox="1">
            <a:spLocks noChangeArrowheads="1"/>
          </p:cNvSpPr>
          <p:nvPr/>
        </p:nvSpPr>
        <p:spPr bwMode="auto">
          <a:xfrm>
            <a:off x="4870450" y="1412875"/>
            <a:ext cx="3684588" cy="5857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Izmenične napetosti in tokovi:</a:t>
            </a:r>
          </a:p>
          <a:p>
            <a:pPr eaLnBrk="0" hangingPunct="0">
              <a:spcBef>
                <a:spcPct val="20000"/>
              </a:spcBef>
              <a:buClr>
                <a:schemeClr val="tx2"/>
              </a:buClr>
              <a:buSzPct val="75000"/>
              <a:buFont typeface="Monotype Sorts"/>
              <a:buNone/>
            </a:pPr>
            <a:r>
              <a:rPr lang="sl-SI" sz="1200"/>
              <a:t>(Ohmska bremena)</a:t>
            </a:r>
          </a:p>
        </p:txBody>
      </p:sp>
      <p:sp>
        <p:nvSpPr>
          <p:cNvPr id="1397776" name="Line 9"/>
          <p:cNvSpPr>
            <a:spLocks noChangeShapeType="1"/>
          </p:cNvSpPr>
          <p:nvPr/>
        </p:nvSpPr>
        <p:spPr bwMode="auto">
          <a:xfrm>
            <a:off x="4410075" y="1447800"/>
            <a:ext cx="9525" cy="521970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397777" name="Text Box 10"/>
          <p:cNvSpPr txBox="1">
            <a:spLocks noChangeArrowheads="1"/>
          </p:cNvSpPr>
          <p:nvPr/>
        </p:nvSpPr>
        <p:spPr bwMode="auto">
          <a:xfrm>
            <a:off x="4565650" y="4324350"/>
            <a:ext cx="4087813"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PEP (Peak Envelope Power): vrhnja </a:t>
            </a:r>
          </a:p>
          <a:p>
            <a:pPr eaLnBrk="0" hangingPunct="0">
              <a:spcBef>
                <a:spcPct val="20000"/>
              </a:spcBef>
              <a:buClr>
                <a:schemeClr val="tx2"/>
              </a:buClr>
              <a:buSzPct val="75000"/>
              <a:buFont typeface="Monotype Sorts"/>
              <a:buNone/>
            </a:pPr>
            <a:r>
              <a:rPr lang="sl-SI" sz="1600">
                <a:solidFill>
                  <a:srgbClr val="2469AE"/>
                </a:solidFill>
              </a:rPr>
              <a:t>(temenska) moč ovojnice, kar pomeni</a:t>
            </a:r>
          </a:p>
          <a:p>
            <a:pPr eaLnBrk="0" hangingPunct="0">
              <a:spcBef>
                <a:spcPct val="20000"/>
              </a:spcBef>
              <a:buClr>
                <a:schemeClr val="tx2"/>
              </a:buClr>
              <a:buSzPct val="75000"/>
              <a:buFont typeface="Monotype Sorts"/>
              <a:buNone/>
            </a:pPr>
            <a:r>
              <a:rPr lang="sl-SI" sz="1600">
                <a:solidFill>
                  <a:srgbClr val="2469AE"/>
                </a:solidFill>
              </a:rPr>
              <a:t>največjo vršno vrednost moči preko </a:t>
            </a:r>
          </a:p>
          <a:p>
            <a:pPr eaLnBrk="0" hangingPunct="0">
              <a:spcBef>
                <a:spcPct val="20000"/>
              </a:spcBef>
              <a:buClr>
                <a:schemeClr val="tx2"/>
              </a:buClr>
              <a:buSzPct val="75000"/>
              <a:buFont typeface="Monotype Sorts"/>
              <a:buNone/>
            </a:pPr>
            <a:r>
              <a:rPr lang="sl-SI" sz="1600">
                <a:solidFill>
                  <a:srgbClr val="2469AE"/>
                </a:solidFill>
              </a:rPr>
              <a:t>določene periode.</a:t>
            </a:r>
          </a:p>
        </p:txBody>
      </p:sp>
      <p:graphicFrame>
        <p:nvGraphicFramePr>
          <p:cNvPr id="1397771" name="Object 11"/>
          <p:cNvGraphicFramePr>
            <a:graphicFrameLocks noGrp="1" noChangeAspect="1"/>
          </p:cNvGraphicFramePr>
          <p:nvPr>
            <p:ph sz="half" idx="1"/>
          </p:nvPr>
        </p:nvGraphicFramePr>
        <p:xfrm>
          <a:off x="5746750" y="5697538"/>
          <a:ext cx="1419225" cy="669925"/>
        </p:xfrm>
        <a:graphic>
          <a:graphicData uri="http://schemas.openxmlformats.org/presentationml/2006/ole">
            <mc:AlternateContent xmlns:mc="http://schemas.openxmlformats.org/markup-compatibility/2006">
              <mc:Choice xmlns:v="urn:schemas-microsoft-com:vml" Requires="v">
                <p:oleObj spid="_x0000_s1397835" name="Equation" r:id="rId11" imgW="888840" imgH="419040" progId="Equation.3">
                  <p:embed/>
                </p:oleObj>
              </mc:Choice>
              <mc:Fallback>
                <p:oleObj name="Equation" r:id="rId11" imgW="888840" imgH="419040" progId="Equation.3">
                  <p:embed/>
                  <p:pic>
                    <p:nvPicPr>
                      <p:cNvPr id="0"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46750" y="5697538"/>
                        <a:ext cx="1419225"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5" name="Rectangle 2"/>
          <p:cNvSpPr>
            <a:spLocks noGrp="1" noChangeArrowheads="1"/>
          </p:cNvSpPr>
          <p:nvPr>
            <p:ph type="title"/>
          </p:nvPr>
        </p:nvSpPr>
        <p:spPr/>
        <p:txBody>
          <a:bodyPr/>
          <a:lstStyle/>
          <a:p>
            <a:pPr eaLnBrk="1" hangingPunct="1"/>
            <a:r>
              <a:rPr lang="sl-SI"/>
              <a:t>Prilagoditev (maksimalen prenos moči)</a:t>
            </a:r>
          </a:p>
        </p:txBody>
      </p:sp>
      <p:pic>
        <p:nvPicPr>
          <p:cNvPr id="1399816" name="Picture 3" descr="slika5"/>
          <p:cNvPicPr>
            <a:picLocks noGrp="1" noChangeAspect="1" noChangeArrowheads="1"/>
          </p:cNvPicPr>
          <p:nvPr>
            <p:ph sz="half" idx="1"/>
          </p:nvPr>
        </p:nvPicPr>
        <p:blipFill>
          <a:blip r:embed="rId4"/>
          <a:srcRect/>
          <a:stretch>
            <a:fillRect/>
          </a:stretch>
        </p:blipFill>
        <p:spPr>
          <a:xfrm>
            <a:off x="565150" y="1643063"/>
            <a:ext cx="2225675" cy="1993900"/>
          </a:xfrm>
        </p:spPr>
      </p:pic>
      <p:graphicFrame>
        <p:nvGraphicFramePr>
          <p:cNvPr id="1399812" name="Object 4"/>
          <p:cNvGraphicFramePr>
            <a:graphicFrameLocks noGrp="1" noChangeAspect="1"/>
          </p:cNvGraphicFramePr>
          <p:nvPr>
            <p:ph sz="quarter" idx="2"/>
          </p:nvPr>
        </p:nvGraphicFramePr>
        <p:xfrm>
          <a:off x="4864100" y="2209800"/>
          <a:ext cx="2536825" cy="1744663"/>
        </p:xfrm>
        <a:graphic>
          <a:graphicData uri="http://schemas.openxmlformats.org/presentationml/2006/ole">
            <mc:AlternateContent xmlns:mc="http://schemas.openxmlformats.org/markup-compatibility/2006">
              <mc:Choice xmlns:v="urn:schemas-microsoft-com:vml" Requires="v">
                <p:oleObj spid="_x0000_s1399845" name="Equation" r:id="rId5" imgW="1587240" imgH="1091880" progId="Equation.3">
                  <p:embed/>
                </p:oleObj>
              </mc:Choice>
              <mc:Fallback>
                <p:oleObj name="Equation" r:id="rId5" imgW="1587240" imgH="10918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100" y="2209800"/>
                        <a:ext cx="2536825" cy="174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9817" name="Text Box 5"/>
          <p:cNvSpPr txBox="1">
            <a:spLocks noChangeArrowheads="1"/>
          </p:cNvSpPr>
          <p:nvPr/>
        </p:nvSpPr>
        <p:spPr bwMode="auto">
          <a:xfrm>
            <a:off x="4260850" y="1781175"/>
            <a:ext cx="399415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Maksimalni prenos moči na breme R:</a:t>
            </a:r>
          </a:p>
        </p:txBody>
      </p:sp>
      <p:graphicFrame>
        <p:nvGraphicFramePr>
          <p:cNvPr id="1399814" name="Object 6"/>
          <p:cNvGraphicFramePr>
            <a:graphicFrameLocks noGrp="1" noChangeAspect="1"/>
          </p:cNvGraphicFramePr>
          <p:nvPr>
            <p:ph sz="quarter" idx="3"/>
          </p:nvPr>
        </p:nvGraphicFramePr>
        <p:xfrm>
          <a:off x="4879975" y="4265613"/>
          <a:ext cx="3114675" cy="728662"/>
        </p:xfrm>
        <a:graphic>
          <a:graphicData uri="http://schemas.openxmlformats.org/presentationml/2006/ole">
            <mc:AlternateContent xmlns:mc="http://schemas.openxmlformats.org/markup-compatibility/2006">
              <mc:Choice xmlns:v="urn:schemas-microsoft-com:vml" Requires="v">
                <p:oleObj spid="_x0000_s1399846" name="Equation" r:id="rId7" imgW="1790640" imgH="419040" progId="Equation.3">
                  <p:embed/>
                </p:oleObj>
              </mc:Choice>
              <mc:Fallback>
                <p:oleObj name="Equation" r:id="rId7" imgW="1790640" imgH="41904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9975" y="4265613"/>
                        <a:ext cx="3114675"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9818" name="Text Box 7"/>
          <p:cNvSpPr txBox="1">
            <a:spLocks noChangeArrowheads="1"/>
          </p:cNvSpPr>
          <p:nvPr/>
        </p:nvSpPr>
        <p:spPr bwMode="auto">
          <a:xfrm>
            <a:off x="2784475" y="2495550"/>
            <a:ext cx="60960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a:t>
            </a:r>
            <a:r>
              <a:rPr lang="sl-SI" sz="1600" baseline="-25000"/>
              <a:t>max</a:t>
            </a:r>
          </a:p>
        </p:txBody>
      </p:sp>
      <p:sp>
        <p:nvSpPr>
          <p:cNvPr id="1399819" name="Rectangle 8"/>
          <p:cNvSpPr>
            <a:spLocks noChangeArrowheads="1"/>
          </p:cNvSpPr>
          <p:nvPr/>
        </p:nvSpPr>
        <p:spPr bwMode="auto">
          <a:xfrm>
            <a:off x="523875" y="1543050"/>
            <a:ext cx="1095375" cy="2409825"/>
          </a:xfrm>
          <a:prstGeom prst="rect">
            <a:avLst/>
          </a:prstGeom>
          <a:noFill/>
          <a:ln w="12700">
            <a:solidFill>
              <a:schemeClr val="tx1"/>
            </a:solidFill>
            <a:prstDash val="sysDot"/>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399820" name="Text Box 9"/>
          <p:cNvSpPr txBox="1">
            <a:spLocks noChangeArrowheads="1"/>
          </p:cNvSpPr>
          <p:nvPr/>
        </p:nvSpPr>
        <p:spPr bwMode="auto">
          <a:xfrm>
            <a:off x="422275" y="3962400"/>
            <a:ext cx="161448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Napetostni vir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64" name="Rectangle 2"/>
          <p:cNvSpPr>
            <a:spLocks noGrp="1" noChangeArrowheads="1"/>
          </p:cNvSpPr>
          <p:nvPr>
            <p:ph type="title"/>
          </p:nvPr>
        </p:nvSpPr>
        <p:spPr/>
        <p:txBody>
          <a:bodyPr/>
          <a:lstStyle/>
          <a:p>
            <a:pPr eaLnBrk="1" hangingPunct="1"/>
            <a:r>
              <a:rPr lang="sl-SI"/>
              <a:t>Električna energija, izkoristek sistema</a:t>
            </a:r>
          </a:p>
        </p:txBody>
      </p:sp>
      <p:graphicFrame>
        <p:nvGraphicFramePr>
          <p:cNvPr id="1401859" name="Object 3"/>
          <p:cNvGraphicFramePr>
            <a:graphicFrameLocks noGrp="1" noChangeAspect="1"/>
          </p:cNvGraphicFramePr>
          <p:nvPr>
            <p:ph sz="half" idx="1"/>
          </p:nvPr>
        </p:nvGraphicFramePr>
        <p:xfrm>
          <a:off x="623888" y="3308350"/>
          <a:ext cx="2509837" cy="787400"/>
        </p:xfrm>
        <a:graphic>
          <a:graphicData uri="http://schemas.openxmlformats.org/presentationml/2006/ole">
            <mc:AlternateContent xmlns:mc="http://schemas.openxmlformats.org/markup-compatibility/2006">
              <mc:Choice xmlns:v="urn:schemas-microsoft-com:vml" Requires="v">
                <p:oleObj spid="_x0000_s1401894" name="Equation" r:id="rId4" imgW="1295280" imgH="406080" progId="Equation.3">
                  <p:embed/>
                </p:oleObj>
              </mc:Choice>
              <mc:Fallback>
                <p:oleObj name="Equation" r:id="rId4" imgW="1295280" imgH="4060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3308350"/>
                        <a:ext cx="2509837"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1865" name="Text Box 4"/>
          <p:cNvSpPr txBox="1">
            <a:spLocks noChangeArrowheads="1"/>
          </p:cNvSpPr>
          <p:nvPr/>
        </p:nvSpPr>
        <p:spPr bwMode="auto">
          <a:xfrm>
            <a:off x="422275" y="1519238"/>
            <a:ext cx="4308475" cy="10271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W=P</a:t>
            </a:r>
            <a:r>
              <a:rPr lang="sl-SI">
                <a:solidFill>
                  <a:srgbClr val="2469AE"/>
                </a:solidFill>
                <a:sym typeface="Symbol" pitchFamily="18" charset="2"/>
              </a:rPr>
              <a:t>t [Ws] /wattsekunda=J/</a:t>
            </a:r>
          </a:p>
          <a:p>
            <a:pPr eaLnBrk="0" hangingPunct="0">
              <a:spcBef>
                <a:spcPct val="20000"/>
              </a:spcBef>
              <a:buClr>
                <a:schemeClr val="tx2"/>
              </a:buClr>
              <a:buSzPct val="75000"/>
              <a:buFont typeface="Monotype Sorts"/>
              <a:buNone/>
            </a:pPr>
            <a:endParaRPr lang="sl-SI">
              <a:solidFill>
                <a:srgbClr val="2469AE"/>
              </a:solidFill>
              <a:sym typeface="Symbol" pitchFamily="18" charset="2"/>
            </a:endParaRPr>
          </a:p>
          <a:p>
            <a:pPr eaLnBrk="0" hangingPunct="0">
              <a:spcBef>
                <a:spcPct val="20000"/>
              </a:spcBef>
              <a:buClr>
                <a:schemeClr val="tx2"/>
              </a:buClr>
              <a:buSzPct val="75000"/>
              <a:buFont typeface="Monotype Sorts"/>
              <a:buNone/>
            </a:pPr>
            <a:r>
              <a:rPr lang="sl-SI">
                <a:sym typeface="Symbol" pitchFamily="18" charset="2"/>
              </a:rPr>
              <a:t>1kWh=1000W3600s=3600000 Ws </a:t>
            </a:r>
          </a:p>
        </p:txBody>
      </p:sp>
      <p:sp>
        <p:nvSpPr>
          <p:cNvPr id="1401866" name="Text Box 5"/>
          <p:cNvSpPr txBox="1">
            <a:spLocks noChangeArrowheads="1"/>
          </p:cNvSpPr>
          <p:nvPr/>
        </p:nvSpPr>
        <p:spPr bwMode="auto">
          <a:xfrm>
            <a:off x="450850" y="2762250"/>
            <a:ext cx="242570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IZKORISTEK sistema:</a:t>
            </a:r>
          </a:p>
        </p:txBody>
      </p:sp>
      <p:sp>
        <p:nvSpPr>
          <p:cNvPr id="1401867" name="Text Box 6"/>
          <p:cNvSpPr txBox="1">
            <a:spLocks noChangeArrowheads="1"/>
          </p:cNvSpPr>
          <p:nvPr/>
        </p:nvSpPr>
        <p:spPr bwMode="auto">
          <a:xfrm>
            <a:off x="5480050" y="3638550"/>
            <a:ext cx="2533650" cy="6302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600"/>
              <a:t>P</a:t>
            </a:r>
            <a:r>
              <a:rPr lang="sl-SI" sz="1600" baseline="-25000"/>
              <a:t>I </a:t>
            </a:r>
            <a:r>
              <a:rPr lang="sl-SI" sz="1600"/>
              <a:t>- izhodna moč (W)</a:t>
            </a:r>
          </a:p>
          <a:p>
            <a:pPr eaLnBrk="0" hangingPunct="0">
              <a:spcBef>
                <a:spcPct val="20000"/>
              </a:spcBef>
              <a:buClr>
                <a:schemeClr val="tx2"/>
              </a:buClr>
              <a:buSzPct val="75000"/>
              <a:buFont typeface="Monotype Sorts"/>
              <a:buNone/>
            </a:pPr>
            <a:r>
              <a:rPr lang="sl-SI" sz="1600"/>
              <a:t>P</a:t>
            </a:r>
            <a:r>
              <a:rPr lang="sl-SI" sz="1600" baseline="-25000"/>
              <a:t>V</a:t>
            </a:r>
            <a:r>
              <a:rPr lang="sl-SI" sz="1600"/>
              <a:t> – vhodna moč (W)</a:t>
            </a:r>
          </a:p>
        </p:txBody>
      </p:sp>
      <p:graphicFrame>
        <p:nvGraphicFramePr>
          <p:cNvPr id="1401863" name="Object 7"/>
          <p:cNvGraphicFramePr>
            <a:graphicFrameLocks noGrp="1" noChangeAspect="1"/>
          </p:cNvGraphicFramePr>
          <p:nvPr>
            <p:ph sz="half" idx="2"/>
          </p:nvPr>
        </p:nvGraphicFramePr>
        <p:xfrm>
          <a:off x="635000" y="4321175"/>
          <a:ext cx="4449763" cy="762000"/>
        </p:xfrm>
        <a:graphic>
          <a:graphicData uri="http://schemas.openxmlformats.org/presentationml/2006/ole">
            <mc:AlternateContent xmlns:mc="http://schemas.openxmlformats.org/markup-compatibility/2006">
              <mc:Choice xmlns:v="urn:schemas-microsoft-com:vml" Requires="v">
                <p:oleObj spid="_x0000_s1401895" name="Equation" r:id="rId6" imgW="2374560" imgH="406080" progId="Equation.3">
                  <p:embed/>
                </p:oleObj>
              </mc:Choice>
              <mc:Fallback>
                <p:oleObj name="Equation" r:id="rId6" imgW="2374560" imgH="40608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0" y="4321175"/>
                        <a:ext cx="444976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1868" name="Rectangle 8"/>
          <p:cNvSpPr>
            <a:spLocks noChangeArrowheads="1"/>
          </p:cNvSpPr>
          <p:nvPr/>
        </p:nvSpPr>
        <p:spPr bwMode="auto">
          <a:xfrm>
            <a:off x="542925" y="4286250"/>
            <a:ext cx="4648200" cy="809625"/>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56" name="Rectangle 2"/>
          <p:cNvSpPr>
            <a:spLocks noGrp="1" noChangeArrowheads="1"/>
          </p:cNvSpPr>
          <p:nvPr>
            <p:ph type="title"/>
          </p:nvPr>
        </p:nvSpPr>
        <p:spPr/>
        <p:txBody>
          <a:bodyPr/>
          <a:lstStyle/>
          <a:p>
            <a:pPr eaLnBrk="1" hangingPunct="1"/>
            <a:r>
              <a:rPr lang="sl-SI"/>
              <a:t>Decibel (1)</a:t>
            </a:r>
          </a:p>
        </p:txBody>
      </p:sp>
      <p:graphicFrame>
        <p:nvGraphicFramePr>
          <p:cNvPr id="1403907" name="Group 3"/>
          <p:cNvGraphicFramePr>
            <a:graphicFrameLocks noGrp="1"/>
          </p:cNvGraphicFramePr>
          <p:nvPr>
            <p:ph sz="half" idx="1"/>
          </p:nvPr>
        </p:nvGraphicFramePr>
        <p:xfrm>
          <a:off x="5013325" y="2095500"/>
          <a:ext cx="3524250" cy="3994153"/>
        </p:xfrm>
        <a:graphic>
          <a:graphicData uri="http://schemas.openxmlformats.org/drawingml/2006/table">
            <a:tbl>
              <a:tblPr/>
              <a:tblGrid>
                <a:gridCol w="855663">
                  <a:extLst>
                    <a:ext uri="{9D8B030D-6E8A-4147-A177-3AD203B41FA5}">
                      <a16:colId xmlns:a16="http://schemas.microsoft.com/office/drawing/2014/main" val="20000"/>
                    </a:ext>
                  </a:extLst>
                </a:gridCol>
                <a:gridCol w="1338262">
                  <a:extLst>
                    <a:ext uri="{9D8B030D-6E8A-4147-A177-3AD203B41FA5}">
                      <a16:colId xmlns:a16="http://schemas.microsoft.com/office/drawing/2014/main" val="20001"/>
                    </a:ext>
                  </a:extLst>
                </a:gridCol>
                <a:gridCol w="1330325">
                  <a:extLst>
                    <a:ext uri="{9D8B030D-6E8A-4147-A177-3AD203B41FA5}">
                      <a16:colId xmlns:a16="http://schemas.microsoft.com/office/drawing/2014/main" val="20002"/>
                    </a:ext>
                  </a:extLst>
                </a:gridCol>
              </a:tblGrid>
              <a:tr h="1123950">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Ojačanje</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G(dB)</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Razmerje moči</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(P</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/P</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Razmerje toka</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ali napetosti</a:t>
                      </a:r>
                    </a:p>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(I</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/I</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(U</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/U</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22263">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+ 20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17500">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rgbClr val="2469AE"/>
                          </a:solidFill>
                          <a:effectLst/>
                          <a:latin typeface="Verdana" pitchFamily="34" charset="0"/>
                        </a:rPr>
                        <a:t>+ 10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3.16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1908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+ 6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1908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rgbClr val="2469AE"/>
                          </a:solidFill>
                          <a:effectLst/>
                          <a:latin typeface="Verdana" pitchFamily="34" charset="0"/>
                        </a:rPr>
                        <a:t>+ 3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1.141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17500">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19088">
                <a:tc>
                  <a:txBody>
                    <a:bodyPr/>
                    <a:lstStyle/>
                    <a:p>
                      <a:pPr marL="0" marR="0" lvl="0" indent="0" algn="ctr" defTabSz="914400" rtl="0" eaLnBrk="1" fontAlgn="base" latinLnBrk="0" hangingPunct="1">
                        <a:lnSpc>
                          <a:spcPct val="100000"/>
                        </a:lnSpc>
                        <a:spcBef>
                          <a:spcPct val="30000"/>
                        </a:spcBef>
                        <a:spcAft>
                          <a:spcPct val="20000"/>
                        </a:spcAft>
                        <a:buClrTx/>
                        <a:buSzTx/>
                        <a:buFontTx/>
                        <a:buChar char="-"/>
                        <a:tabLst/>
                      </a:pPr>
                      <a:r>
                        <a:rPr kumimoji="0" lang="sl-SI" sz="1200" b="0" i="0" u="none" strike="noStrike" cap="none" normalizeH="0" baseline="0">
                          <a:ln>
                            <a:noFill/>
                          </a:ln>
                          <a:solidFill>
                            <a:schemeClr val="tx1"/>
                          </a:solidFill>
                          <a:effectLst/>
                          <a:latin typeface="Verdana" pitchFamily="34" charset="0"/>
                        </a:rPr>
                        <a:t> 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0.71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19088">
                <a:tc>
                  <a:txBody>
                    <a:bodyPr/>
                    <a:lstStyle/>
                    <a:p>
                      <a:pPr marL="0" marR="0" lvl="0" indent="0" algn="ctr" defTabSz="914400" rtl="0" eaLnBrk="1" fontAlgn="base" latinLnBrk="0" hangingPunct="1">
                        <a:lnSpc>
                          <a:spcPct val="100000"/>
                        </a:lnSpc>
                        <a:spcBef>
                          <a:spcPct val="30000"/>
                        </a:spcBef>
                        <a:spcAft>
                          <a:spcPct val="20000"/>
                        </a:spcAft>
                        <a:buClrTx/>
                        <a:buSzTx/>
                        <a:buFontTx/>
                        <a:buChar char="-"/>
                        <a:tabLst/>
                      </a:pPr>
                      <a:r>
                        <a:rPr kumimoji="0" lang="sl-SI" sz="1200" b="0" i="0" u="none" strike="noStrike" cap="none" normalizeH="0" baseline="0">
                          <a:ln>
                            <a:noFill/>
                          </a:ln>
                          <a:solidFill>
                            <a:schemeClr val="tx1"/>
                          </a:solidFill>
                          <a:effectLst/>
                          <a:latin typeface="Verdana" pitchFamily="34" charset="0"/>
                        </a:rPr>
                        <a:t> 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0.50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17500">
                <a:tc>
                  <a:txBody>
                    <a:bodyPr/>
                    <a:lstStyle/>
                    <a:p>
                      <a:pPr marL="0" marR="0" lvl="0" indent="0" algn="ctr" defTabSz="914400" rtl="0" eaLnBrk="1" fontAlgn="base" latinLnBrk="0" hangingPunct="1">
                        <a:lnSpc>
                          <a:spcPct val="100000"/>
                        </a:lnSpc>
                        <a:spcBef>
                          <a:spcPct val="30000"/>
                        </a:spcBef>
                        <a:spcAft>
                          <a:spcPct val="20000"/>
                        </a:spcAft>
                        <a:buClrTx/>
                        <a:buSzTx/>
                        <a:buFontTx/>
                        <a:buChar char="-"/>
                        <a:tabLst/>
                      </a:pPr>
                      <a:r>
                        <a:rPr kumimoji="0" lang="sl-SI" sz="1200" b="0" i="0" u="none" strike="noStrike" cap="none" normalizeH="0" baseline="0">
                          <a:ln>
                            <a:noFill/>
                          </a:ln>
                          <a:solidFill>
                            <a:schemeClr val="tx1"/>
                          </a:solidFill>
                          <a:effectLst/>
                          <a:latin typeface="Verdana" pitchFamily="34" charset="0"/>
                        </a:rPr>
                        <a:t> 10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0.32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1908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- 20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0.01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1403953" name="Object 49"/>
          <p:cNvGraphicFramePr>
            <a:graphicFrameLocks noGrp="1" noChangeAspect="1"/>
          </p:cNvGraphicFramePr>
          <p:nvPr>
            <p:ph sz="quarter" idx="2"/>
          </p:nvPr>
        </p:nvGraphicFramePr>
        <p:xfrm>
          <a:off x="603250" y="2790825"/>
          <a:ext cx="3795713" cy="2587625"/>
        </p:xfrm>
        <a:graphic>
          <a:graphicData uri="http://schemas.openxmlformats.org/presentationml/2006/ole">
            <mc:AlternateContent xmlns:mc="http://schemas.openxmlformats.org/markup-compatibility/2006">
              <mc:Choice xmlns:v="urn:schemas-microsoft-com:vml" Requires="v">
                <p:oleObj spid="_x0000_s1403986" name="Equation" r:id="rId4" imgW="3390840" imgH="2311200" progId="Equation.3">
                  <p:embed/>
                </p:oleObj>
              </mc:Choice>
              <mc:Fallback>
                <p:oleObj name="Equation" r:id="rId4" imgW="3390840" imgH="2311200" progId="Equation.3">
                  <p:embed/>
                  <p:pic>
                    <p:nvPicPr>
                      <p:cNvPr id="0"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2790825"/>
                        <a:ext cx="3795713" cy="258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4003" name="Text Box 50"/>
          <p:cNvSpPr txBox="1">
            <a:spLocks noChangeArrowheads="1"/>
          </p:cNvSpPr>
          <p:nvPr/>
        </p:nvSpPr>
        <p:spPr bwMode="auto">
          <a:xfrm>
            <a:off x="450850" y="1517650"/>
            <a:ext cx="8097838" cy="696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DECIBEL je relativna enota, s katero določamo ojačanje in slabljenje</a:t>
            </a:r>
          </a:p>
          <a:p>
            <a:pPr eaLnBrk="0" hangingPunct="0">
              <a:spcBef>
                <a:spcPct val="20000"/>
              </a:spcBef>
              <a:buClr>
                <a:schemeClr val="tx2"/>
              </a:buClr>
              <a:buSzPct val="75000"/>
              <a:buFont typeface="Monotype Sorts"/>
              <a:buNone/>
            </a:pPr>
            <a:r>
              <a:rPr lang="sl-SI"/>
              <a:t>sistema. </a:t>
            </a:r>
          </a:p>
        </p:txBody>
      </p:sp>
      <p:graphicFrame>
        <p:nvGraphicFramePr>
          <p:cNvPr id="1403955" name="Object 51"/>
          <p:cNvGraphicFramePr>
            <a:graphicFrameLocks noGrp="1" noChangeAspect="1"/>
          </p:cNvGraphicFramePr>
          <p:nvPr>
            <p:ph sz="quarter" idx="3"/>
          </p:nvPr>
        </p:nvGraphicFramePr>
        <p:xfrm>
          <a:off x="560388" y="5629275"/>
          <a:ext cx="4164012" cy="569913"/>
        </p:xfrm>
        <a:graphic>
          <a:graphicData uri="http://schemas.openxmlformats.org/presentationml/2006/ole">
            <mc:AlternateContent xmlns:mc="http://schemas.openxmlformats.org/markup-compatibility/2006">
              <mc:Choice xmlns:v="urn:schemas-microsoft-com:vml" Requires="v">
                <p:oleObj spid="_x0000_s1403987" name="Equation" r:id="rId6" imgW="3340080" imgH="457200" progId="Equation.3">
                  <p:embed/>
                </p:oleObj>
              </mc:Choice>
              <mc:Fallback>
                <p:oleObj name="Equation" r:id="rId6" imgW="3340080" imgH="457200"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388" y="5629275"/>
                        <a:ext cx="4164012" cy="569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4004" name="Line 52"/>
          <p:cNvSpPr>
            <a:spLocks noChangeShapeType="1"/>
          </p:cNvSpPr>
          <p:nvPr/>
        </p:nvSpPr>
        <p:spPr bwMode="auto">
          <a:xfrm flipH="1">
            <a:off x="1981200" y="2362200"/>
            <a:ext cx="361950" cy="47625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404005" name="Line 53"/>
          <p:cNvSpPr>
            <a:spLocks noChangeShapeType="1"/>
          </p:cNvSpPr>
          <p:nvPr/>
        </p:nvSpPr>
        <p:spPr bwMode="auto">
          <a:xfrm flipH="1" flipV="1">
            <a:off x="1933575" y="3267075"/>
            <a:ext cx="581025" cy="219075"/>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404006" name="Text Box 54"/>
          <p:cNvSpPr txBox="1">
            <a:spLocks noChangeArrowheads="1"/>
          </p:cNvSpPr>
          <p:nvPr/>
        </p:nvSpPr>
        <p:spPr bwMode="auto">
          <a:xfrm>
            <a:off x="2460625" y="3295650"/>
            <a:ext cx="1635125"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moč na vhodu</a:t>
            </a:r>
          </a:p>
          <a:p>
            <a:pPr eaLnBrk="0" hangingPunct="0">
              <a:spcBef>
                <a:spcPct val="20000"/>
              </a:spcBef>
              <a:buClr>
                <a:schemeClr val="tx2"/>
              </a:buClr>
              <a:buSzPct val="75000"/>
              <a:buFont typeface="Monotype Sorts"/>
              <a:buNone/>
            </a:pPr>
            <a:r>
              <a:rPr lang="sl-SI" sz="1600"/>
              <a:t>sistema</a:t>
            </a:r>
          </a:p>
        </p:txBody>
      </p:sp>
      <p:sp>
        <p:nvSpPr>
          <p:cNvPr id="1404007" name="Text Box 55"/>
          <p:cNvSpPr txBox="1">
            <a:spLocks noChangeArrowheads="1"/>
          </p:cNvSpPr>
          <p:nvPr/>
        </p:nvSpPr>
        <p:spPr bwMode="auto">
          <a:xfrm>
            <a:off x="2317750" y="2152650"/>
            <a:ext cx="1676400"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moč na izhodu</a:t>
            </a:r>
          </a:p>
          <a:p>
            <a:pPr eaLnBrk="0" hangingPunct="0">
              <a:spcBef>
                <a:spcPct val="20000"/>
              </a:spcBef>
              <a:buClr>
                <a:schemeClr val="tx2"/>
              </a:buClr>
              <a:buSzPct val="75000"/>
              <a:buFont typeface="Monotype Sorts"/>
              <a:buNone/>
            </a:pPr>
            <a:r>
              <a:rPr lang="sl-SI" sz="1600"/>
              <a:t>sistema</a:t>
            </a:r>
          </a:p>
        </p:txBody>
      </p:sp>
      <p:sp>
        <p:nvSpPr>
          <p:cNvPr id="1404008" name="Line 56"/>
          <p:cNvSpPr>
            <a:spLocks noChangeShapeType="1"/>
          </p:cNvSpPr>
          <p:nvPr/>
        </p:nvSpPr>
        <p:spPr bwMode="auto">
          <a:xfrm flipH="1">
            <a:off x="533400" y="3305175"/>
            <a:ext cx="1743075" cy="0"/>
          </a:xfrm>
          <a:prstGeom prst="line">
            <a:avLst/>
          </a:prstGeom>
          <a:noFill/>
          <a:ln w="12700">
            <a:solidFill>
              <a:srgbClr val="FF3300"/>
            </a:solidFill>
            <a:round/>
            <a:headEnd type="none" w="sm" len="sm"/>
            <a:tailEnd type="none" w="sm" len="sm"/>
          </a:ln>
        </p:spPr>
        <p:txBody>
          <a:bodyPr>
            <a:spAutoFit/>
          </a:bodyPr>
          <a:lstStyle/>
          <a:p>
            <a:endParaRPr lang="sl-SI"/>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3" name="Rectangle 2"/>
          <p:cNvSpPr>
            <a:spLocks noGrp="1" noChangeArrowheads="1"/>
          </p:cNvSpPr>
          <p:nvPr>
            <p:ph type="title"/>
          </p:nvPr>
        </p:nvSpPr>
        <p:spPr/>
        <p:txBody>
          <a:bodyPr/>
          <a:lstStyle/>
          <a:p>
            <a:pPr eaLnBrk="1" hangingPunct="1"/>
            <a:r>
              <a:rPr lang="sl-SI"/>
              <a:t>Decibel (2)</a:t>
            </a:r>
          </a:p>
        </p:txBody>
      </p:sp>
      <p:pic>
        <p:nvPicPr>
          <p:cNvPr id="1405954" name="Picture 3" descr="slika5"/>
          <p:cNvPicPr>
            <a:picLocks noGrp="1" noChangeAspect="1" noChangeArrowheads="1"/>
          </p:cNvPicPr>
          <p:nvPr>
            <p:ph idx="1"/>
          </p:nvPr>
        </p:nvPicPr>
        <p:blipFill>
          <a:blip r:embed="rId3"/>
          <a:srcRect/>
          <a:stretch>
            <a:fillRect/>
          </a:stretch>
        </p:blipFill>
        <p:spPr>
          <a:xfrm>
            <a:off x="1727200" y="1616075"/>
            <a:ext cx="5508625" cy="747713"/>
          </a:xfrm>
        </p:spPr>
      </p:pic>
      <p:sp>
        <p:nvSpPr>
          <p:cNvPr id="1405955" name="Text Box 4"/>
          <p:cNvSpPr txBox="1">
            <a:spLocks noChangeArrowheads="1"/>
          </p:cNvSpPr>
          <p:nvPr/>
        </p:nvSpPr>
        <p:spPr bwMode="auto">
          <a:xfrm>
            <a:off x="698500" y="2622550"/>
            <a:ext cx="5091113" cy="16875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IZRAČUN SKUPNEGA OJAČANJA SISTEMA:</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G(dB)=+ 20 dB - 10 dB + 3 dB=+ 13dB</a:t>
            </a:r>
          </a:p>
          <a:p>
            <a:pPr eaLnBrk="0" hangingPunct="0">
              <a:spcBef>
                <a:spcPct val="20000"/>
              </a:spcBef>
              <a:buClr>
                <a:schemeClr val="tx2"/>
              </a:buClr>
              <a:buSzPct val="75000"/>
              <a:buFont typeface="Monotype Sorts"/>
              <a:buNone/>
            </a:pPr>
            <a:r>
              <a:rPr lang="sl-SI"/>
              <a:t>		ali</a:t>
            </a:r>
          </a:p>
          <a:p>
            <a:pPr eaLnBrk="0" hangingPunct="0">
              <a:spcBef>
                <a:spcPct val="20000"/>
              </a:spcBef>
              <a:buClr>
                <a:schemeClr val="tx2"/>
              </a:buClr>
              <a:buSzPct val="75000"/>
              <a:buFont typeface="Monotype Sorts"/>
              <a:buNone/>
            </a:pPr>
            <a:r>
              <a:rPr lang="sl-SI"/>
              <a:t>G=100 x 0.1 x 2=20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1" name="Rectangle 2"/>
          <p:cNvSpPr>
            <a:spLocks noGrp="1" noChangeArrowheads="1"/>
          </p:cNvSpPr>
          <p:nvPr>
            <p:ph type="title"/>
          </p:nvPr>
        </p:nvSpPr>
        <p:spPr/>
        <p:txBody>
          <a:bodyPr/>
          <a:lstStyle/>
          <a:p>
            <a:pPr eaLnBrk="1" hangingPunct="1"/>
            <a:r>
              <a:rPr lang="sl-SI"/>
              <a:t>Induktivnost in tuljave</a:t>
            </a:r>
          </a:p>
        </p:txBody>
      </p:sp>
      <p:pic>
        <p:nvPicPr>
          <p:cNvPr id="1408002" name="Picture 3" descr="slika5"/>
          <p:cNvPicPr>
            <a:picLocks noChangeAspect="1" noChangeArrowheads="1"/>
          </p:cNvPicPr>
          <p:nvPr/>
        </p:nvPicPr>
        <p:blipFill>
          <a:blip r:embed="rId3"/>
          <a:srcRect/>
          <a:stretch>
            <a:fillRect/>
          </a:stretch>
        </p:blipFill>
        <p:spPr bwMode="auto">
          <a:xfrm>
            <a:off x="550863" y="1858963"/>
            <a:ext cx="3279775" cy="1720850"/>
          </a:xfrm>
          <a:prstGeom prst="rect">
            <a:avLst/>
          </a:prstGeom>
          <a:noFill/>
          <a:ln w="9525">
            <a:noFill/>
            <a:miter lim="800000"/>
            <a:headEnd/>
            <a:tailEnd/>
          </a:ln>
        </p:spPr>
      </p:pic>
      <p:pic>
        <p:nvPicPr>
          <p:cNvPr id="1408003" name="Picture 4" descr="slika5"/>
          <p:cNvPicPr>
            <a:picLocks noChangeAspect="1" noChangeArrowheads="1"/>
          </p:cNvPicPr>
          <p:nvPr/>
        </p:nvPicPr>
        <p:blipFill>
          <a:blip r:embed="rId4"/>
          <a:srcRect/>
          <a:stretch>
            <a:fillRect/>
          </a:stretch>
        </p:blipFill>
        <p:spPr bwMode="auto">
          <a:xfrm>
            <a:off x="5613400" y="1804988"/>
            <a:ext cx="1801813" cy="1550987"/>
          </a:xfrm>
          <a:prstGeom prst="rect">
            <a:avLst/>
          </a:prstGeom>
          <a:noFill/>
          <a:ln w="9525">
            <a:noFill/>
            <a:miter lim="800000"/>
            <a:headEnd/>
            <a:tailEnd/>
          </a:ln>
        </p:spPr>
      </p:pic>
      <p:pic>
        <p:nvPicPr>
          <p:cNvPr id="1408004" name="Picture 5" descr="slika5"/>
          <p:cNvPicPr>
            <a:picLocks noChangeAspect="1" noChangeArrowheads="1"/>
          </p:cNvPicPr>
          <p:nvPr/>
        </p:nvPicPr>
        <p:blipFill>
          <a:blip r:embed="rId5"/>
          <a:srcRect/>
          <a:stretch>
            <a:fillRect/>
          </a:stretch>
        </p:blipFill>
        <p:spPr bwMode="auto">
          <a:xfrm>
            <a:off x="827088" y="4357688"/>
            <a:ext cx="1812925" cy="1550987"/>
          </a:xfrm>
          <a:prstGeom prst="rect">
            <a:avLst/>
          </a:prstGeom>
          <a:noFill/>
          <a:ln w="9525">
            <a:noFill/>
            <a:miter lim="800000"/>
            <a:headEnd/>
            <a:tailEnd/>
          </a:ln>
        </p:spPr>
      </p:pic>
      <p:sp>
        <p:nvSpPr>
          <p:cNvPr id="1408005" name="Text Box 6"/>
          <p:cNvSpPr txBox="1">
            <a:spLocks noChangeArrowheads="1"/>
          </p:cNvSpPr>
          <p:nvPr/>
        </p:nvSpPr>
        <p:spPr bwMode="auto">
          <a:xfrm>
            <a:off x="3308350" y="3917950"/>
            <a:ext cx="5427663" cy="252888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a:solidFill>
                  <a:srgbClr val="2469AE"/>
                </a:solidFill>
              </a:rPr>
              <a:t>Induktivnost:</a:t>
            </a:r>
          </a:p>
          <a:p>
            <a:pPr eaLnBrk="0" hangingPunct="0">
              <a:spcBef>
                <a:spcPct val="20000"/>
              </a:spcBef>
              <a:buClr>
                <a:schemeClr val="tx2"/>
              </a:buClr>
              <a:buSzPct val="75000"/>
              <a:buFont typeface="Monotype Sorts"/>
              <a:buNone/>
            </a:pPr>
            <a:r>
              <a:rPr lang="sl-SI">
                <a:solidFill>
                  <a:srgbClr val="2469AE"/>
                </a:solidFill>
              </a:rPr>
              <a:t>L[H] /Henry/</a:t>
            </a:r>
          </a:p>
          <a:p>
            <a:pPr eaLnBrk="0" hangingPunct="0">
              <a:spcBef>
                <a:spcPct val="20000"/>
              </a:spcBef>
              <a:buClr>
                <a:schemeClr val="tx2"/>
              </a:buClr>
              <a:buSzPct val="75000"/>
              <a:buFont typeface="Monotype Sorts"/>
              <a:buNone/>
            </a:pPr>
            <a:endParaRPr lang="sl-SI">
              <a:solidFill>
                <a:srgbClr val="2469AE"/>
              </a:solidFill>
            </a:endParaRPr>
          </a:p>
          <a:p>
            <a:pPr eaLnBrk="0" hangingPunct="0">
              <a:spcBef>
                <a:spcPct val="20000"/>
              </a:spcBef>
              <a:buClr>
                <a:schemeClr val="tx2"/>
              </a:buClr>
              <a:buSzPct val="75000"/>
              <a:buFont typeface="Monotype Sorts"/>
              <a:buNone/>
            </a:pPr>
            <a:r>
              <a:rPr lang="sl-SI" sz="1200"/>
              <a:t>Induktivnost tuljave je 1 H, če se skozi njo spremeni tok za 1 A v času  1 s in pri tem povzroči, da se inducira povratna napetost</a:t>
            </a:r>
            <a:r>
              <a:rPr lang="sl-SI" sz="1200">
                <a:solidFill>
                  <a:srgbClr val="2469AE"/>
                </a:solidFill>
              </a:rPr>
              <a:t> </a:t>
            </a:r>
            <a:r>
              <a:rPr lang="sl-SI" sz="1200"/>
              <a:t>1 V.</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600"/>
              <a:t>INDUKTIVNA REAKTANCA ali induktivna upornost:</a:t>
            </a:r>
          </a:p>
          <a:p>
            <a:pPr eaLnBrk="0" hangingPunct="0">
              <a:spcBef>
                <a:spcPct val="20000"/>
              </a:spcBef>
              <a:buClr>
                <a:schemeClr val="tx2"/>
              </a:buClr>
              <a:buSzPct val="75000"/>
              <a:buFont typeface="Monotype Sorts"/>
              <a:buNone/>
            </a:pPr>
            <a:r>
              <a:rPr lang="sl-SI" sz="1600"/>
              <a:t>X</a:t>
            </a:r>
            <a:r>
              <a:rPr lang="sl-SI" sz="1600" baseline="-25000"/>
              <a:t>L</a:t>
            </a:r>
            <a:r>
              <a:rPr lang="sl-SI" sz="1600"/>
              <a:t>=2</a:t>
            </a:r>
            <a:r>
              <a:rPr lang="sl-SI" sz="1600">
                <a:sym typeface="Symbol" pitchFamily="18" charset="2"/>
              </a:rPr>
              <a:t>fL</a:t>
            </a:r>
          </a:p>
          <a:p>
            <a:pPr eaLnBrk="0" hangingPunct="0">
              <a:spcBef>
                <a:spcPct val="20000"/>
              </a:spcBef>
              <a:buClr>
                <a:schemeClr val="tx2"/>
              </a:buClr>
              <a:buSzPct val="75000"/>
              <a:buFont typeface="Monotype Sorts"/>
              <a:buNone/>
            </a:pPr>
            <a:endParaRPr lang="sl-SI" sz="1600"/>
          </a:p>
        </p:txBody>
      </p:sp>
      <p:sp>
        <p:nvSpPr>
          <p:cNvPr id="1408006" name="Text Box 7"/>
          <p:cNvSpPr txBox="1">
            <a:spLocks noChangeArrowheads="1"/>
          </p:cNvSpPr>
          <p:nvPr/>
        </p:nvSpPr>
        <p:spPr bwMode="auto">
          <a:xfrm>
            <a:off x="298450" y="1450975"/>
            <a:ext cx="43815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Pravilo desnega vijaka (smer silnic):</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49" name="Rectangle 2"/>
          <p:cNvSpPr>
            <a:spLocks noGrp="1" noChangeArrowheads="1"/>
          </p:cNvSpPr>
          <p:nvPr>
            <p:ph type="title"/>
          </p:nvPr>
        </p:nvSpPr>
        <p:spPr/>
        <p:txBody>
          <a:bodyPr/>
          <a:lstStyle/>
          <a:p>
            <a:pPr eaLnBrk="1" hangingPunct="1"/>
            <a:r>
              <a:rPr lang="sl-SI"/>
              <a:t>Tuljave (1)</a:t>
            </a:r>
          </a:p>
        </p:txBody>
      </p:sp>
      <p:pic>
        <p:nvPicPr>
          <p:cNvPr id="1410050" name="Picture 3" descr="slika5"/>
          <p:cNvPicPr>
            <a:picLocks noChangeAspect="1" noChangeArrowheads="1"/>
          </p:cNvPicPr>
          <p:nvPr/>
        </p:nvPicPr>
        <p:blipFill>
          <a:blip r:embed="rId3"/>
          <a:srcRect/>
          <a:stretch>
            <a:fillRect/>
          </a:stretch>
        </p:blipFill>
        <p:spPr bwMode="auto">
          <a:xfrm>
            <a:off x="3106738" y="4446588"/>
            <a:ext cx="1158875" cy="1431925"/>
          </a:xfrm>
          <a:prstGeom prst="rect">
            <a:avLst/>
          </a:prstGeom>
          <a:noFill/>
          <a:ln w="9525">
            <a:noFill/>
            <a:miter lim="800000"/>
            <a:headEnd/>
            <a:tailEnd/>
          </a:ln>
        </p:spPr>
      </p:pic>
      <p:pic>
        <p:nvPicPr>
          <p:cNvPr id="1410051" name="Picture 4" descr="slika5"/>
          <p:cNvPicPr>
            <a:picLocks noChangeAspect="1" noChangeArrowheads="1"/>
          </p:cNvPicPr>
          <p:nvPr/>
        </p:nvPicPr>
        <p:blipFill>
          <a:blip r:embed="rId4"/>
          <a:srcRect/>
          <a:stretch>
            <a:fillRect/>
          </a:stretch>
        </p:blipFill>
        <p:spPr bwMode="auto">
          <a:xfrm>
            <a:off x="5780088" y="1903413"/>
            <a:ext cx="2687637" cy="1431925"/>
          </a:xfrm>
          <a:prstGeom prst="rect">
            <a:avLst/>
          </a:prstGeom>
          <a:noFill/>
          <a:ln w="9525">
            <a:noFill/>
            <a:miter lim="800000"/>
            <a:headEnd/>
            <a:tailEnd/>
          </a:ln>
        </p:spPr>
      </p:pic>
      <p:pic>
        <p:nvPicPr>
          <p:cNvPr id="1410052" name="Picture 5" descr="slika5"/>
          <p:cNvPicPr>
            <a:picLocks noChangeAspect="1" noChangeArrowheads="1"/>
          </p:cNvPicPr>
          <p:nvPr/>
        </p:nvPicPr>
        <p:blipFill>
          <a:blip r:embed="rId5"/>
          <a:srcRect/>
          <a:stretch>
            <a:fillRect/>
          </a:stretch>
        </p:blipFill>
        <p:spPr bwMode="auto">
          <a:xfrm>
            <a:off x="365125" y="1408113"/>
            <a:ext cx="3806825" cy="1982787"/>
          </a:xfrm>
          <a:prstGeom prst="rect">
            <a:avLst/>
          </a:prstGeom>
          <a:noFill/>
          <a:ln w="9525">
            <a:noFill/>
            <a:miter lim="800000"/>
            <a:headEnd/>
            <a:tailEnd/>
          </a:ln>
        </p:spPr>
      </p:pic>
      <p:sp>
        <p:nvSpPr>
          <p:cNvPr id="1410053" name="Text Box 6"/>
          <p:cNvSpPr txBox="1">
            <a:spLocks noChangeArrowheads="1"/>
          </p:cNvSpPr>
          <p:nvPr/>
        </p:nvSpPr>
        <p:spPr bwMode="auto">
          <a:xfrm>
            <a:off x="5965825" y="3536950"/>
            <a:ext cx="2514600"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a fiksna tuljava</a:t>
            </a:r>
          </a:p>
          <a:p>
            <a:pPr eaLnBrk="0" hangingPunct="0">
              <a:spcBef>
                <a:spcPct val="20000"/>
              </a:spcBef>
              <a:buClr>
                <a:schemeClr val="tx2"/>
              </a:buClr>
              <a:buSzPct val="75000"/>
              <a:buFont typeface="Monotype Sorts"/>
              <a:buNone/>
            </a:pPr>
            <a:r>
              <a:rPr lang="sl-SI"/>
              <a:t>b nastavljiva tuljava</a:t>
            </a:r>
          </a:p>
          <a:p>
            <a:pPr eaLnBrk="0" hangingPunct="0">
              <a:spcBef>
                <a:spcPct val="20000"/>
              </a:spcBef>
              <a:buClr>
                <a:schemeClr val="tx2"/>
              </a:buClr>
              <a:buSzPct val="75000"/>
              <a:buFont typeface="Monotype Sorts"/>
              <a:buNone/>
            </a:pPr>
            <a:r>
              <a:rPr lang="sl-SI"/>
              <a:t>c zračna tuljava</a:t>
            </a:r>
          </a:p>
        </p:txBody>
      </p:sp>
      <p:sp>
        <p:nvSpPr>
          <p:cNvPr id="1410054" name="Text Box 7"/>
          <p:cNvSpPr txBox="1">
            <a:spLocks noChangeArrowheads="1"/>
          </p:cNvSpPr>
          <p:nvPr/>
        </p:nvSpPr>
        <p:spPr bwMode="auto">
          <a:xfrm>
            <a:off x="2651125" y="5946775"/>
            <a:ext cx="211931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Tuljava z jedrom</a:t>
            </a:r>
          </a:p>
        </p:txBody>
      </p:sp>
      <p:sp>
        <p:nvSpPr>
          <p:cNvPr id="1410055" name="Text Box 8"/>
          <p:cNvSpPr txBox="1">
            <a:spLocks noChangeArrowheads="1"/>
          </p:cNvSpPr>
          <p:nvPr/>
        </p:nvSpPr>
        <p:spPr bwMode="auto">
          <a:xfrm>
            <a:off x="431800" y="3552825"/>
            <a:ext cx="3951288" cy="6302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600">
                <a:solidFill>
                  <a:srgbClr val="2469AE"/>
                </a:solidFill>
              </a:rPr>
              <a:t>Tok pri idealni tuljavi vedno zaostaja</a:t>
            </a:r>
          </a:p>
          <a:p>
            <a:pPr eaLnBrk="0" hangingPunct="0">
              <a:spcBef>
                <a:spcPct val="20000"/>
              </a:spcBef>
              <a:buClr>
                <a:schemeClr val="tx2"/>
              </a:buClr>
              <a:buSzPct val="75000"/>
              <a:buFont typeface="Monotype Sorts"/>
              <a:buNone/>
            </a:pPr>
            <a:r>
              <a:rPr lang="sl-SI" sz="1600">
                <a:solidFill>
                  <a:srgbClr val="2469AE"/>
                </a:solidFill>
              </a:rPr>
              <a:t>za napetostjo za 90</a:t>
            </a:r>
            <a:r>
              <a:rPr lang="en-US" sz="1600">
                <a:solidFill>
                  <a:srgbClr val="2469AE"/>
                </a:solidFill>
              </a:rPr>
              <a:t>°</a:t>
            </a:r>
            <a:r>
              <a:rPr lang="sl-SI" sz="1600">
                <a:solidFill>
                  <a:srgbClr val="2469AE"/>
                </a:solidFill>
              </a:rPr>
              <a:t>.</a:t>
            </a:r>
            <a:endParaRPr lang="en-US" sz="1600">
              <a:solidFill>
                <a:srgbClr val="2469AE"/>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7" name="Rectangle 2"/>
          <p:cNvSpPr>
            <a:spLocks noGrp="1" noChangeArrowheads="1"/>
          </p:cNvSpPr>
          <p:nvPr>
            <p:ph type="title"/>
          </p:nvPr>
        </p:nvSpPr>
        <p:spPr/>
        <p:txBody>
          <a:bodyPr/>
          <a:lstStyle/>
          <a:p>
            <a:pPr eaLnBrk="1" hangingPunct="1"/>
            <a:r>
              <a:rPr lang="sl-SI"/>
              <a:t>Tuljave (2)</a:t>
            </a:r>
          </a:p>
        </p:txBody>
      </p:sp>
      <p:pic>
        <p:nvPicPr>
          <p:cNvPr id="1412098" name="Picture 3" descr="slika5"/>
          <p:cNvPicPr>
            <a:picLocks noGrp="1" noChangeAspect="1" noChangeArrowheads="1"/>
          </p:cNvPicPr>
          <p:nvPr>
            <p:ph idx="1"/>
          </p:nvPr>
        </p:nvPicPr>
        <p:blipFill>
          <a:blip r:embed="rId3"/>
          <a:srcRect/>
          <a:stretch>
            <a:fillRect/>
          </a:stretch>
        </p:blipFill>
        <p:spPr>
          <a:xfrm>
            <a:off x="509588" y="1536700"/>
            <a:ext cx="1749425" cy="1682750"/>
          </a:xfrm>
        </p:spPr>
      </p:pic>
      <p:sp>
        <p:nvSpPr>
          <p:cNvPr id="1412099" name="Text Box 4"/>
          <p:cNvSpPr txBox="1">
            <a:spLocks noChangeArrowheads="1"/>
          </p:cNvSpPr>
          <p:nvPr/>
        </p:nvSpPr>
        <p:spPr bwMode="auto">
          <a:xfrm>
            <a:off x="2822575" y="1628775"/>
            <a:ext cx="5864225" cy="29797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Permeabilnost:</a:t>
            </a:r>
            <a:r>
              <a:rPr lang="sl-SI" sz="1600"/>
              <a:t> lastnost feromagnetnih materialov </a:t>
            </a:r>
          </a:p>
          <a:p>
            <a:pPr eaLnBrk="0" hangingPunct="0">
              <a:spcBef>
                <a:spcPct val="20000"/>
              </a:spcBef>
              <a:buClr>
                <a:schemeClr val="tx2"/>
              </a:buClr>
              <a:buSzPct val="75000"/>
              <a:buFont typeface="Monotype Sorts"/>
              <a:buNone/>
            </a:pPr>
            <a:r>
              <a:rPr lang="sl-SI" sz="1600"/>
              <a:t>	          jedra, da poveča induktivnost tuljave.</a:t>
            </a:r>
          </a:p>
          <a:p>
            <a:pPr eaLnBrk="0" hangingPunct="0">
              <a:spcBef>
                <a:spcPct val="20000"/>
              </a:spcBef>
              <a:buClr>
                <a:schemeClr val="tx2"/>
              </a:buClr>
              <a:buSzPct val="75000"/>
              <a:buFont typeface="Monotype Sorts"/>
              <a:buNone/>
            </a:pPr>
            <a:endParaRPr lang="sl-SI" sz="1600"/>
          </a:p>
          <a:p>
            <a:pPr eaLnBrk="0" hangingPunct="0">
              <a:spcBef>
                <a:spcPct val="20000"/>
              </a:spcBef>
              <a:buClr>
                <a:schemeClr val="tx2"/>
              </a:buClr>
              <a:buSzPct val="75000"/>
              <a:buFont typeface="Monotype Sorts"/>
              <a:buNone/>
            </a:pPr>
            <a:r>
              <a:rPr lang="sl-SI" sz="1600"/>
              <a:t>Vrtinčni tokovi: inducirana napetost žene po železnem</a:t>
            </a:r>
          </a:p>
          <a:p>
            <a:pPr eaLnBrk="0" hangingPunct="0">
              <a:spcBef>
                <a:spcPct val="20000"/>
              </a:spcBef>
              <a:buClr>
                <a:schemeClr val="tx2"/>
              </a:buClr>
              <a:buSzPct val="75000"/>
              <a:buFont typeface="Monotype Sorts"/>
              <a:buNone/>
            </a:pPr>
            <a:r>
              <a:rPr lang="sl-SI" sz="1600"/>
              <a:t>	          jedru tok in ga segreva.</a:t>
            </a:r>
          </a:p>
          <a:p>
            <a:pPr eaLnBrk="0" hangingPunct="0">
              <a:spcBef>
                <a:spcPct val="20000"/>
              </a:spcBef>
              <a:buClr>
                <a:schemeClr val="tx2"/>
              </a:buClr>
              <a:buSzPct val="75000"/>
              <a:buFont typeface="Monotype Sorts"/>
              <a:buNone/>
            </a:pPr>
            <a:endParaRPr lang="sl-SI" sz="1600"/>
          </a:p>
          <a:p>
            <a:pPr eaLnBrk="0" hangingPunct="0">
              <a:spcBef>
                <a:spcPct val="20000"/>
              </a:spcBef>
              <a:buClr>
                <a:schemeClr val="tx2"/>
              </a:buClr>
              <a:buSzPct val="75000"/>
              <a:buFont typeface="Monotype Sorts"/>
              <a:buNone/>
            </a:pPr>
            <a:r>
              <a:rPr lang="sl-SI" sz="1600"/>
              <a:t>Histerezne izgube: del elektromagnetne energije, ki se </a:t>
            </a:r>
          </a:p>
          <a:p>
            <a:pPr eaLnBrk="0" hangingPunct="0">
              <a:spcBef>
                <a:spcPct val="20000"/>
              </a:spcBef>
              <a:buClr>
                <a:schemeClr val="tx2"/>
              </a:buClr>
              <a:buSzPct val="75000"/>
              <a:buFont typeface="Monotype Sorts"/>
              <a:buNone/>
            </a:pPr>
            <a:r>
              <a:rPr lang="sl-SI" sz="1600"/>
              <a:t>		  porablja za “magnetno vztrajnost”.</a:t>
            </a:r>
          </a:p>
          <a:p>
            <a:pPr eaLnBrk="0" hangingPunct="0">
              <a:spcBef>
                <a:spcPct val="20000"/>
              </a:spcBef>
              <a:buClr>
                <a:schemeClr val="tx2"/>
              </a:buClr>
              <a:buSzPct val="75000"/>
              <a:buFont typeface="Monotype Sorts"/>
              <a:buNone/>
            </a:pPr>
            <a:endParaRPr lang="sl-SI" sz="1600"/>
          </a:p>
          <a:p>
            <a:pPr eaLnBrk="0" hangingPunct="0">
              <a:spcBef>
                <a:spcPct val="20000"/>
              </a:spcBef>
              <a:buClr>
                <a:schemeClr val="tx2"/>
              </a:buClr>
              <a:buSzPct val="75000"/>
              <a:buFont typeface="Monotype Sorts"/>
              <a:buNone/>
            </a:pPr>
            <a:r>
              <a:rPr lang="sl-SI" sz="1600"/>
              <a:t>Sklopni faktor</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150" name="Rectangle 2"/>
          <p:cNvSpPr>
            <a:spLocks noGrp="1" noChangeArrowheads="1"/>
          </p:cNvSpPr>
          <p:nvPr>
            <p:ph type="title" sz="quarter"/>
          </p:nvPr>
        </p:nvSpPr>
        <p:spPr/>
        <p:txBody>
          <a:bodyPr/>
          <a:lstStyle/>
          <a:p>
            <a:pPr eaLnBrk="1" hangingPunct="1"/>
            <a:r>
              <a:rPr lang="sl-SI"/>
              <a:t>Zaporedna in vzporedna vezava tuljave</a:t>
            </a:r>
          </a:p>
        </p:txBody>
      </p:sp>
      <p:graphicFrame>
        <p:nvGraphicFramePr>
          <p:cNvPr id="1414147" name="Object 3"/>
          <p:cNvGraphicFramePr>
            <a:graphicFrameLocks noGrp="1" noChangeAspect="1"/>
          </p:cNvGraphicFramePr>
          <p:nvPr>
            <p:ph sz="quarter" idx="1"/>
          </p:nvPr>
        </p:nvGraphicFramePr>
        <p:xfrm>
          <a:off x="5534025" y="3209925"/>
          <a:ext cx="2066925" cy="1425575"/>
        </p:xfrm>
        <a:graphic>
          <a:graphicData uri="http://schemas.openxmlformats.org/presentationml/2006/ole">
            <mc:AlternateContent xmlns:mc="http://schemas.openxmlformats.org/markup-compatibility/2006">
              <mc:Choice xmlns:v="urn:schemas-microsoft-com:vml" Requires="v">
                <p:oleObj spid="_x0000_s1414180" name="Equation" r:id="rId4" imgW="1473120" imgH="1015920" progId="Equation.3">
                  <p:embed/>
                </p:oleObj>
              </mc:Choice>
              <mc:Fallback>
                <p:oleObj name="Equation" r:id="rId4" imgW="1473120" imgH="101592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4025" y="3209925"/>
                        <a:ext cx="2066925" cy="1425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14151" name="Picture 4" descr="slika5"/>
          <p:cNvPicPr>
            <a:picLocks noGrp="1" noChangeAspect="1" noChangeArrowheads="1"/>
          </p:cNvPicPr>
          <p:nvPr>
            <p:ph sz="quarter" idx="2"/>
          </p:nvPr>
        </p:nvPicPr>
        <p:blipFill>
          <a:blip r:embed="rId6"/>
          <a:srcRect/>
          <a:stretch>
            <a:fillRect/>
          </a:stretch>
        </p:blipFill>
        <p:spPr>
          <a:xfrm>
            <a:off x="5765800" y="5286375"/>
            <a:ext cx="2532063" cy="1350963"/>
          </a:xfrm>
        </p:spPr>
      </p:pic>
      <p:graphicFrame>
        <p:nvGraphicFramePr>
          <p:cNvPr id="1414149" name="Object 5"/>
          <p:cNvGraphicFramePr>
            <a:graphicFrameLocks noGrp="1" noChangeAspect="1"/>
          </p:cNvGraphicFramePr>
          <p:nvPr>
            <p:ph sz="quarter" idx="3"/>
          </p:nvPr>
        </p:nvGraphicFramePr>
        <p:xfrm>
          <a:off x="3530600" y="5645150"/>
          <a:ext cx="879475" cy="654050"/>
        </p:xfrm>
        <a:graphic>
          <a:graphicData uri="http://schemas.openxmlformats.org/presentationml/2006/ole">
            <mc:AlternateContent xmlns:mc="http://schemas.openxmlformats.org/markup-compatibility/2006">
              <mc:Choice xmlns:v="urn:schemas-microsoft-com:vml" Requires="v">
                <p:oleObj spid="_x0000_s1414181" name="Equation" r:id="rId7" imgW="545760" imgH="406080" progId="Equation.3">
                  <p:embed/>
                </p:oleObj>
              </mc:Choice>
              <mc:Fallback>
                <p:oleObj name="Equation" r:id="rId7" imgW="545760" imgH="40608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0600" y="5645150"/>
                        <a:ext cx="87947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14152" name="Picture 6" descr="slika5"/>
          <p:cNvPicPr>
            <a:picLocks noChangeAspect="1" noChangeArrowheads="1"/>
          </p:cNvPicPr>
          <p:nvPr/>
        </p:nvPicPr>
        <p:blipFill>
          <a:blip r:embed="rId9"/>
          <a:srcRect/>
          <a:stretch>
            <a:fillRect/>
          </a:stretch>
        </p:blipFill>
        <p:spPr bwMode="auto">
          <a:xfrm>
            <a:off x="5753100" y="1690688"/>
            <a:ext cx="1484313" cy="1550987"/>
          </a:xfrm>
          <a:prstGeom prst="rect">
            <a:avLst/>
          </a:prstGeom>
          <a:noFill/>
          <a:ln w="9525">
            <a:noFill/>
            <a:miter lim="800000"/>
            <a:headEnd/>
            <a:tailEnd/>
          </a:ln>
        </p:spPr>
      </p:pic>
      <p:pic>
        <p:nvPicPr>
          <p:cNvPr id="1414153" name="Picture 7" descr="slika5"/>
          <p:cNvPicPr>
            <a:picLocks noChangeAspect="1" noChangeArrowheads="1"/>
          </p:cNvPicPr>
          <p:nvPr/>
        </p:nvPicPr>
        <p:blipFill>
          <a:blip r:embed="rId10"/>
          <a:srcRect/>
          <a:stretch>
            <a:fillRect/>
          </a:stretch>
        </p:blipFill>
        <p:spPr bwMode="auto">
          <a:xfrm>
            <a:off x="763588" y="5492750"/>
            <a:ext cx="1673225" cy="1003300"/>
          </a:xfrm>
          <a:prstGeom prst="rect">
            <a:avLst/>
          </a:prstGeom>
          <a:noFill/>
          <a:ln w="9525">
            <a:noFill/>
            <a:miter lim="800000"/>
            <a:headEnd/>
            <a:tailEnd/>
          </a:ln>
        </p:spPr>
      </p:pic>
      <p:sp>
        <p:nvSpPr>
          <p:cNvPr id="1414154" name="Line 8"/>
          <p:cNvSpPr>
            <a:spLocks noChangeShapeType="1"/>
          </p:cNvSpPr>
          <p:nvPr/>
        </p:nvSpPr>
        <p:spPr bwMode="auto">
          <a:xfrm>
            <a:off x="4562475" y="1400175"/>
            <a:ext cx="0" cy="350520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414155" name="Text Box 9"/>
          <p:cNvSpPr txBox="1">
            <a:spLocks noChangeArrowheads="1"/>
          </p:cNvSpPr>
          <p:nvPr/>
        </p:nvSpPr>
        <p:spPr bwMode="auto">
          <a:xfrm>
            <a:off x="403225" y="1422400"/>
            <a:ext cx="24003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Zaporedna vezava:</a:t>
            </a:r>
          </a:p>
        </p:txBody>
      </p:sp>
      <p:sp>
        <p:nvSpPr>
          <p:cNvPr id="1414156" name="Text Box 10"/>
          <p:cNvSpPr txBox="1">
            <a:spLocks noChangeArrowheads="1"/>
          </p:cNvSpPr>
          <p:nvPr/>
        </p:nvSpPr>
        <p:spPr bwMode="auto">
          <a:xfrm>
            <a:off x="4765675" y="1422400"/>
            <a:ext cx="238283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Vzporedna vezava:</a:t>
            </a:r>
          </a:p>
        </p:txBody>
      </p:sp>
      <p:sp>
        <p:nvSpPr>
          <p:cNvPr id="1414157" name="Text Box 11"/>
          <p:cNvSpPr txBox="1">
            <a:spLocks noChangeArrowheads="1"/>
          </p:cNvSpPr>
          <p:nvPr/>
        </p:nvSpPr>
        <p:spPr bwMode="auto">
          <a:xfrm>
            <a:off x="1012825" y="3241675"/>
            <a:ext cx="205898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L</a:t>
            </a:r>
            <a:r>
              <a:rPr lang="sl-SI" baseline="-25000">
                <a:solidFill>
                  <a:srgbClr val="2469AE"/>
                </a:solidFill>
              </a:rPr>
              <a:t>skupna</a:t>
            </a:r>
            <a:r>
              <a:rPr lang="sl-SI">
                <a:solidFill>
                  <a:srgbClr val="2469AE"/>
                </a:solidFill>
              </a:rPr>
              <a:t>=L</a:t>
            </a:r>
            <a:r>
              <a:rPr lang="sl-SI" baseline="-25000">
                <a:solidFill>
                  <a:srgbClr val="2469AE"/>
                </a:solidFill>
              </a:rPr>
              <a:t>1</a:t>
            </a:r>
            <a:r>
              <a:rPr lang="sl-SI">
                <a:solidFill>
                  <a:srgbClr val="2469AE"/>
                </a:solidFill>
              </a:rPr>
              <a:t>+L</a:t>
            </a:r>
            <a:r>
              <a:rPr lang="sl-SI" baseline="-25000">
                <a:solidFill>
                  <a:srgbClr val="2469AE"/>
                </a:solidFill>
              </a:rPr>
              <a:t>2</a:t>
            </a:r>
            <a:r>
              <a:rPr lang="sl-SI">
                <a:solidFill>
                  <a:srgbClr val="2469AE"/>
                </a:solidFill>
              </a:rPr>
              <a:t>+…</a:t>
            </a:r>
          </a:p>
        </p:txBody>
      </p:sp>
      <p:sp>
        <p:nvSpPr>
          <p:cNvPr id="1414158" name="Line 12"/>
          <p:cNvSpPr>
            <a:spLocks noChangeShapeType="1"/>
          </p:cNvSpPr>
          <p:nvPr/>
        </p:nvSpPr>
        <p:spPr bwMode="auto">
          <a:xfrm>
            <a:off x="333375" y="4905375"/>
            <a:ext cx="8477250"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414159" name="Text Box 13"/>
          <p:cNvSpPr txBox="1">
            <a:spLocks noChangeArrowheads="1"/>
          </p:cNvSpPr>
          <p:nvPr/>
        </p:nvSpPr>
        <p:spPr bwMode="auto">
          <a:xfrm>
            <a:off x="584200" y="5003800"/>
            <a:ext cx="218281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REALNA TULJAVA</a:t>
            </a:r>
          </a:p>
        </p:txBody>
      </p:sp>
      <p:sp>
        <p:nvSpPr>
          <p:cNvPr id="1414160" name="Text Box 14"/>
          <p:cNvSpPr txBox="1">
            <a:spLocks noChangeArrowheads="1"/>
          </p:cNvSpPr>
          <p:nvPr/>
        </p:nvSpPr>
        <p:spPr bwMode="auto">
          <a:xfrm>
            <a:off x="3270250" y="5327650"/>
            <a:ext cx="1612900" cy="2746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Kvaliteta tuljave:</a:t>
            </a:r>
          </a:p>
        </p:txBody>
      </p:sp>
      <p:sp>
        <p:nvSpPr>
          <p:cNvPr id="1414161" name="Text Box 15"/>
          <p:cNvSpPr txBox="1">
            <a:spLocks noChangeArrowheads="1"/>
          </p:cNvSpPr>
          <p:nvPr/>
        </p:nvSpPr>
        <p:spPr bwMode="auto">
          <a:xfrm>
            <a:off x="5813425" y="4978400"/>
            <a:ext cx="23304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Skin efekt</a:t>
            </a:r>
            <a:r>
              <a:rPr lang="sl-SI" sz="1400"/>
              <a:t> (kožni pojav)</a:t>
            </a:r>
          </a:p>
        </p:txBody>
      </p:sp>
      <p:pic>
        <p:nvPicPr>
          <p:cNvPr id="1414162" name="Picture 16" descr="slika5"/>
          <p:cNvPicPr>
            <a:picLocks noGrp="1" noChangeAspect="1" noChangeArrowheads="1"/>
          </p:cNvPicPr>
          <p:nvPr>
            <p:ph sz="quarter" idx="4"/>
          </p:nvPr>
        </p:nvPicPr>
        <p:blipFill>
          <a:blip r:embed="rId11"/>
          <a:srcRect/>
          <a:stretch>
            <a:fillRect/>
          </a:stretch>
        </p:blipFill>
        <p:spPr>
          <a:xfrm>
            <a:off x="1171575" y="2016125"/>
            <a:ext cx="1716088" cy="86201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2"/>
          <p:cNvSpPr>
            <a:spLocks noGrp="1" noChangeArrowheads="1"/>
          </p:cNvSpPr>
          <p:nvPr>
            <p:ph type="title"/>
          </p:nvPr>
        </p:nvSpPr>
        <p:spPr/>
        <p:txBody>
          <a:bodyPr/>
          <a:lstStyle/>
          <a:p>
            <a:pPr eaLnBrk="1" hangingPunct="1"/>
            <a:r>
              <a:rPr lang="sl-SI"/>
              <a:t>ZRS (3)</a:t>
            </a:r>
          </a:p>
        </p:txBody>
      </p:sp>
      <p:sp>
        <p:nvSpPr>
          <p:cNvPr id="1090562" name="Rectangle 3"/>
          <p:cNvSpPr>
            <a:spLocks noGrp="1" noChangeArrowheads="1"/>
          </p:cNvSpPr>
          <p:nvPr>
            <p:ph type="body" idx="1"/>
          </p:nvPr>
        </p:nvSpPr>
        <p:spPr/>
        <p:txBody>
          <a:bodyPr/>
          <a:lstStyle/>
          <a:p>
            <a:pPr lvl="1" eaLnBrk="1" hangingPunct="1">
              <a:lnSpc>
                <a:spcPct val="80000"/>
              </a:lnSpc>
            </a:pPr>
            <a:r>
              <a:rPr lang="sl-SI">
                <a:solidFill>
                  <a:srgbClr val="FF3300"/>
                </a:solidFill>
              </a:rPr>
              <a:t>izdajateljska dejavnost</a:t>
            </a:r>
            <a:r>
              <a:rPr lang="sl-SI"/>
              <a:t> (izdajanje glasila in drugih publikacij s področja delovanja ZRS v skladu z veljavnimi predpisi),</a:t>
            </a:r>
          </a:p>
          <a:p>
            <a:pPr lvl="1" eaLnBrk="1" hangingPunct="1">
              <a:lnSpc>
                <a:spcPct val="80000"/>
              </a:lnSpc>
            </a:pPr>
            <a:r>
              <a:rPr lang="sl-SI"/>
              <a:t>organizacija </a:t>
            </a:r>
            <a:r>
              <a:rPr lang="sl-SI">
                <a:solidFill>
                  <a:srgbClr val="2469AE"/>
                </a:solidFill>
              </a:rPr>
              <a:t>radioamaterskih tekmovanj</a:t>
            </a:r>
            <a:r>
              <a:rPr lang="sl-SI"/>
              <a:t> ter izbor in priprava nacionalnih selekcij za mednarodna tekmovanja,</a:t>
            </a:r>
          </a:p>
          <a:p>
            <a:pPr lvl="1" eaLnBrk="1" hangingPunct="1">
              <a:lnSpc>
                <a:spcPct val="80000"/>
              </a:lnSpc>
            </a:pPr>
            <a:r>
              <a:rPr lang="sl-SI">
                <a:solidFill>
                  <a:srgbClr val="FF3300"/>
                </a:solidFill>
              </a:rPr>
              <a:t>zastopanje</a:t>
            </a:r>
            <a:r>
              <a:rPr lang="sl-SI"/>
              <a:t> radioamaterjev na raznih mednarodnih </a:t>
            </a:r>
            <a:r>
              <a:rPr lang="sl-SI">
                <a:solidFill>
                  <a:srgbClr val="FF3300"/>
                </a:solidFill>
              </a:rPr>
              <a:t>srečanjih</a:t>
            </a:r>
            <a:r>
              <a:rPr lang="sl-SI"/>
              <a:t> in manifestacijah,</a:t>
            </a:r>
          </a:p>
          <a:p>
            <a:pPr lvl="1" eaLnBrk="1" hangingPunct="1">
              <a:lnSpc>
                <a:spcPct val="80000"/>
              </a:lnSpc>
            </a:pPr>
            <a:r>
              <a:rPr lang="sl-SI"/>
              <a:t>izdajanje </a:t>
            </a:r>
            <a:r>
              <a:rPr lang="sl-SI">
                <a:solidFill>
                  <a:srgbClr val="2469AE"/>
                </a:solidFill>
              </a:rPr>
              <a:t>radioamaterskih diplom</a:t>
            </a:r>
            <a:r>
              <a:rPr lang="sl-SI"/>
              <a:t>,</a:t>
            </a:r>
          </a:p>
          <a:p>
            <a:pPr lvl="1" eaLnBrk="1" hangingPunct="1">
              <a:lnSpc>
                <a:spcPct val="80000"/>
              </a:lnSpc>
            </a:pPr>
            <a:r>
              <a:rPr lang="sl-SI"/>
              <a:t>podeljevanje nagrad in priznanj,</a:t>
            </a:r>
          </a:p>
          <a:p>
            <a:pPr lvl="1" eaLnBrk="1" hangingPunct="1">
              <a:lnSpc>
                <a:spcPct val="80000"/>
              </a:lnSpc>
            </a:pPr>
            <a:r>
              <a:rPr lang="sl-SI"/>
              <a:t>organizacija </a:t>
            </a:r>
            <a:r>
              <a:rPr lang="sl-SI">
                <a:solidFill>
                  <a:srgbClr val="FF3300"/>
                </a:solidFill>
              </a:rPr>
              <a:t>družabnih srečanj</a:t>
            </a:r>
            <a:r>
              <a:rPr lang="sl-SI"/>
              <a:t> in drugih radioamaterskih manifestacij in</a:t>
            </a:r>
          </a:p>
          <a:p>
            <a:pPr lvl="1" eaLnBrk="1" hangingPunct="1">
              <a:lnSpc>
                <a:spcPct val="80000"/>
              </a:lnSpc>
            </a:pPr>
            <a:r>
              <a:rPr lang="sl-SI">
                <a:solidFill>
                  <a:srgbClr val="2469AE"/>
                </a:solidFill>
              </a:rPr>
              <a:t>sodelovanje z drugimi organizacijami</a:t>
            </a:r>
            <a:r>
              <a:rPr lang="sl-SI"/>
              <a:t> pri dejavnostih, ki so pomembne za popularizacijo, delovanje in razvoj radioamaterstva v Sloveniji.</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9" name="Rectangle 2"/>
          <p:cNvSpPr>
            <a:spLocks noGrp="1" noChangeArrowheads="1"/>
          </p:cNvSpPr>
          <p:nvPr>
            <p:ph type="title"/>
          </p:nvPr>
        </p:nvSpPr>
        <p:spPr/>
        <p:txBody>
          <a:bodyPr/>
          <a:lstStyle/>
          <a:p>
            <a:pPr eaLnBrk="1" hangingPunct="1"/>
            <a:r>
              <a:rPr lang="sl-SI"/>
              <a:t>Transformator</a:t>
            </a:r>
          </a:p>
        </p:txBody>
      </p:sp>
      <p:graphicFrame>
        <p:nvGraphicFramePr>
          <p:cNvPr id="1416195" name="Object 3"/>
          <p:cNvGraphicFramePr>
            <a:graphicFrameLocks noGrp="1" noChangeAspect="1"/>
          </p:cNvGraphicFramePr>
          <p:nvPr>
            <p:ph sz="half" idx="1"/>
          </p:nvPr>
        </p:nvGraphicFramePr>
        <p:xfrm>
          <a:off x="457200" y="4111625"/>
          <a:ext cx="1063625" cy="1900238"/>
        </p:xfrm>
        <a:graphic>
          <a:graphicData uri="http://schemas.openxmlformats.org/presentationml/2006/ole">
            <mc:AlternateContent xmlns:mc="http://schemas.openxmlformats.org/markup-compatibility/2006">
              <mc:Choice xmlns:v="urn:schemas-microsoft-com:vml" Requires="v">
                <p:oleObj spid="_x0000_s1416229" name="Equation" r:id="rId4" imgW="596880" imgH="1066680" progId="Equation.3">
                  <p:embed/>
                </p:oleObj>
              </mc:Choice>
              <mc:Fallback>
                <p:oleObj name="Equation" r:id="rId4" imgW="596880" imgH="10666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11625"/>
                        <a:ext cx="1063625" cy="190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16200" name="Picture 4" descr="slika5"/>
          <p:cNvPicPr>
            <a:picLocks noChangeAspect="1" noChangeArrowheads="1"/>
          </p:cNvPicPr>
          <p:nvPr/>
        </p:nvPicPr>
        <p:blipFill>
          <a:blip r:embed="rId6"/>
          <a:srcRect/>
          <a:stretch>
            <a:fillRect/>
          </a:stretch>
        </p:blipFill>
        <p:spPr bwMode="auto">
          <a:xfrm>
            <a:off x="463550" y="1555750"/>
            <a:ext cx="1776413" cy="1593850"/>
          </a:xfrm>
          <a:prstGeom prst="rect">
            <a:avLst/>
          </a:prstGeom>
          <a:noFill/>
          <a:ln w="9525">
            <a:noFill/>
            <a:miter lim="800000"/>
            <a:headEnd/>
            <a:tailEnd/>
          </a:ln>
        </p:spPr>
      </p:pic>
      <p:pic>
        <p:nvPicPr>
          <p:cNvPr id="1416201" name="Picture 5" descr="slika5"/>
          <p:cNvPicPr>
            <a:picLocks noChangeAspect="1" noChangeArrowheads="1"/>
          </p:cNvPicPr>
          <p:nvPr/>
        </p:nvPicPr>
        <p:blipFill>
          <a:blip r:embed="rId7"/>
          <a:srcRect/>
          <a:stretch>
            <a:fillRect/>
          </a:stretch>
        </p:blipFill>
        <p:spPr bwMode="auto">
          <a:xfrm>
            <a:off x="2844800" y="1820863"/>
            <a:ext cx="1435100" cy="1271587"/>
          </a:xfrm>
          <a:prstGeom prst="rect">
            <a:avLst/>
          </a:prstGeom>
          <a:noFill/>
          <a:ln w="9525">
            <a:noFill/>
            <a:miter lim="800000"/>
            <a:headEnd/>
            <a:tailEnd/>
          </a:ln>
        </p:spPr>
      </p:pic>
      <p:graphicFrame>
        <p:nvGraphicFramePr>
          <p:cNvPr id="1416198" name="Object 6"/>
          <p:cNvGraphicFramePr>
            <a:graphicFrameLocks noGrp="1" noChangeAspect="1"/>
          </p:cNvGraphicFramePr>
          <p:nvPr>
            <p:ph sz="half" idx="2"/>
          </p:nvPr>
        </p:nvGraphicFramePr>
        <p:xfrm>
          <a:off x="5942013" y="2230438"/>
          <a:ext cx="1516062" cy="423862"/>
        </p:xfrm>
        <a:graphic>
          <a:graphicData uri="http://schemas.openxmlformats.org/presentationml/2006/ole">
            <mc:AlternateContent xmlns:mc="http://schemas.openxmlformats.org/markup-compatibility/2006">
              <mc:Choice xmlns:v="urn:schemas-microsoft-com:vml" Requires="v">
                <p:oleObj spid="_x0000_s1416230" name="Equation" r:id="rId8" imgW="723600" imgH="203040" progId="Equation.3">
                  <p:embed/>
                </p:oleObj>
              </mc:Choice>
              <mc:Fallback>
                <p:oleObj name="Equation" r:id="rId8" imgW="723600" imgH="20304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2013" y="2230438"/>
                        <a:ext cx="1516062"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6202" name="Text Box 7"/>
          <p:cNvSpPr txBox="1">
            <a:spLocks noChangeArrowheads="1"/>
          </p:cNvSpPr>
          <p:nvPr/>
        </p:nvSpPr>
        <p:spPr bwMode="auto">
          <a:xfrm>
            <a:off x="2012950" y="4108450"/>
            <a:ext cx="3532188" cy="2017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U</a:t>
            </a:r>
            <a:r>
              <a:rPr lang="sl-SI" baseline="-25000"/>
              <a:t>p</a:t>
            </a:r>
            <a:r>
              <a:rPr lang="sl-SI"/>
              <a:t> – napetost primarja (V)</a:t>
            </a:r>
          </a:p>
          <a:p>
            <a:pPr eaLnBrk="0" hangingPunct="0">
              <a:spcBef>
                <a:spcPct val="20000"/>
              </a:spcBef>
              <a:buClr>
                <a:schemeClr val="tx2"/>
              </a:buClr>
              <a:buSzPct val="75000"/>
              <a:buFont typeface="Monotype Sorts"/>
              <a:buNone/>
            </a:pPr>
            <a:r>
              <a:rPr lang="sl-SI"/>
              <a:t>U</a:t>
            </a:r>
            <a:r>
              <a:rPr lang="sl-SI" baseline="-25000"/>
              <a:t>s</a:t>
            </a:r>
            <a:r>
              <a:rPr lang="sl-SI"/>
              <a:t> – napetost sekundarja (V)</a:t>
            </a:r>
          </a:p>
          <a:p>
            <a:pPr eaLnBrk="0" hangingPunct="0">
              <a:spcBef>
                <a:spcPct val="20000"/>
              </a:spcBef>
              <a:buClr>
                <a:schemeClr val="tx2"/>
              </a:buClr>
              <a:buSzPct val="75000"/>
              <a:buFont typeface="Monotype Sorts"/>
              <a:buNone/>
            </a:pPr>
            <a:r>
              <a:rPr lang="sl-SI"/>
              <a:t>I</a:t>
            </a:r>
            <a:r>
              <a:rPr lang="sl-SI" baseline="-25000"/>
              <a:t>p</a:t>
            </a:r>
            <a:r>
              <a:rPr lang="sl-SI"/>
              <a:t> – tok primarja (A)</a:t>
            </a:r>
          </a:p>
          <a:p>
            <a:pPr eaLnBrk="0" hangingPunct="0">
              <a:spcBef>
                <a:spcPct val="20000"/>
              </a:spcBef>
              <a:buClr>
                <a:schemeClr val="tx2"/>
              </a:buClr>
              <a:buSzPct val="75000"/>
              <a:buFont typeface="Monotype Sorts"/>
              <a:buNone/>
            </a:pPr>
            <a:r>
              <a:rPr lang="sl-SI"/>
              <a:t>I</a:t>
            </a:r>
            <a:r>
              <a:rPr lang="sl-SI" baseline="-25000"/>
              <a:t>s</a:t>
            </a:r>
            <a:r>
              <a:rPr lang="sl-SI"/>
              <a:t> – tok sekundarja (A)</a:t>
            </a:r>
          </a:p>
          <a:p>
            <a:pPr eaLnBrk="0" hangingPunct="0">
              <a:spcBef>
                <a:spcPct val="20000"/>
              </a:spcBef>
              <a:buClr>
                <a:schemeClr val="tx2"/>
              </a:buClr>
              <a:buSzPct val="75000"/>
              <a:buFont typeface="Monotype Sorts"/>
              <a:buNone/>
            </a:pPr>
            <a:r>
              <a:rPr lang="sl-SI"/>
              <a:t>n</a:t>
            </a:r>
            <a:r>
              <a:rPr lang="sl-SI" baseline="-25000"/>
              <a:t>s</a:t>
            </a:r>
            <a:r>
              <a:rPr lang="sl-SI"/>
              <a:t> – število ovojev primarja</a:t>
            </a:r>
          </a:p>
          <a:p>
            <a:pPr eaLnBrk="0" hangingPunct="0">
              <a:spcBef>
                <a:spcPct val="20000"/>
              </a:spcBef>
              <a:buClr>
                <a:schemeClr val="tx2"/>
              </a:buClr>
              <a:buSzPct val="75000"/>
              <a:buFont typeface="Monotype Sorts"/>
              <a:buNone/>
            </a:pPr>
            <a:r>
              <a:rPr lang="sl-SI"/>
              <a:t>n</a:t>
            </a:r>
            <a:r>
              <a:rPr lang="sl-SI" baseline="-25000"/>
              <a:t>p</a:t>
            </a:r>
            <a:r>
              <a:rPr lang="sl-SI"/>
              <a:t> – število ovojev primarja</a:t>
            </a:r>
          </a:p>
        </p:txBody>
      </p:sp>
      <p:sp>
        <p:nvSpPr>
          <p:cNvPr id="1416203" name="Text Box 8"/>
          <p:cNvSpPr txBox="1">
            <a:spLocks noChangeArrowheads="1"/>
          </p:cNvSpPr>
          <p:nvPr/>
        </p:nvSpPr>
        <p:spPr bwMode="auto">
          <a:xfrm>
            <a:off x="5214938" y="2841625"/>
            <a:ext cx="3570287"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a:t>
            </a:r>
            <a:r>
              <a:rPr lang="sl-SI" baseline="-25000"/>
              <a:t>p</a:t>
            </a:r>
            <a:r>
              <a:rPr lang="sl-SI"/>
              <a:t> – moč na primarju (W)</a:t>
            </a:r>
          </a:p>
          <a:p>
            <a:pPr eaLnBrk="0" hangingPunct="0">
              <a:spcBef>
                <a:spcPct val="20000"/>
              </a:spcBef>
              <a:buClr>
                <a:schemeClr val="tx2"/>
              </a:buClr>
              <a:buSzPct val="75000"/>
              <a:buFont typeface="Monotype Sorts"/>
              <a:buNone/>
            </a:pPr>
            <a:r>
              <a:rPr lang="sl-SI"/>
              <a:t>P</a:t>
            </a:r>
            <a:r>
              <a:rPr lang="sl-SI" baseline="-25000"/>
              <a:t>s</a:t>
            </a:r>
            <a:r>
              <a:rPr lang="sl-SI"/>
              <a:t> – moč na sekundarju (W)</a:t>
            </a:r>
          </a:p>
          <a:p>
            <a:pPr eaLnBrk="0" hangingPunct="0">
              <a:spcBef>
                <a:spcPct val="20000"/>
              </a:spcBef>
              <a:buClr>
                <a:schemeClr val="tx2"/>
              </a:buClr>
              <a:buSzPct val="75000"/>
              <a:buFont typeface="Monotype Sorts"/>
              <a:buNone/>
            </a:pPr>
            <a:r>
              <a:rPr lang="sl-SI">
                <a:sym typeface="Symbol" pitchFamily="18" charset="2"/>
              </a:rPr>
              <a:t> - izkoristek transformatorja</a:t>
            </a:r>
          </a:p>
        </p:txBody>
      </p:sp>
      <p:sp>
        <p:nvSpPr>
          <p:cNvPr id="1416204" name="Text Box 9"/>
          <p:cNvSpPr txBox="1">
            <a:spLocks noChangeArrowheads="1"/>
          </p:cNvSpPr>
          <p:nvPr/>
        </p:nvSpPr>
        <p:spPr bwMode="auto">
          <a:xfrm>
            <a:off x="5299075" y="1660525"/>
            <a:ext cx="330358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Izkoristek transformatorja:</a:t>
            </a:r>
          </a:p>
        </p:txBody>
      </p:sp>
      <p:sp>
        <p:nvSpPr>
          <p:cNvPr id="1416205" name="Rectangle 10"/>
          <p:cNvSpPr>
            <a:spLocks noChangeArrowheads="1"/>
          </p:cNvSpPr>
          <p:nvPr/>
        </p:nvSpPr>
        <p:spPr bwMode="auto">
          <a:xfrm>
            <a:off x="5924550" y="2190750"/>
            <a:ext cx="1562100" cy="466725"/>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416206" name="Rectangle 11"/>
          <p:cNvSpPr>
            <a:spLocks noChangeArrowheads="1"/>
          </p:cNvSpPr>
          <p:nvPr/>
        </p:nvSpPr>
        <p:spPr bwMode="auto">
          <a:xfrm>
            <a:off x="390525" y="4095750"/>
            <a:ext cx="1143000" cy="800100"/>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416207" name="Rectangle 12"/>
          <p:cNvSpPr>
            <a:spLocks noChangeArrowheads="1"/>
          </p:cNvSpPr>
          <p:nvPr/>
        </p:nvSpPr>
        <p:spPr bwMode="auto">
          <a:xfrm>
            <a:off x="400050" y="5229225"/>
            <a:ext cx="1114425" cy="762000"/>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1" name="Rectangle 2"/>
          <p:cNvSpPr>
            <a:spLocks noGrp="1" noChangeArrowheads="1"/>
          </p:cNvSpPr>
          <p:nvPr>
            <p:ph type="title"/>
          </p:nvPr>
        </p:nvSpPr>
        <p:spPr/>
        <p:txBody>
          <a:bodyPr/>
          <a:lstStyle/>
          <a:p>
            <a:pPr eaLnBrk="1" hangingPunct="1"/>
            <a:r>
              <a:rPr lang="sl-SI"/>
              <a:t>Transformator vezave in uporaba</a:t>
            </a:r>
          </a:p>
        </p:txBody>
      </p:sp>
      <p:pic>
        <p:nvPicPr>
          <p:cNvPr id="1418242" name="Picture 3" descr="slika5"/>
          <p:cNvPicPr>
            <a:picLocks noChangeAspect="1" noChangeArrowheads="1"/>
          </p:cNvPicPr>
          <p:nvPr/>
        </p:nvPicPr>
        <p:blipFill>
          <a:blip r:embed="rId3"/>
          <a:srcRect/>
          <a:stretch>
            <a:fillRect/>
          </a:stretch>
        </p:blipFill>
        <p:spPr bwMode="auto">
          <a:xfrm>
            <a:off x="965200" y="2168525"/>
            <a:ext cx="2965450" cy="1301750"/>
          </a:xfrm>
          <a:prstGeom prst="rect">
            <a:avLst/>
          </a:prstGeom>
          <a:noFill/>
          <a:ln w="9525">
            <a:noFill/>
            <a:miter lim="800000"/>
            <a:headEnd/>
            <a:tailEnd/>
          </a:ln>
        </p:spPr>
      </p:pic>
      <p:pic>
        <p:nvPicPr>
          <p:cNvPr id="1418243" name="Picture 4" descr="slika5"/>
          <p:cNvPicPr>
            <a:picLocks noChangeAspect="1" noChangeArrowheads="1"/>
          </p:cNvPicPr>
          <p:nvPr/>
        </p:nvPicPr>
        <p:blipFill>
          <a:blip r:embed="rId4"/>
          <a:srcRect/>
          <a:stretch>
            <a:fillRect/>
          </a:stretch>
        </p:blipFill>
        <p:spPr bwMode="auto">
          <a:xfrm>
            <a:off x="5291138" y="2187575"/>
            <a:ext cx="2941637" cy="1130300"/>
          </a:xfrm>
          <a:prstGeom prst="rect">
            <a:avLst/>
          </a:prstGeom>
          <a:noFill/>
          <a:ln w="9525">
            <a:noFill/>
            <a:miter lim="800000"/>
            <a:headEnd/>
            <a:tailEnd/>
          </a:ln>
        </p:spPr>
      </p:pic>
      <p:sp>
        <p:nvSpPr>
          <p:cNvPr id="1418244" name="Text Box 5"/>
          <p:cNvSpPr txBox="1">
            <a:spLocks noChangeArrowheads="1"/>
          </p:cNvSpPr>
          <p:nvPr/>
        </p:nvSpPr>
        <p:spPr bwMode="auto">
          <a:xfrm>
            <a:off x="727075" y="1546225"/>
            <a:ext cx="309086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Zaporedna vezava navitij</a:t>
            </a:r>
          </a:p>
        </p:txBody>
      </p:sp>
      <p:sp>
        <p:nvSpPr>
          <p:cNvPr id="1418245" name="Text Box 6"/>
          <p:cNvSpPr txBox="1">
            <a:spLocks noChangeArrowheads="1"/>
          </p:cNvSpPr>
          <p:nvPr/>
        </p:nvSpPr>
        <p:spPr bwMode="auto">
          <a:xfrm>
            <a:off x="5622925" y="1546225"/>
            <a:ext cx="2174875"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Kaskadna vezava</a:t>
            </a:r>
          </a:p>
        </p:txBody>
      </p:sp>
      <p:sp>
        <p:nvSpPr>
          <p:cNvPr id="1418246" name="Text Box 7"/>
          <p:cNvSpPr txBox="1">
            <a:spLocks noChangeArrowheads="1"/>
          </p:cNvSpPr>
          <p:nvPr/>
        </p:nvSpPr>
        <p:spPr bwMode="auto">
          <a:xfrm>
            <a:off x="708025" y="4051300"/>
            <a:ext cx="7118350" cy="16875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Uporaba:</a:t>
            </a:r>
          </a:p>
          <a:p>
            <a:pPr eaLnBrk="0" hangingPunct="0">
              <a:spcBef>
                <a:spcPct val="20000"/>
              </a:spcBef>
              <a:buClr>
                <a:schemeClr val="tx2"/>
              </a:buClr>
              <a:buSzPct val="75000"/>
              <a:buFont typeface="Monotype Sorts"/>
              <a:buChar char="n"/>
            </a:pPr>
            <a:r>
              <a:rPr lang="sl-SI"/>
              <a:t> izoliranje enega dela vezja od drugega (galvanska ločitev)</a:t>
            </a:r>
          </a:p>
          <a:p>
            <a:pPr eaLnBrk="0" hangingPunct="0">
              <a:spcBef>
                <a:spcPct val="20000"/>
              </a:spcBef>
              <a:buClr>
                <a:schemeClr val="tx2"/>
              </a:buClr>
              <a:buSzPct val="75000"/>
              <a:buFont typeface="Monotype Sorts"/>
              <a:buChar char="n"/>
            </a:pPr>
            <a:r>
              <a:rPr lang="sl-SI"/>
              <a:t> dviganje ali nižanje napetosti (napajalniki)</a:t>
            </a:r>
          </a:p>
          <a:p>
            <a:pPr eaLnBrk="0" hangingPunct="0">
              <a:spcBef>
                <a:spcPct val="20000"/>
              </a:spcBef>
              <a:buClr>
                <a:schemeClr val="tx2"/>
              </a:buClr>
              <a:buSzPct val="75000"/>
              <a:buFont typeface="Monotype Sorts"/>
              <a:buChar char="n"/>
            </a:pPr>
            <a:r>
              <a:rPr lang="sl-SI"/>
              <a:t> </a:t>
            </a:r>
            <a:r>
              <a:rPr lang="sl-SI">
                <a:solidFill>
                  <a:srgbClr val="2469AE"/>
                </a:solidFill>
              </a:rPr>
              <a:t>impedančna transformacija oz. prilagoditev </a:t>
            </a:r>
          </a:p>
          <a:p>
            <a:pPr eaLnBrk="0" hangingPunct="0">
              <a:spcBef>
                <a:spcPct val="20000"/>
              </a:spcBef>
              <a:buClr>
                <a:schemeClr val="tx2"/>
              </a:buClr>
              <a:buSzPct val="75000"/>
              <a:buFont typeface="Monotype Sorts"/>
              <a:buNone/>
            </a:pPr>
            <a:endParaRPr lang="sl-SI">
              <a:solidFill>
                <a:srgbClr val="2469AE"/>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7" name="Rectangle 2"/>
          <p:cNvSpPr>
            <a:spLocks noGrp="1" noChangeArrowheads="1"/>
          </p:cNvSpPr>
          <p:nvPr>
            <p:ph type="title"/>
          </p:nvPr>
        </p:nvSpPr>
        <p:spPr/>
        <p:txBody>
          <a:bodyPr/>
          <a:lstStyle/>
          <a:p>
            <a:pPr eaLnBrk="1" hangingPunct="1"/>
            <a:r>
              <a:rPr lang="sl-SI"/>
              <a:t>Kapacitivnost in kondenzatorji</a:t>
            </a:r>
          </a:p>
        </p:txBody>
      </p:sp>
      <p:pic>
        <p:nvPicPr>
          <p:cNvPr id="1420298" name="Picture 3" descr="slika5"/>
          <p:cNvPicPr>
            <a:picLocks noGrp="1" noChangeAspect="1" noChangeArrowheads="1"/>
          </p:cNvPicPr>
          <p:nvPr>
            <p:ph sz="half" idx="1"/>
          </p:nvPr>
        </p:nvPicPr>
        <p:blipFill>
          <a:blip r:embed="rId4"/>
          <a:srcRect/>
          <a:stretch>
            <a:fillRect/>
          </a:stretch>
        </p:blipFill>
        <p:spPr>
          <a:xfrm>
            <a:off x="342900" y="3043238"/>
            <a:ext cx="3840163" cy="2070100"/>
          </a:xfrm>
        </p:spPr>
      </p:pic>
      <p:pic>
        <p:nvPicPr>
          <p:cNvPr id="1420299" name="Picture 4" descr="slika5"/>
          <p:cNvPicPr>
            <a:picLocks noChangeAspect="1" noChangeArrowheads="1"/>
          </p:cNvPicPr>
          <p:nvPr/>
        </p:nvPicPr>
        <p:blipFill>
          <a:blip r:embed="rId5"/>
          <a:srcRect/>
          <a:stretch>
            <a:fillRect/>
          </a:stretch>
        </p:blipFill>
        <p:spPr bwMode="auto">
          <a:xfrm>
            <a:off x="695325" y="1484313"/>
            <a:ext cx="1712913" cy="1603375"/>
          </a:xfrm>
          <a:prstGeom prst="rect">
            <a:avLst/>
          </a:prstGeom>
          <a:noFill/>
          <a:ln w="9525">
            <a:noFill/>
            <a:miter lim="800000"/>
            <a:headEnd/>
            <a:tailEnd/>
          </a:ln>
        </p:spPr>
      </p:pic>
      <p:pic>
        <p:nvPicPr>
          <p:cNvPr id="1420300" name="Picture 5" descr="slika5"/>
          <p:cNvPicPr>
            <a:picLocks noChangeAspect="1" noChangeArrowheads="1"/>
          </p:cNvPicPr>
          <p:nvPr/>
        </p:nvPicPr>
        <p:blipFill>
          <a:blip r:embed="rId6"/>
          <a:srcRect/>
          <a:stretch>
            <a:fillRect/>
          </a:stretch>
        </p:blipFill>
        <p:spPr bwMode="auto">
          <a:xfrm>
            <a:off x="3236913" y="1443038"/>
            <a:ext cx="1544637" cy="1398587"/>
          </a:xfrm>
          <a:prstGeom prst="rect">
            <a:avLst/>
          </a:prstGeom>
          <a:noFill/>
          <a:ln w="9525">
            <a:noFill/>
            <a:miter lim="800000"/>
            <a:headEnd/>
            <a:tailEnd/>
          </a:ln>
        </p:spPr>
      </p:pic>
      <p:pic>
        <p:nvPicPr>
          <p:cNvPr id="1420301" name="Picture 6" descr="slika5"/>
          <p:cNvPicPr>
            <a:picLocks noChangeAspect="1" noChangeArrowheads="1"/>
          </p:cNvPicPr>
          <p:nvPr/>
        </p:nvPicPr>
        <p:blipFill>
          <a:blip r:embed="rId7"/>
          <a:srcRect/>
          <a:stretch>
            <a:fillRect/>
          </a:stretch>
        </p:blipFill>
        <p:spPr bwMode="auto">
          <a:xfrm>
            <a:off x="5724525" y="1471613"/>
            <a:ext cx="1731963" cy="1381125"/>
          </a:xfrm>
          <a:prstGeom prst="rect">
            <a:avLst/>
          </a:prstGeom>
          <a:noFill/>
          <a:ln w="9525">
            <a:noFill/>
            <a:miter lim="800000"/>
            <a:headEnd/>
            <a:tailEnd/>
          </a:ln>
        </p:spPr>
      </p:pic>
      <p:sp>
        <p:nvSpPr>
          <p:cNvPr id="1420302" name="Text Box 7"/>
          <p:cNvSpPr txBox="1">
            <a:spLocks noChangeArrowheads="1"/>
          </p:cNvSpPr>
          <p:nvPr/>
        </p:nvSpPr>
        <p:spPr bwMode="auto">
          <a:xfrm>
            <a:off x="4976813" y="3022600"/>
            <a:ext cx="3776662" cy="26368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a:solidFill>
                  <a:srgbClr val="2469AE"/>
                </a:solidFill>
              </a:rPr>
              <a:t>Kapacitivnost:</a:t>
            </a:r>
          </a:p>
          <a:p>
            <a:pPr eaLnBrk="0" hangingPunct="0">
              <a:spcBef>
                <a:spcPct val="20000"/>
              </a:spcBef>
              <a:buClr>
                <a:schemeClr val="tx2"/>
              </a:buClr>
              <a:buSzPct val="75000"/>
              <a:buFont typeface="Monotype Sorts"/>
              <a:buNone/>
            </a:pPr>
            <a:r>
              <a:rPr lang="sl-SI">
                <a:solidFill>
                  <a:srgbClr val="2469AE"/>
                </a:solidFill>
              </a:rPr>
              <a:t>C[F] /Farad/</a:t>
            </a:r>
          </a:p>
          <a:p>
            <a:pPr eaLnBrk="0" hangingPunct="0">
              <a:spcBef>
                <a:spcPct val="20000"/>
              </a:spcBef>
              <a:buClr>
                <a:schemeClr val="tx2"/>
              </a:buClr>
              <a:buSzPct val="75000"/>
              <a:buFont typeface="Monotype Sorts"/>
              <a:buNone/>
            </a:pPr>
            <a:endParaRPr lang="sl-SI">
              <a:solidFill>
                <a:srgbClr val="2469AE"/>
              </a:solidFill>
            </a:endParaRPr>
          </a:p>
          <a:p>
            <a:pPr eaLnBrk="0" hangingPunct="0">
              <a:spcBef>
                <a:spcPct val="20000"/>
              </a:spcBef>
              <a:buClr>
                <a:schemeClr val="tx2"/>
              </a:buClr>
              <a:buSzPct val="75000"/>
              <a:buFont typeface="Monotype Sorts"/>
              <a:buNone/>
            </a:pPr>
            <a:r>
              <a:rPr lang="sl-SI" sz="1400">
                <a:solidFill>
                  <a:srgbClr val="2469AE"/>
                </a:solidFill>
              </a:rPr>
              <a:t>Kapacitivnost je lastnost kondenzatorja,</a:t>
            </a:r>
          </a:p>
          <a:p>
            <a:pPr eaLnBrk="0" hangingPunct="0">
              <a:spcBef>
                <a:spcPct val="20000"/>
              </a:spcBef>
              <a:buClr>
                <a:schemeClr val="tx2"/>
              </a:buClr>
              <a:buSzPct val="75000"/>
              <a:buFont typeface="Monotype Sorts"/>
              <a:buNone/>
            </a:pPr>
            <a:r>
              <a:rPr lang="sl-SI" sz="1400">
                <a:solidFill>
                  <a:srgbClr val="2469AE"/>
                </a:solidFill>
              </a:rPr>
              <a:t>da kopiči električni naboj ob hkratnem </a:t>
            </a:r>
          </a:p>
          <a:p>
            <a:pPr eaLnBrk="0" hangingPunct="0">
              <a:spcBef>
                <a:spcPct val="20000"/>
              </a:spcBef>
              <a:buClr>
                <a:schemeClr val="tx2"/>
              </a:buClr>
              <a:buSzPct val="75000"/>
              <a:buFont typeface="Monotype Sorts"/>
              <a:buNone/>
            </a:pPr>
            <a:r>
              <a:rPr lang="sl-SI" sz="1400">
                <a:solidFill>
                  <a:srgbClr val="2469AE"/>
                </a:solidFill>
              </a:rPr>
              <a:t>povečanju svoje napetosti.</a:t>
            </a:r>
          </a:p>
          <a:p>
            <a:pPr eaLnBrk="0" hangingPunct="0">
              <a:spcBef>
                <a:spcPct val="20000"/>
              </a:spcBef>
              <a:buClr>
                <a:schemeClr val="tx2"/>
              </a:buClr>
              <a:buSzPct val="75000"/>
              <a:buFont typeface="Monotype Sorts"/>
              <a:buNone/>
            </a:pPr>
            <a:endParaRPr lang="sl-SI" sz="1400">
              <a:solidFill>
                <a:srgbClr val="2469AE"/>
              </a:solidFill>
            </a:endParaRPr>
          </a:p>
          <a:p>
            <a:pPr eaLnBrk="0" hangingPunct="0">
              <a:spcBef>
                <a:spcPct val="20000"/>
              </a:spcBef>
              <a:buClr>
                <a:schemeClr val="tx2"/>
              </a:buClr>
              <a:buSzPct val="75000"/>
              <a:buFont typeface="Monotype Sorts"/>
              <a:buNone/>
            </a:pPr>
            <a:r>
              <a:rPr lang="sl-SI" sz="1600"/>
              <a:t>KAPACITIVNA REAKTANCA:</a:t>
            </a:r>
          </a:p>
          <a:p>
            <a:pPr eaLnBrk="0" hangingPunct="0">
              <a:spcBef>
                <a:spcPct val="20000"/>
              </a:spcBef>
              <a:buClr>
                <a:schemeClr val="tx2"/>
              </a:buClr>
              <a:buSzPct val="75000"/>
              <a:buFont typeface="Monotype Sorts"/>
              <a:buNone/>
            </a:pPr>
            <a:endParaRPr lang="sl-SI" sz="1600">
              <a:solidFill>
                <a:srgbClr val="2469AE"/>
              </a:solidFill>
            </a:endParaRPr>
          </a:p>
        </p:txBody>
      </p:sp>
      <p:graphicFrame>
        <p:nvGraphicFramePr>
          <p:cNvPr id="1420296" name="Object 8"/>
          <p:cNvGraphicFramePr>
            <a:graphicFrameLocks noGrp="1" noChangeAspect="1"/>
          </p:cNvGraphicFramePr>
          <p:nvPr>
            <p:ph sz="half" idx="2"/>
          </p:nvPr>
        </p:nvGraphicFramePr>
        <p:xfrm>
          <a:off x="5575300" y="5360988"/>
          <a:ext cx="1674813" cy="582612"/>
        </p:xfrm>
        <a:graphic>
          <a:graphicData uri="http://schemas.openxmlformats.org/presentationml/2006/ole">
            <mc:AlternateContent xmlns:mc="http://schemas.openxmlformats.org/markup-compatibility/2006">
              <mc:Choice xmlns:v="urn:schemas-microsoft-com:vml" Requires="v">
                <p:oleObj spid="_x0000_s1420312" name="Equation" r:id="rId8" imgW="1168200" imgH="406080" progId="Equation.3">
                  <p:embed/>
                </p:oleObj>
              </mc:Choice>
              <mc:Fallback>
                <p:oleObj name="Equation" r:id="rId8" imgW="1168200" imgH="40608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5300" y="5360988"/>
                        <a:ext cx="1674813" cy="58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0303" name="Text Box 9"/>
          <p:cNvSpPr txBox="1">
            <a:spLocks noChangeArrowheads="1"/>
          </p:cNvSpPr>
          <p:nvPr/>
        </p:nvSpPr>
        <p:spPr bwMode="auto">
          <a:xfrm>
            <a:off x="469900" y="5248275"/>
            <a:ext cx="398303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Tok fazno prehiteva napetost za 90</a:t>
            </a:r>
            <a:r>
              <a:rPr lang="en-US" sz="1600">
                <a:solidFill>
                  <a:srgbClr val="2469AE"/>
                </a:solidFill>
              </a:rPr>
              <a:t>°</a:t>
            </a:r>
            <a:r>
              <a:rPr lang="sl-SI" sz="1600">
                <a:solidFill>
                  <a:srgbClr val="2469AE"/>
                </a:solidFill>
              </a:rPr>
              <a: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7" name="Rectangle 2"/>
          <p:cNvSpPr>
            <a:spLocks noGrp="1" noChangeArrowheads="1"/>
          </p:cNvSpPr>
          <p:nvPr>
            <p:ph type="title"/>
          </p:nvPr>
        </p:nvSpPr>
        <p:spPr/>
        <p:txBody>
          <a:bodyPr/>
          <a:lstStyle/>
          <a:p>
            <a:pPr eaLnBrk="1" hangingPunct="1"/>
            <a:r>
              <a:rPr lang="sl-SI"/>
              <a:t>Kondenzatorji</a:t>
            </a:r>
          </a:p>
        </p:txBody>
      </p:sp>
      <p:pic>
        <p:nvPicPr>
          <p:cNvPr id="1422338" name="Picture 3" descr="slika5"/>
          <p:cNvPicPr>
            <a:picLocks noChangeAspect="1" noChangeArrowheads="1"/>
          </p:cNvPicPr>
          <p:nvPr/>
        </p:nvPicPr>
        <p:blipFill>
          <a:blip r:embed="rId3"/>
          <a:srcRect/>
          <a:stretch>
            <a:fillRect/>
          </a:stretch>
        </p:blipFill>
        <p:spPr bwMode="auto">
          <a:xfrm>
            <a:off x="668338" y="1968500"/>
            <a:ext cx="2928937" cy="1282700"/>
          </a:xfrm>
          <a:prstGeom prst="rect">
            <a:avLst/>
          </a:prstGeom>
          <a:noFill/>
          <a:ln w="9525">
            <a:noFill/>
            <a:miter lim="800000"/>
            <a:headEnd/>
            <a:tailEnd/>
          </a:ln>
        </p:spPr>
      </p:pic>
      <p:sp>
        <p:nvSpPr>
          <p:cNvPr id="1422339" name="Text Box 4"/>
          <p:cNvSpPr txBox="1">
            <a:spLocks noChangeArrowheads="1"/>
          </p:cNvSpPr>
          <p:nvPr/>
        </p:nvSpPr>
        <p:spPr bwMode="auto">
          <a:xfrm>
            <a:off x="4670425" y="1974850"/>
            <a:ext cx="3292475" cy="13573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a stalni kondenzator</a:t>
            </a:r>
          </a:p>
          <a:p>
            <a:pPr eaLnBrk="0" hangingPunct="0">
              <a:spcBef>
                <a:spcPct val="20000"/>
              </a:spcBef>
              <a:buClr>
                <a:schemeClr val="tx2"/>
              </a:buClr>
              <a:buSzPct val="75000"/>
              <a:buFont typeface="Monotype Sorts"/>
              <a:buNone/>
            </a:pPr>
            <a:r>
              <a:rPr lang="sl-SI"/>
              <a:t>b nastavljivi kondenzator</a:t>
            </a:r>
          </a:p>
          <a:p>
            <a:pPr eaLnBrk="0" hangingPunct="0">
              <a:spcBef>
                <a:spcPct val="20000"/>
              </a:spcBef>
              <a:buClr>
                <a:schemeClr val="tx2"/>
              </a:buClr>
              <a:buSzPct val="75000"/>
              <a:buFont typeface="Monotype Sorts"/>
              <a:buNone/>
            </a:pPr>
            <a:r>
              <a:rPr lang="sl-SI"/>
              <a:t>c spremenljivi kondenzator</a:t>
            </a:r>
          </a:p>
          <a:p>
            <a:pPr eaLnBrk="0" hangingPunct="0">
              <a:spcBef>
                <a:spcPct val="20000"/>
              </a:spcBef>
              <a:buClr>
                <a:schemeClr val="tx2"/>
              </a:buClr>
              <a:buSzPct val="75000"/>
              <a:buFont typeface="Monotype Sorts"/>
              <a:buNone/>
            </a:pPr>
            <a:r>
              <a:rPr lang="sl-SI"/>
              <a:t>d elektrolitski kondenzator</a:t>
            </a:r>
          </a:p>
        </p:txBody>
      </p:sp>
      <p:sp>
        <p:nvSpPr>
          <p:cNvPr id="1422340" name="Text Box 5"/>
          <p:cNvSpPr txBox="1">
            <a:spLocks noChangeArrowheads="1"/>
          </p:cNvSpPr>
          <p:nvPr/>
        </p:nvSpPr>
        <p:spPr bwMode="auto">
          <a:xfrm>
            <a:off x="279400" y="3765550"/>
            <a:ext cx="8609013" cy="13573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Izgubni (prečni) tok kondenzatorja</a:t>
            </a:r>
            <a:r>
              <a:rPr lang="sl-SI"/>
              <a:t>: tok, ki teče skozi  kondenzator </a:t>
            </a:r>
          </a:p>
          <a:p>
            <a:pPr eaLnBrk="0" hangingPunct="0">
              <a:spcBef>
                <a:spcPct val="20000"/>
              </a:spcBef>
              <a:buClr>
                <a:schemeClr val="tx2"/>
              </a:buClr>
              <a:buSzPct val="75000"/>
              <a:buFont typeface="Monotype Sorts"/>
              <a:buNone/>
            </a:pPr>
            <a:r>
              <a:rPr lang="sl-SI"/>
              <a:t>zaradi neidealnega dielektrika. </a:t>
            </a:r>
          </a:p>
          <a:p>
            <a:pPr eaLnBrk="0" hangingPunct="0">
              <a:spcBef>
                <a:spcPct val="20000"/>
              </a:spcBef>
              <a:buClr>
                <a:schemeClr val="tx2"/>
              </a:buClr>
              <a:buSzPct val="75000"/>
              <a:buFont typeface="Monotype Sorts"/>
              <a:buNone/>
            </a:pPr>
            <a:r>
              <a:rPr lang="sl-SI"/>
              <a:t>Temperaturna odvisnost kondenzatorja: vzrok je sprememba dielektrika,</a:t>
            </a:r>
          </a:p>
          <a:p>
            <a:pPr eaLnBrk="0" hangingPunct="0">
              <a:spcBef>
                <a:spcPct val="20000"/>
              </a:spcBef>
              <a:buClr>
                <a:schemeClr val="tx2"/>
              </a:buClr>
              <a:buSzPct val="75000"/>
              <a:buFont typeface="Monotype Sorts"/>
              <a:buNone/>
            </a:pPr>
            <a:r>
              <a:rPr lang="sl-SI"/>
              <a:t>saj se mu </a:t>
            </a:r>
            <a:r>
              <a:rPr lang="sl-SI">
                <a:solidFill>
                  <a:srgbClr val="2469AE"/>
                </a:solidFill>
              </a:rPr>
              <a:t>spreminja dielektrična konstanta</a:t>
            </a:r>
            <a:r>
              <a:rPr lang="sl-SI"/>
              <a: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8" name="Rectangle 2"/>
          <p:cNvSpPr>
            <a:spLocks noGrp="1" noChangeArrowheads="1"/>
          </p:cNvSpPr>
          <p:nvPr>
            <p:ph type="title"/>
          </p:nvPr>
        </p:nvSpPr>
        <p:spPr/>
        <p:txBody>
          <a:bodyPr/>
          <a:lstStyle/>
          <a:p>
            <a:pPr eaLnBrk="1" hangingPunct="1"/>
            <a:r>
              <a:rPr lang="sl-SI"/>
              <a:t>Vzporedna in zaporedna vezava kondenzatorjev</a:t>
            </a:r>
          </a:p>
        </p:txBody>
      </p:sp>
      <p:graphicFrame>
        <p:nvGraphicFramePr>
          <p:cNvPr id="1424387" name="Object 3"/>
          <p:cNvGraphicFramePr>
            <a:graphicFrameLocks noGrp="1" noChangeAspect="1"/>
          </p:cNvGraphicFramePr>
          <p:nvPr>
            <p:ph sz="half" idx="1"/>
          </p:nvPr>
        </p:nvGraphicFramePr>
        <p:xfrm>
          <a:off x="5667375" y="3273425"/>
          <a:ext cx="2171700" cy="1762125"/>
        </p:xfrm>
        <a:graphic>
          <a:graphicData uri="http://schemas.openxmlformats.org/presentationml/2006/ole">
            <mc:AlternateContent xmlns:mc="http://schemas.openxmlformats.org/markup-compatibility/2006">
              <mc:Choice xmlns:v="urn:schemas-microsoft-com:vml" Requires="v">
                <p:oleObj spid="_x0000_s1424403" name="Equation" r:id="rId4" imgW="1549080" imgH="1257120" progId="Equation.3">
                  <p:embed/>
                </p:oleObj>
              </mc:Choice>
              <mc:Fallback>
                <p:oleObj name="Equation" r:id="rId4" imgW="1549080" imgH="125712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3273425"/>
                        <a:ext cx="2171700" cy="176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24389" name="Picture 4" descr="slika5"/>
          <p:cNvPicPr>
            <a:picLocks noChangeAspect="1" noChangeArrowheads="1"/>
          </p:cNvPicPr>
          <p:nvPr/>
        </p:nvPicPr>
        <p:blipFill>
          <a:blip r:embed="rId6"/>
          <a:srcRect/>
          <a:stretch>
            <a:fillRect/>
          </a:stretch>
        </p:blipFill>
        <p:spPr bwMode="auto">
          <a:xfrm>
            <a:off x="5908675" y="2071688"/>
            <a:ext cx="1593850" cy="1057275"/>
          </a:xfrm>
          <a:prstGeom prst="rect">
            <a:avLst/>
          </a:prstGeom>
          <a:noFill/>
          <a:ln w="9525">
            <a:noFill/>
            <a:miter lim="800000"/>
            <a:headEnd/>
            <a:tailEnd/>
          </a:ln>
        </p:spPr>
      </p:pic>
      <p:sp>
        <p:nvSpPr>
          <p:cNvPr id="1424390" name="Line 5"/>
          <p:cNvSpPr>
            <a:spLocks noChangeShapeType="1"/>
          </p:cNvSpPr>
          <p:nvPr/>
        </p:nvSpPr>
        <p:spPr bwMode="auto">
          <a:xfrm>
            <a:off x="4562475" y="1390650"/>
            <a:ext cx="0" cy="527685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424391" name="Text Box 6"/>
          <p:cNvSpPr txBox="1">
            <a:spLocks noChangeArrowheads="1"/>
          </p:cNvSpPr>
          <p:nvPr/>
        </p:nvSpPr>
        <p:spPr bwMode="auto">
          <a:xfrm>
            <a:off x="384175" y="1422400"/>
            <a:ext cx="2382838"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Vzporedna vezava:</a:t>
            </a:r>
          </a:p>
        </p:txBody>
      </p:sp>
      <p:sp>
        <p:nvSpPr>
          <p:cNvPr id="1424392" name="Text Box 7"/>
          <p:cNvSpPr txBox="1">
            <a:spLocks noChangeArrowheads="1"/>
          </p:cNvSpPr>
          <p:nvPr/>
        </p:nvSpPr>
        <p:spPr bwMode="auto">
          <a:xfrm>
            <a:off x="4670425" y="1470025"/>
            <a:ext cx="24003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Zaporedna vezava:</a:t>
            </a:r>
          </a:p>
        </p:txBody>
      </p:sp>
      <p:sp>
        <p:nvSpPr>
          <p:cNvPr id="1424393" name="Text Box 8"/>
          <p:cNvSpPr txBox="1">
            <a:spLocks noChangeArrowheads="1"/>
          </p:cNvSpPr>
          <p:nvPr/>
        </p:nvSpPr>
        <p:spPr bwMode="auto">
          <a:xfrm>
            <a:off x="593725" y="4051300"/>
            <a:ext cx="21590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C</a:t>
            </a:r>
            <a:r>
              <a:rPr lang="sl-SI" baseline="-25000"/>
              <a:t>skupna</a:t>
            </a:r>
            <a:r>
              <a:rPr lang="sl-SI"/>
              <a:t>=C</a:t>
            </a:r>
            <a:r>
              <a:rPr lang="sl-SI" baseline="-25000"/>
              <a:t>1</a:t>
            </a:r>
            <a:r>
              <a:rPr lang="sl-SI"/>
              <a:t>+C</a:t>
            </a:r>
            <a:r>
              <a:rPr lang="sl-SI" baseline="-25000"/>
              <a:t>2</a:t>
            </a:r>
            <a:r>
              <a:rPr lang="sl-SI"/>
              <a:t>+…</a:t>
            </a:r>
          </a:p>
        </p:txBody>
      </p:sp>
      <p:pic>
        <p:nvPicPr>
          <p:cNvPr id="1424394" name="Picture 9" descr="slika5"/>
          <p:cNvPicPr>
            <a:picLocks noGrp="1" noChangeAspect="1" noChangeArrowheads="1"/>
          </p:cNvPicPr>
          <p:nvPr>
            <p:ph sz="half" idx="2"/>
          </p:nvPr>
        </p:nvPicPr>
        <p:blipFill>
          <a:blip r:embed="rId7"/>
          <a:srcRect/>
          <a:stretch>
            <a:fillRect/>
          </a:stretch>
        </p:blipFill>
        <p:spPr>
          <a:xfrm>
            <a:off x="1493838" y="1846263"/>
            <a:ext cx="1627187" cy="1427162"/>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8" name="Rectangle 2"/>
          <p:cNvSpPr>
            <a:spLocks noGrp="1" noChangeArrowheads="1"/>
          </p:cNvSpPr>
          <p:nvPr>
            <p:ph type="title"/>
          </p:nvPr>
        </p:nvSpPr>
        <p:spPr/>
        <p:txBody>
          <a:bodyPr/>
          <a:lstStyle/>
          <a:p>
            <a:pPr eaLnBrk="1" hangingPunct="1"/>
            <a:r>
              <a:rPr lang="sl-SI"/>
              <a:t>Reaktanca, impedanca in resonanca</a:t>
            </a:r>
          </a:p>
        </p:txBody>
      </p:sp>
      <p:sp>
        <p:nvSpPr>
          <p:cNvPr id="1426439" name="Rectangle 3"/>
          <p:cNvSpPr>
            <a:spLocks noGrp="1" noChangeArrowheads="1"/>
          </p:cNvSpPr>
          <p:nvPr>
            <p:ph type="body" sz="half" idx="1"/>
          </p:nvPr>
        </p:nvSpPr>
        <p:spPr>
          <a:xfrm>
            <a:off x="479425" y="1468438"/>
            <a:ext cx="8324850" cy="1944687"/>
          </a:xfrm>
        </p:spPr>
        <p:txBody>
          <a:bodyPr/>
          <a:lstStyle/>
          <a:p>
            <a:pPr eaLnBrk="1" hangingPunct="1">
              <a:buFont typeface="Wingdings" pitchFamily="2" charset="2"/>
              <a:buNone/>
            </a:pPr>
            <a:r>
              <a:rPr lang="sl-SI" sz="1800"/>
              <a:t>Impedanca:</a:t>
            </a:r>
          </a:p>
          <a:p>
            <a:pPr eaLnBrk="1" hangingPunct="1"/>
            <a:r>
              <a:rPr lang="sl-SI" sz="1800">
                <a:solidFill>
                  <a:srgbClr val="2469AE"/>
                </a:solidFill>
              </a:rPr>
              <a:t>Z=R+jX</a:t>
            </a:r>
            <a:r>
              <a:rPr lang="sl-SI" sz="1800"/>
              <a:t>; impedanca, ki jo sestavljata upornost R in 		       </a:t>
            </a:r>
            <a:r>
              <a:rPr lang="sl-SI" sz="1800">
                <a:solidFill>
                  <a:srgbClr val="2469AE"/>
                </a:solidFill>
              </a:rPr>
              <a:t>reaktanca induktivnega značaja</a:t>
            </a:r>
          </a:p>
          <a:p>
            <a:pPr eaLnBrk="1" hangingPunct="1"/>
            <a:r>
              <a:rPr lang="sl-SI" sz="1800">
                <a:solidFill>
                  <a:srgbClr val="2469AE"/>
                </a:solidFill>
              </a:rPr>
              <a:t>Z=R-jX</a:t>
            </a:r>
            <a:r>
              <a:rPr lang="sl-SI" sz="1800"/>
              <a:t>; impedanca, ki jo sestavljata upornost R in 		      </a:t>
            </a:r>
            <a:r>
              <a:rPr lang="sl-SI" sz="1800">
                <a:solidFill>
                  <a:srgbClr val="2469AE"/>
                </a:solidFill>
              </a:rPr>
              <a:t>reaktanca kapacitivnega značaja</a:t>
            </a:r>
          </a:p>
        </p:txBody>
      </p:sp>
      <p:sp>
        <p:nvSpPr>
          <p:cNvPr id="1426440" name="Text Box 4"/>
          <p:cNvSpPr txBox="1">
            <a:spLocks noChangeArrowheads="1"/>
          </p:cNvSpPr>
          <p:nvPr/>
        </p:nvSpPr>
        <p:spPr bwMode="auto">
          <a:xfrm>
            <a:off x="603250" y="3371850"/>
            <a:ext cx="1571625"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RESONANCA:</a:t>
            </a:r>
          </a:p>
          <a:p>
            <a:pPr eaLnBrk="0" hangingPunct="0">
              <a:spcBef>
                <a:spcPct val="20000"/>
              </a:spcBef>
              <a:buClr>
                <a:schemeClr val="tx2"/>
              </a:buClr>
              <a:buSzPct val="75000"/>
              <a:buFont typeface="Monotype Sorts"/>
              <a:buNone/>
            </a:pPr>
            <a:endParaRPr lang="sl-SI" sz="1600"/>
          </a:p>
        </p:txBody>
      </p:sp>
      <p:graphicFrame>
        <p:nvGraphicFramePr>
          <p:cNvPr id="1426437" name="Object 5"/>
          <p:cNvGraphicFramePr>
            <a:graphicFrameLocks noGrp="1" noChangeAspect="1"/>
          </p:cNvGraphicFramePr>
          <p:nvPr>
            <p:ph sz="half" idx="2"/>
          </p:nvPr>
        </p:nvGraphicFramePr>
        <p:xfrm>
          <a:off x="722313" y="3794125"/>
          <a:ext cx="3432175" cy="2787650"/>
        </p:xfrm>
        <a:graphic>
          <a:graphicData uri="http://schemas.openxmlformats.org/presentationml/2006/ole">
            <mc:AlternateContent xmlns:mc="http://schemas.openxmlformats.org/markup-compatibility/2006">
              <mc:Choice xmlns:v="urn:schemas-microsoft-com:vml" Requires="v">
                <p:oleObj spid="_x0000_s1426453" name="Equation" r:id="rId4" imgW="2374560" imgH="1930320" progId="Equation.3">
                  <p:embed/>
                </p:oleObj>
              </mc:Choice>
              <mc:Fallback>
                <p:oleObj name="Equation" r:id="rId4" imgW="2374560" imgH="193032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13" y="3794125"/>
                        <a:ext cx="3432175" cy="278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6441" name="Text Box 6"/>
          <p:cNvSpPr txBox="1">
            <a:spLocks noChangeArrowheads="1"/>
          </p:cNvSpPr>
          <p:nvPr/>
        </p:nvSpPr>
        <p:spPr bwMode="auto">
          <a:xfrm>
            <a:off x="4641850" y="5000625"/>
            <a:ext cx="4033838" cy="15113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Izraz impedance za primer resonance</a:t>
            </a:r>
          </a:p>
          <a:p>
            <a:pPr eaLnBrk="0" hangingPunct="0">
              <a:spcBef>
                <a:spcPct val="20000"/>
              </a:spcBef>
              <a:buClr>
                <a:schemeClr val="tx2"/>
              </a:buClr>
              <a:buSzPct val="75000"/>
              <a:buFont typeface="Monotype Sorts"/>
              <a:buNone/>
            </a:pPr>
            <a:r>
              <a:rPr lang="sl-SI" sz="1600">
                <a:solidFill>
                  <a:srgbClr val="2469AE"/>
                </a:solidFill>
              </a:rPr>
              <a:t>se glasi:</a:t>
            </a:r>
          </a:p>
          <a:p>
            <a:pPr eaLnBrk="0" hangingPunct="0">
              <a:spcBef>
                <a:spcPct val="20000"/>
              </a:spcBef>
              <a:buClr>
                <a:schemeClr val="tx2"/>
              </a:buClr>
              <a:buSzPct val="75000"/>
              <a:buFont typeface="Monotype Sorts"/>
              <a:buNone/>
            </a:pPr>
            <a:endParaRPr lang="sl-SI" sz="1600">
              <a:solidFill>
                <a:srgbClr val="2469AE"/>
              </a:solidFill>
            </a:endParaRPr>
          </a:p>
          <a:p>
            <a:pPr eaLnBrk="0" hangingPunct="0">
              <a:spcBef>
                <a:spcPct val="20000"/>
              </a:spcBef>
              <a:buClr>
                <a:schemeClr val="tx2"/>
              </a:buClr>
              <a:buSzPct val="75000"/>
              <a:buFont typeface="Monotype Sorts"/>
              <a:buNone/>
            </a:pPr>
            <a:r>
              <a:rPr lang="sl-SI" sz="1600">
                <a:solidFill>
                  <a:srgbClr val="2469AE"/>
                </a:solidFill>
              </a:rPr>
              <a:t>Z=R+j0= R	ali</a:t>
            </a:r>
          </a:p>
          <a:p>
            <a:pPr eaLnBrk="0" hangingPunct="0">
              <a:spcBef>
                <a:spcPct val="20000"/>
              </a:spcBef>
              <a:buClr>
                <a:schemeClr val="tx2"/>
              </a:buClr>
              <a:buSzPct val="75000"/>
              <a:buFont typeface="Monotype Sorts"/>
              <a:buNone/>
            </a:pPr>
            <a:r>
              <a:rPr lang="sl-SI" sz="1600">
                <a:solidFill>
                  <a:srgbClr val="2469AE"/>
                </a:solidFill>
              </a:rPr>
              <a:t>Z=R+j0=R</a:t>
            </a:r>
          </a:p>
        </p:txBody>
      </p:sp>
      <p:sp>
        <p:nvSpPr>
          <p:cNvPr id="1426442" name="Rectangle 7"/>
          <p:cNvSpPr>
            <a:spLocks noChangeArrowheads="1"/>
          </p:cNvSpPr>
          <p:nvPr/>
        </p:nvSpPr>
        <p:spPr bwMode="auto">
          <a:xfrm>
            <a:off x="647700" y="5638800"/>
            <a:ext cx="1924050" cy="657225"/>
          </a:xfrm>
          <a:prstGeom prst="rect">
            <a:avLst/>
          </a:prstGeom>
          <a:noFill/>
          <a:ln w="19050">
            <a:solidFill>
              <a:srgbClr val="FF3300"/>
            </a:solidFill>
            <a:miter lim="800000"/>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
        <p:nvSpPr>
          <p:cNvPr id="1426443" name="Text Box 8"/>
          <p:cNvSpPr txBox="1">
            <a:spLocks noChangeArrowheads="1"/>
          </p:cNvSpPr>
          <p:nvPr/>
        </p:nvSpPr>
        <p:spPr bwMode="auto">
          <a:xfrm>
            <a:off x="631825" y="6315075"/>
            <a:ext cx="128428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Resonanca</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9" name="Rectangle 2"/>
          <p:cNvSpPr>
            <a:spLocks noGrp="1" noChangeArrowheads="1"/>
          </p:cNvSpPr>
          <p:nvPr>
            <p:ph type="title" sz="quarter"/>
          </p:nvPr>
        </p:nvSpPr>
        <p:spPr/>
        <p:txBody>
          <a:bodyPr/>
          <a:lstStyle/>
          <a:p>
            <a:pPr eaLnBrk="1" hangingPunct="1"/>
            <a:r>
              <a:rPr lang="sl-SI"/>
              <a:t>Zaporedni nihajni krog</a:t>
            </a:r>
          </a:p>
        </p:txBody>
      </p:sp>
      <p:pic>
        <p:nvPicPr>
          <p:cNvPr id="1428490" name="Picture 3" descr="slika5"/>
          <p:cNvPicPr>
            <a:picLocks noGrp="1" noChangeAspect="1" noChangeArrowheads="1"/>
          </p:cNvPicPr>
          <p:nvPr>
            <p:ph sz="quarter" idx="1"/>
          </p:nvPr>
        </p:nvPicPr>
        <p:blipFill>
          <a:blip r:embed="rId4"/>
          <a:srcRect/>
          <a:stretch>
            <a:fillRect/>
          </a:stretch>
        </p:blipFill>
        <p:spPr>
          <a:xfrm>
            <a:off x="382588" y="1592263"/>
            <a:ext cx="3924300" cy="3605212"/>
          </a:xfrm>
        </p:spPr>
      </p:pic>
      <p:graphicFrame>
        <p:nvGraphicFramePr>
          <p:cNvPr id="1428484" name="Object 4"/>
          <p:cNvGraphicFramePr>
            <a:graphicFrameLocks noGrp="1" noChangeAspect="1"/>
          </p:cNvGraphicFramePr>
          <p:nvPr>
            <p:ph sz="quarter" idx="2"/>
          </p:nvPr>
        </p:nvGraphicFramePr>
        <p:xfrm>
          <a:off x="5384800" y="1925638"/>
          <a:ext cx="2387600" cy="631825"/>
        </p:xfrm>
        <a:graphic>
          <a:graphicData uri="http://schemas.openxmlformats.org/presentationml/2006/ole">
            <mc:AlternateContent xmlns:mc="http://schemas.openxmlformats.org/markup-compatibility/2006">
              <mc:Choice xmlns:v="urn:schemas-microsoft-com:vml" Requires="v">
                <p:oleObj spid="_x0000_s1428534" name="Equation" r:id="rId5" imgW="1536480" imgH="406080" progId="Equation.3">
                  <p:embed/>
                </p:oleObj>
              </mc:Choice>
              <mc:Fallback>
                <p:oleObj name="Equation" r:id="rId5" imgW="1536480" imgH="4060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1925638"/>
                        <a:ext cx="23876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28485" name="Object 5"/>
          <p:cNvGraphicFramePr>
            <a:graphicFrameLocks noGrp="1" noChangeAspect="1"/>
          </p:cNvGraphicFramePr>
          <p:nvPr>
            <p:ph sz="quarter" idx="3"/>
          </p:nvPr>
        </p:nvGraphicFramePr>
        <p:xfrm>
          <a:off x="5826125" y="3079750"/>
          <a:ext cx="2173288" cy="1455738"/>
        </p:xfrm>
        <a:graphic>
          <a:graphicData uri="http://schemas.openxmlformats.org/presentationml/2006/ole">
            <mc:AlternateContent xmlns:mc="http://schemas.openxmlformats.org/markup-compatibility/2006">
              <mc:Choice xmlns:v="urn:schemas-microsoft-com:vml" Requires="v">
                <p:oleObj spid="_x0000_s1428535" name="Equation" r:id="rId7" imgW="1269720" imgH="850680" progId="Equation.3">
                  <p:embed/>
                </p:oleObj>
              </mc:Choice>
              <mc:Fallback>
                <p:oleObj name="Equation" r:id="rId7" imgW="1269720" imgH="85068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3079750"/>
                        <a:ext cx="2173288" cy="1455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8491" name="Text Box 6"/>
          <p:cNvSpPr txBox="1">
            <a:spLocks noChangeArrowheads="1"/>
          </p:cNvSpPr>
          <p:nvPr/>
        </p:nvSpPr>
        <p:spPr bwMode="auto">
          <a:xfrm>
            <a:off x="5051425" y="1543050"/>
            <a:ext cx="2900363"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Kvaliteta nihajnega kroga:</a:t>
            </a:r>
          </a:p>
        </p:txBody>
      </p:sp>
      <p:sp>
        <p:nvSpPr>
          <p:cNvPr id="1428492" name="Text Box 7"/>
          <p:cNvSpPr txBox="1">
            <a:spLocks noChangeArrowheads="1"/>
          </p:cNvSpPr>
          <p:nvPr/>
        </p:nvSpPr>
        <p:spPr bwMode="auto">
          <a:xfrm>
            <a:off x="355600" y="5114925"/>
            <a:ext cx="8370888"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Pasovno širino nihajnega kroga definiramo kot frekvenčni pas okoli resonančne </a:t>
            </a:r>
          </a:p>
          <a:p>
            <a:pPr eaLnBrk="0" hangingPunct="0">
              <a:spcBef>
                <a:spcPct val="20000"/>
              </a:spcBef>
              <a:buClr>
                <a:schemeClr val="tx2"/>
              </a:buClr>
              <a:buSzPct val="75000"/>
              <a:buFont typeface="Monotype Sorts"/>
              <a:buNone/>
            </a:pPr>
            <a:r>
              <a:rPr lang="sl-SI" sz="1600"/>
              <a:t>frekvence, kjer vrednost toka ne pade pod          .</a:t>
            </a:r>
            <a:endParaRPr lang="en-US" sz="1600">
              <a:latin typeface="Syastro"/>
            </a:endParaRPr>
          </a:p>
        </p:txBody>
      </p:sp>
      <p:graphicFrame>
        <p:nvGraphicFramePr>
          <p:cNvPr id="1428488" name="Object 8"/>
          <p:cNvGraphicFramePr>
            <a:graphicFrameLocks noGrp="1" noChangeAspect="1"/>
          </p:cNvGraphicFramePr>
          <p:nvPr>
            <p:ph sz="quarter" idx="4"/>
          </p:nvPr>
        </p:nvGraphicFramePr>
        <p:xfrm>
          <a:off x="4927600" y="5413375"/>
          <a:ext cx="601663" cy="317500"/>
        </p:xfrm>
        <a:graphic>
          <a:graphicData uri="http://schemas.openxmlformats.org/presentationml/2006/ole">
            <mc:AlternateContent xmlns:mc="http://schemas.openxmlformats.org/markup-compatibility/2006">
              <mc:Choice xmlns:v="urn:schemas-microsoft-com:vml" Requires="v">
                <p:oleObj spid="_x0000_s1428536" name="Equation" r:id="rId9" imgW="457200" imgH="241200" progId="Equation.3">
                  <p:embed/>
                </p:oleObj>
              </mc:Choice>
              <mc:Fallback>
                <p:oleObj name="Equation" r:id="rId9" imgW="457200" imgH="241200" progId="Equation.3">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7600" y="5413375"/>
                        <a:ext cx="601663"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8493" name="Text Box 9"/>
          <p:cNvSpPr txBox="1">
            <a:spLocks noChangeArrowheads="1"/>
          </p:cNvSpPr>
          <p:nvPr/>
        </p:nvSpPr>
        <p:spPr bwMode="auto">
          <a:xfrm>
            <a:off x="5603875" y="2695575"/>
            <a:ext cx="174942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Pasovna širina:</a:t>
            </a:r>
          </a:p>
        </p:txBody>
      </p:sp>
      <p:sp>
        <p:nvSpPr>
          <p:cNvPr id="1428494" name="Text Box 10"/>
          <p:cNvSpPr txBox="1">
            <a:spLocks noChangeArrowheads="1"/>
          </p:cNvSpPr>
          <p:nvPr/>
        </p:nvSpPr>
        <p:spPr bwMode="auto">
          <a:xfrm>
            <a:off x="384175" y="5829300"/>
            <a:ext cx="7915275"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Napetost na tuljavi in kondenzatorju</a:t>
            </a:r>
            <a:r>
              <a:rPr lang="sl-SI" sz="1600"/>
              <a:t> v zaporednem nihajnem krogu sta pri </a:t>
            </a:r>
          </a:p>
          <a:p>
            <a:pPr eaLnBrk="0" hangingPunct="0">
              <a:spcBef>
                <a:spcPct val="20000"/>
              </a:spcBef>
              <a:buClr>
                <a:schemeClr val="tx2"/>
              </a:buClr>
              <a:buSzPct val="75000"/>
              <a:buFont typeface="Monotype Sorts"/>
              <a:buNone/>
            </a:pPr>
            <a:r>
              <a:rPr lang="sl-SI" sz="1600"/>
              <a:t>resonančni frekvenci </a:t>
            </a:r>
            <a:r>
              <a:rPr lang="sl-SI" sz="1600">
                <a:solidFill>
                  <a:srgbClr val="2469AE"/>
                </a:solidFill>
              </a:rPr>
              <a:t>Q-krat večji od napetosti izvora.</a:t>
            </a:r>
          </a:p>
        </p:txBody>
      </p:sp>
      <p:sp>
        <p:nvSpPr>
          <p:cNvPr id="1428495" name="Text Box 11"/>
          <p:cNvSpPr txBox="1">
            <a:spLocks noChangeArrowheads="1"/>
          </p:cNvSpPr>
          <p:nvPr/>
        </p:nvSpPr>
        <p:spPr bwMode="auto">
          <a:xfrm>
            <a:off x="469900" y="1409700"/>
            <a:ext cx="246380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Napetostna resonanca</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6" name="Rectangle 2"/>
          <p:cNvSpPr>
            <a:spLocks noGrp="1" noChangeArrowheads="1"/>
          </p:cNvSpPr>
          <p:nvPr>
            <p:ph type="title"/>
          </p:nvPr>
        </p:nvSpPr>
        <p:spPr/>
        <p:txBody>
          <a:bodyPr/>
          <a:lstStyle/>
          <a:p>
            <a:pPr eaLnBrk="1" hangingPunct="1"/>
            <a:r>
              <a:rPr lang="sl-SI"/>
              <a:t>Vzporedni nihajni krog</a:t>
            </a:r>
          </a:p>
        </p:txBody>
      </p:sp>
      <p:pic>
        <p:nvPicPr>
          <p:cNvPr id="1430537" name="Picture 3" descr="slika5"/>
          <p:cNvPicPr>
            <a:picLocks noGrp="1" noChangeAspect="1" noChangeArrowheads="1"/>
          </p:cNvPicPr>
          <p:nvPr>
            <p:ph idx="1"/>
          </p:nvPr>
        </p:nvPicPr>
        <p:blipFill>
          <a:blip r:embed="rId4"/>
          <a:srcRect/>
          <a:stretch>
            <a:fillRect/>
          </a:stretch>
        </p:blipFill>
        <p:spPr>
          <a:xfrm>
            <a:off x="304800" y="1612900"/>
            <a:ext cx="3752850" cy="3803650"/>
          </a:xfrm>
        </p:spPr>
      </p:pic>
      <p:sp>
        <p:nvSpPr>
          <p:cNvPr id="1430538" name="Text Box 4"/>
          <p:cNvSpPr txBox="1">
            <a:spLocks noChangeArrowheads="1"/>
          </p:cNvSpPr>
          <p:nvPr/>
        </p:nvSpPr>
        <p:spPr bwMode="auto">
          <a:xfrm>
            <a:off x="431800" y="1419225"/>
            <a:ext cx="216693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Tokovna resonanca</a:t>
            </a:r>
          </a:p>
        </p:txBody>
      </p:sp>
      <p:sp>
        <p:nvSpPr>
          <p:cNvPr id="1430539" name="Text Box 5"/>
          <p:cNvSpPr txBox="1">
            <a:spLocks noChangeArrowheads="1"/>
          </p:cNvSpPr>
          <p:nvPr/>
        </p:nvSpPr>
        <p:spPr bwMode="auto">
          <a:xfrm>
            <a:off x="336550" y="5514975"/>
            <a:ext cx="8583613"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Tokova tuljave in kondenzatorja</a:t>
            </a:r>
            <a:r>
              <a:rPr lang="sl-SI" sz="1600"/>
              <a:t> v vzporednem nihajnem krogu sta pri resonančni</a:t>
            </a:r>
          </a:p>
          <a:p>
            <a:pPr eaLnBrk="0" hangingPunct="0">
              <a:spcBef>
                <a:spcPct val="20000"/>
              </a:spcBef>
              <a:buClr>
                <a:schemeClr val="tx2"/>
              </a:buClr>
              <a:buSzPct val="75000"/>
              <a:buFont typeface="Monotype Sorts"/>
              <a:buNone/>
            </a:pPr>
            <a:r>
              <a:rPr lang="sl-SI" sz="1600"/>
              <a:t>frekvenci </a:t>
            </a:r>
            <a:r>
              <a:rPr lang="sl-SI" sz="1600">
                <a:solidFill>
                  <a:srgbClr val="2469AE"/>
                </a:solidFill>
              </a:rPr>
              <a:t>Q-krat večja od toka izvora</a:t>
            </a:r>
            <a:r>
              <a:rPr lang="sl-SI" sz="1600"/>
              <a:t>.</a:t>
            </a:r>
          </a:p>
        </p:txBody>
      </p:sp>
      <p:graphicFrame>
        <p:nvGraphicFramePr>
          <p:cNvPr id="1430534" name="Object 6"/>
          <p:cNvGraphicFramePr>
            <a:graphicFrameLocks noChangeAspect="1"/>
          </p:cNvGraphicFramePr>
          <p:nvPr/>
        </p:nvGraphicFramePr>
        <p:xfrm>
          <a:off x="5384800" y="1925638"/>
          <a:ext cx="2387600" cy="631825"/>
        </p:xfrm>
        <a:graphic>
          <a:graphicData uri="http://schemas.openxmlformats.org/presentationml/2006/ole">
            <mc:AlternateContent xmlns:mc="http://schemas.openxmlformats.org/markup-compatibility/2006">
              <mc:Choice xmlns:v="urn:schemas-microsoft-com:vml" Requires="v">
                <p:oleObj spid="_x0000_s1430566" name="Equation" r:id="rId5" imgW="1536480" imgH="406080" progId="Equation.3">
                  <p:embed/>
                </p:oleObj>
              </mc:Choice>
              <mc:Fallback>
                <p:oleObj name="Equation" r:id="rId5" imgW="1536480" imgH="40608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1925638"/>
                        <a:ext cx="23876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0535" name="Object 7"/>
          <p:cNvGraphicFramePr>
            <a:graphicFrameLocks noChangeAspect="1"/>
          </p:cNvGraphicFramePr>
          <p:nvPr/>
        </p:nvGraphicFramePr>
        <p:xfrm>
          <a:off x="5826125" y="3079750"/>
          <a:ext cx="2173288" cy="1455738"/>
        </p:xfrm>
        <a:graphic>
          <a:graphicData uri="http://schemas.openxmlformats.org/presentationml/2006/ole">
            <mc:AlternateContent xmlns:mc="http://schemas.openxmlformats.org/markup-compatibility/2006">
              <mc:Choice xmlns:v="urn:schemas-microsoft-com:vml" Requires="v">
                <p:oleObj spid="_x0000_s1430567" name="Equation" r:id="rId7" imgW="1269720" imgH="850680" progId="Equation.3">
                  <p:embed/>
                </p:oleObj>
              </mc:Choice>
              <mc:Fallback>
                <p:oleObj name="Equation" r:id="rId7" imgW="1269720" imgH="85068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3079750"/>
                        <a:ext cx="2173288" cy="1455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0540" name="Text Box 8"/>
          <p:cNvSpPr txBox="1">
            <a:spLocks noChangeArrowheads="1"/>
          </p:cNvSpPr>
          <p:nvPr/>
        </p:nvSpPr>
        <p:spPr bwMode="auto">
          <a:xfrm>
            <a:off x="5051425" y="1543050"/>
            <a:ext cx="2900363"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Kvaliteta nihajnega kroga:</a:t>
            </a:r>
          </a:p>
        </p:txBody>
      </p:sp>
      <p:sp>
        <p:nvSpPr>
          <p:cNvPr id="1430541" name="Text Box 9"/>
          <p:cNvSpPr txBox="1">
            <a:spLocks noChangeArrowheads="1"/>
          </p:cNvSpPr>
          <p:nvPr/>
        </p:nvSpPr>
        <p:spPr bwMode="auto">
          <a:xfrm>
            <a:off x="5603875" y="2695575"/>
            <a:ext cx="174942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Pasovna širina:</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7" name="Rectangle 2"/>
          <p:cNvSpPr>
            <a:spLocks noGrp="1" noChangeArrowheads="1"/>
          </p:cNvSpPr>
          <p:nvPr>
            <p:ph type="title"/>
          </p:nvPr>
        </p:nvSpPr>
        <p:spPr/>
        <p:txBody>
          <a:bodyPr/>
          <a:lstStyle/>
          <a:p>
            <a:pPr eaLnBrk="1" hangingPunct="1"/>
            <a:r>
              <a:rPr lang="sl-SI"/>
              <a:t>Vrste filtrov (1)</a:t>
            </a:r>
          </a:p>
        </p:txBody>
      </p:sp>
      <p:sp>
        <p:nvSpPr>
          <p:cNvPr id="1432578" name="Rectangle 3"/>
          <p:cNvSpPr>
            <a:spLocks noGrp="1" noChangeArrowheads="1"/>
          </p:cNvSpPr>
          <p:nvPr>
            <p:ph type="body" idx="1"/>
          </p:nvPr>
        </p:nvSpPr>
        <p:spPr/>
        <p:txBody>
          <a:bodyPr/>
          <a:lstStyle/>
          <a:p>
            <a:pPr eaLnBrk="1" hangingPunct="1">
              <a:lnSpc>
                <a:spcPct val="90000"/>
              </a:lnSpc>
              <a:buFont typeface="Wingdings" pitchFamily="2" charset="2"/>
              <a:buNone/>
            </a:pPr>
            <a:r>
              <a:rPr lang="sl-SI" sz="1800"/>
              <a:t>Filtre delimo po različnih merilih, npr. frekvenčni pas:</a:t>
            </a:r>
          </a:p>
          <a:p>
            <a:pPr eaLnBrk="1" hangingPunct="1">
              <a:lnSpc>
                <a:spcPct val="90000"/>
              </a:lnSpc>
            </a:pPr>
            <a:r>
              <a:rPr lang="sl-SI" sz="1800">
                <a:solidFill>
                  <a:srgbClr val="2469AE"/>
                </a:solidFill>
              </a:rPr>
              <a:t>Nizko-prepustni filter</a:t>
            </a:r>
            <a:r>
              <a:rPr lang="sl-SI" sz="1800"/>
              <a:t> (prepušča samo frekvence do določene mejne frekvence, vseh višjih od mejne pa ne)</a:t>
            </a:r>
          </a:p>
          <a:p>
            <a:pPr eaLnBrk="1" hangingPunct="1">
              <a:lnSpc>
                <a:spcPct val="90000"/>
              </a:lnSpc>
            </a:pPr>
            <a:r>
              <a:rPr lang="sl-SI" sz="1800">
                <a:solidFill>
                  <a:srgbClr val="2469AE"/>
                </a:solidFill>
              </a:rPr>
              <a:t>Visoko-prepustni filter</a:t>
            </a:r>
            <a:r>
              <a:rPr lang="sl-SI" sz="1800"/>
              <a:t> (prepušča frekvence, ki so višje od mejne frekvence, nižjih pa ne)</a:t>
            </a:r>
          </a:p>
          <a:p>
            <a:pPr eaLnBrk="1" hangingPunct="1">
              <a:lnSpc>
                <a:spcPct val="90000"/>
              </a:lnSpc>
            </a:pPr>
            <a:r>
              <a:rPr lang="sl-SI" sz="1800">
                <a:solidFill>
                  <a:srgbClr val="2469AE"/>
                </a:solidFill>
              </a:rPr>
              <a:t>Pasovno-prepustni filter</a:t>
            </a:r>
            <a:r>
              <a:rPr lang="sl-SI" sz="1800"/>
              <a:t> (prepušča samo določen frekvenčni pas od spodnje do zgornje mejne frekvence)</a:t>
            </a:r>
          </a:p>
          <a:p>
            <a:pPr eaLnBrk="1" hangingPunct="1">
              <a:lnSpc>
                <a:spcPct val="90000"/>
              </a:lnSpc>
            </a:pPr>
            <a:r>
              <a:rPr lang="sl-SI" sz="1800">
                <a:solidFill>
                  <a:srgbClr val="2469AE"/>
                </a:solidFill>
              </a:rPr>
              <a:t>Pasovno-zaporni filter</a:t>
            </a:r>
            <a:r>
              <a:rPr lang="sl-SI" sz="1800"/>
              <a:t> (ne prepušča frekvence od spodnje do zgornje mejne frekvence, ostale pa)</a:t>
            </a:r>
          </a:p>
          <a:p>
            <a:pPr eaLnBrk="1" hangingPunct="1">
              <a:lnSpc>
                <a:spcPct val="90000"/>
              </a:lnSpc>
              <a:buFont typeface="Wingdings" pitchFamily="2" charset="2"/>
              <a:buNone/>
            </a:pPr>
            <a:r>
              <a:rPr lang="sl-SI" sz="1800">
                <a:solidFill>
                  <a:srgbClr val="2469AE"/>
                </a:solidFill>
              </a:rPr>
              <a:t>	</a:t>
            </a:r>
          </a:p>
          <a:p>
            <a:pPr eaLnBrk="1" hangingPunct="1">
              <a:lnSpc>
                <a:spcPct val="90000"/>
              </a:lnSpc>
              <a:buFont typeface="Wingdings" pitchFamily="2" charset="2"/>
              <a:buNone/>
            </a:pPr>
            <a:r>
              <a:rPr lang="sl-SI" sz="1800">
                <a:solidFill>
                  <a:srgbClr val="2469AE"/>
                </a:solidFill>
              </a:rPr>
              <a:t>	Amplitudni frekvenčni odziv</a:t>
            </a:r>
            <a:r>
              <a:rPr lang="sl-SI" sz="1800"/>
              <a:t>: pove katere frekvence filter prepušča in katere slabi.</a:t>
            </a:r>
          </a:p>
          <a:p>
            <a:pPr eaLnBrk="1" hangingPunct="1">
              <a:lnSpc>
                <a:spcPct val="90000"/>
              </a:lnSpc>
              <a:buFont typeface="Wingdings" pitchFamily="2" charset="2"/>
              <a:buNone/>
            </a:pPr>
            <a:r>
              <a:rPr lang="sl-SI" sz="1800">
                <a:solidFill>
                  <a:srgbClr val="2469AE"/>
                </a:solidFill>
              </a:rPr>
              <a:t>	Prenosna funkcija</a:t>
            </a:r>
            <a:r>
              <a:rPr lang="sl-SI" sz="1800"/>
              <a:t>: pove vpliv filtra na amplitudo in fazo vhodnega signala.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2"/>
          <p:cNvSpPr>
            <a:spLocks noGrp="1" noChangeArrowheads="1"/>
          </p:cNvSpPr>
          <p:nvPr>
            <p:ph type="title"/>
          </p:nvPr>
        </p:nvSpPr>
        <p:spPr/>
        <p:txBody>
          <a:bodyPr/>
          <a:lstStyle/>
          <a:p>
            <a:pPr eaLnBrk="1" hangingPunct="1"/>
            <a:r>
              <a:rPr lang="sl-SI"/>
              <a:t>Vrste filtrov (2)</a:t>
            </a:r>
          </a:p>
        </p:txBody>
      </p:sp>
      <p:pic>
        <p:nvPicPr>
          <p:cNvPr id="1434626" name="Picture 3" descr="slika5"/>
          <p:cNvPicPr>
            <a:picLocks noChangeAspect="1" noChangeArrowheads="1"/>
          </p:cNvPicPr>
          <p:nvPr/>
        </p:nvPicPr>
        <p:blipFill>
          <a:blip r:embed="rId3"/>
          <a:srcRect/>
          <a:stretch>
            <a:fillRect/>
          </a:stretch>
        </p:blipFill>
        <p:spPr bwMode="auto">
          <a:xfrm>
            <a:off x="447675" y="1381125"/>
            <a:ext cx="4122738" cy="5256213"/>
          </a:xfrm>
          <a:prstGeom prst="rect">
            <a:avLst/>
          </a:prstGeom>
          <a:noFill/>
          <a:ln w="9525">
            <a:noFill/>
            <a:miter lim="800000"/>
            <a:headEnd/>
            <a:tailEnd/>
          </a:ln>
        </p:spPr>
      </p:pic>
      <p:pic>
        <p:nvPicPr>
          <p:cNvPr id="1434627" name="Picture 4" descr="slika5"/>
          <p:cNvPicPr>
            <a:picLocks noChangeAspect="1" noChangeArrowheads="1"/>
          </p:cNvPicPr>
          <p:nvPr/>
        </p:nvPicPr>
        <p:blipFill>
          <a:blip r:embed="rId4"/>
          <a:srcRect/>
          <a:stretch>
            <a:fillRect/>
          </a:stretch>
        </p:blipFill>
        <p:spPr bwMode="auto">
          <a:xfrm>
            <a:off x="5437188" y="1765300"/>
            <a:ext cx="3240087" cy="2108200"/>
          </a:xfrm>
          <a:prstGeom prst="rect">
            <a:avLst/>
          </a:prstGeom>
          <a:noFill/>
          <a:ln w="9525">
            <a:noFill/>
            <a:miter lim="800000"/>
            <a:headEnd/>
            <a:tailEnd/>
          </a:ln>
        </p:spPr>
      </p:pic>
      <p:sp>
        <p:nvSpPr>
          <p:cNvPr id="1434628" name="Text Box 5"/>
          <p:cNvSpPr txBox="1">
            <a:spLocks noChangeArrowheads="1"/>
          </p:cNvSpPr>
          <p:nvPr/>
        </p:nvSpPr>
        <p:spPr bwMode="auto">
          <a:xfrm>
            <a:off x="5613400" y="1600200"/>
            <a:ext cx="245427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Nizkoprepustni filter </a:t>
            </a:r>
            <a:r>
              <a:rPr lang="sl-SI" sz="1600" b="1">
                <a:solidFill>
                  <a:srgbClr val="2469AE"/>
                </a:solidFill>
              </a:rPr>
              <a:t>T</a:t>
            </a:r>
          </a:p>
        </p:txBody>
      </p:sp>
      <p:sp>
        <p:nvSpPr>
          <p:cNvPr id="1434629" name="Text Box 6"/>
          <p:cNvSpPr txBox="1">
            <a:spLocks noChangeArrowheads="1"/>
          </p:cNvSpPr>
          <p:nvPr/>
        </p:nvSpPr>
        <p:spPr bwMode="auto">
          <a:xfrm>
            <a:off x="5622925" y="2724150"/>
            <a:ext cx="253523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Nizkoprepustni filter </a:t>
            </a:r>
            <a:r>
              <a:rPr lang="sl-SI" sz="1600" b="1">
                <a:solidFill>
                  <a:srgbClr val="2469AE"/>
                </a:solidFill>
              </a:rPr>
              <a:t>Pi</a:t>
            </a:r>
          </a:p>
        </p:txBody>
      </p:sp>
      <p:sp>
        <p:nvSpPr>
          <p:cNvPr id="1434630" name="Line 7"/>
          <p:cNvSpPr>
            <a:spLocks noChangeShapeType="1"/>
          </p:cNvSpPr>
          <p:nvPr/>
        </p:nvSpPr>
        <p:spPr bwMode="auto">
          <a:xfrm>
            <a:off x="1638300" y="2181225"/>
            <a:ext cx="762000" cy="0"/>
          </a:xfrm>
          <a:prstGeom prst="line">
            <a:avLst/>
          </a:prstGeom>
          <a:noFill/>
          <a:ln w="19050">
            <a:solidFill>
              <a:srgbClr val="2469AE"/>
            </a:solidFill>
            <a:round/>
            <a:headEnd type="none" w="sm" len="sm"/>
            <a:tailEnd type="none" w="sm" len="sm"/>
          </a:ln>
        </p:spPr>
        <p:txBody>
          <a:bodyPr>
            <a:spAutoFit/>
          </a:bodyPr>
          <a:lstStyle/>
          <a:p>
            <a:endParaRPr lang="sl-SI"/>
          </a:p>
        </p:txBody>
      </p:sp>
      <p:sp>
        <p:nvSpPr>
          <p:cNvPr id="1434631" name="Line 8"/>
          <p:cNvSpPr>
            <a:spLocks noChangeShapeType="1"/>
          </p:cNvSpPr>
          <p:nvPr/>
        </p:nvSpPr>
        <p:spPr bwMode="auto">
          <a:xfrm>
            <a:off x="1647825" y="3495675"/>
            <a:ext cx="752475" cy="0"/>
          </a:xfrm>
          <a:prstGeom prst="line">
            <a:avLst/>
          </a:prstGeom>
          <a:noFill/>
          <a:ln w="19050">
            <a:solidFill>
              <a:srgbClr val="2469AE"/>
            </a:solidFill>
            <a:round/>
            <a:headEnd type="none" w="sm" len="sm"/>
            <a:tailEnd type="none" w="sm" len="sm"/>
          </a:ln>
        </p:spPr>
        <p:txBody>
          <a:bodyPr>
            <a:spAutoFit/>
          </a:bodyPr>
          <a:lstStyle/>
          <a:p>
            <a:endParaRPr lang="sl-SI"/>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2"/>
          <p:cNvSpPr>
            <a:spLocks noGrp="1" noChangeArrowheads="1"/>
          </p:cNvSpPr>
          <p:nvPr>
            <p:ph type="title"/>
          </p:nvPr>
        </p:nvSpPr>
        <p:spPr/>
        <p:txBody>
          <a:bodyPr/>
          <a:lstStyle/>
          <a:p>
            <a:pPr eaLnBrk="1" hangingPunct="1"/>
            <a:r>
              <a:rPr lang="sl-SI"/>
              <a:t>ITU – Definicije (1)</a:t>
            </a:r>
          </a:p>
        </p:txBody>
      </p:sp>
      <p:sp>
        <p:nvSpPr>
          <p:cNvPr id="1092610" name="Rectangle 3"/>
          <p:cNvSpPr>
            <a:spLocks noGrp="1" noChangeArrowheads="1"/>
          </p:cNvSpPr>
          <p:nvPr>
            <p:ph type="body" idx="1"/>
          </p:nvPr>
        </p:nvSpPr>
        <p:spPr/>
        <p:txBody>
          <a:bodyPr/>
          <a:lstStyle/>
          <a:p>
            <a:pPr eaLnBrk="1" hangingPunct="1"/>
            <a:r>
              <a:rPr lang="sl-SI">
                <a:solidFill>
                  <a:srgbClr val="2469AE"/>
                </a:solidFill>
              </a:rPr>
              <a:t>Telekomunikacije:</a:t>
            </a:r>
            <a:r>
              <a:rPr lang="sl-SI"/>
              <a:t> vsak prenos, oddaja ali sprejem znakov, signalov, pisanih besedil, slik in zvokov ali kakršnihkoli drugih sporočil po žičnih, radijskih, optičnih ali drugih elektromagnetnih sistemih.</a:t>
            </a:r>
          </a:p>
          <a:p>
            <a:pPr eaLnBrk="1" hangingPunct="1"/>
            <a:endParaRPr lang="sl-SI"/>
          </a:p>
          <a:p>
            <a:pPr eaLnBrk="1" hangingPunct="1"/>
            <a:r>
              <a:rPr lang="sl-SI">
                <a:solidFill>
                  <a:srgbClr val="2469AE"/>
                </a:solidFill>
              </a:rPr>
              <a:t>ITU pravilnik o radiokomunikacijah (ITU Radio Regulations): </a:t>
            </a:r>
            <a:r>
              <a:rPr lang="sl-SI"/>
              <a:t> ITU akt, ki ureja radijske komunikacije.</a:t>
            </a:r>
          </a:p>
          <a:p>
            <a:pPr eaLnBrk="1" hangingPunct="1"/>
            <a:endParaRPr lang="sl-SI">
              <a:solidFill>
                <a:srgbClr val="2469AE"/>
              </a:solidFill>
            </a:endParaRPr>
          </a:p>
          <a:p>
            <a:pPr eaLnBrk="1" hangingPunct="1"/>
            <a:r>
              <a:rPr lang="sl-SI">
                <a:solidFill>
                  <a:srgbClr val="2469AE"/>
                </a:solidFill>
              </a:rPr>
              <a:t>Radijski valovi</a:t>
            </a:r>
            <a:r>
              <a:rPr lang="sl-SI"/>
              <a:t> so elektromagnetni valovi, ki imajo frekvence nižje od 3 THz (10</a:t>
            </a:r>
            <a:r>
              <a:rPr lang="sl-SI" baseline="30000"/>
              <a:t>12</a:t>
            </a:r>
            <a:r>
              <a:rPr lang="sl-SI"/>
              <a:t>) oziroma valovne dolžine večje od 0,1 mm (10</a:t>
            </a:r>
            <a:r>
              <a:rPr lang="sl-SI" baseline="30000"/>
              <a:t>-3</a:t>
            </a:r>
            <a:r>
              <a:rPr lang="sl-SI"/>
              <a:t>).</a:t>
            </a:r>
            <a:r>
              <a:rPr lang="sl-SI">
                <a:solidFill>
                  <a:srgbClr val="2469AE"/>
                </a:solidFill>
              </a:rPr>
              <a:t>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3" name="Rectangle 2"/>
          <p:cNvSpPr>
            <a:spLocks noGrp="1" noChangeArrowheads="1"/>
          </p:cNvSpPr>
          <p:nvPr>
            <p:ph type="title"/>
          </p:nvPr>
        </p:nvSpPr>
        <p:spPr/>
        <p:txBody>
          <a:bodyPr/>
          <a:lstStyle/>
          <a:p>
            <a:pPr eaLnBrk="1" hangingPunct="1"/>
            <a:r>
              <a:rPr lang="sl-SI"/>
              <a:t>Vrste filtrov (3)</a:t>
            </a:r>
            <a:br>
              <a:rPr lang="sl-SI"/>
            </a:br>
            <a:endParaRPr lang="sl-SI"/>
          </a:p>
        </p:txBody>
      </p:sp>
      <p:sp>
        <p:nvSpPr>
          <p:cNvPr id="1436674" name="Rectangle 3"/>
          <p:cNvSpPr>
            <a:spLocks noGrp="1" noChangeArrowheads="1"/>
          </p:cNvSpPr>
          <p:nvPr>
            <p:ph type="body" idx="1"/>
          </p:nvPr>
        </p:nvSpPr>
        <p:spPr/>
        <p:txBody>
          <a:bodyPr/>
          <a:lstStyle/>
          <a:p>
            <a:pPr eaLnBrk="1" hangingPunct="1">
              <a:buFont typeface="Wingdings" pitchFamily="2" charset="2"/>
              <a:buNone/>
            </a:pPr>
            <a:r>
              <a:rPr lang="sl-SI"/>
              <a:t>	Resonatorji: zelo ozka pasovno-prepustni ali pasovno-zaporni filtri z zelo veliko kvaliteto Q. </a:t>
            </a:r>
          </a:p>
        </p:txBody>
      </p:sp>
      <p:pic>
        <p:nvPicPr>
          <p:cNvPr id="1436675" name="Picture 4" descr="slika5"/>
          <p:cNvPicPr>
            <a:picLocks noChangeAspect="1" noChangeArrowheads="1"/>
          </p:cNvPicPr>
          <p:nvPr/>
        </p:nvPicPr>
        <p:blipFill>
          <a:blip r:embed="rId3"/>
          <a:srcRect/>
          <a:stretch>
            <a:fillRect/>
          </a:stretch>
        </p:blipFill>
        <p:spPr bwMode="auto">
          <a:xfrm>
            <a:off x="541338" y="2305050"/>
            <a:ext cx="3517900" cy="1617663"/>
          </a:xfrm>
          <a:prstGeom prst="rect">
            <a:avLst/>
          </a:prstGeom>
          <a:noFill/>
          <a:ln w="9525">
            <a:noFill/>
            <a:miter lim="800000"/>
            <a:headEnd/>
            <a:tailEnd/>
          </a:ln>
        </p:spPr>
      </p:pic>
      <p:sp>
        <p:nvSpPr>
          <p:cNvPr id="1436676" name="Text Box 5"/>
          <p:cNvSpPr txBox="1">
            <a:spLocks noChangeArrowheads="1"/>
          </p:cNvSpPr>
          <p:nvPr/>
        </p:nvSpPr>
        <p:spPr bwMode="auto">
          <a:xfrm>
            <a:off x="727075" y="3883025"/>
            <a:ext cx="30114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Pasovnoprepustni kristalni filter</a:t>
            </a:r>
          </a:p>
        </p:txBody>
      </p:sp>
      <p:sp>
        <p:nvSpPr>
          <p:cNvPr id="1436677" name="Text Box 6"/>
          <p:cNvSpPr txBox="1">
            <a:spLocks noChangeArrowheads="1"/>
          </p:cNvSpPr>
          <p:nvPr/>
        </p:nvSpPr>
        <p:spPr bwMode="auto">
          <a:xfrm>
            <a:off x="355600" y="4333875"/>
            <a:ext cx="8435975"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Overtonska frekvenca</a:t>
            </a:r>
            <a:r>
              <a:rPr lang="sl-SI" sz="1600"/>
              <a:t>: nihanje ploščice kremenovega kristala na mnogokratniku</a:t>
            </a:r>
          </a:p>
          <a:p>
            <a:pPr eaLnBrk="0" hangingPunct="0">
              <a:spcBef>
                <a:spcPct val="20000"/>
              </a:spcBef>
              <a:buClr>
                <a:schemeClr val="tx2"/>
              </a:buClr>
              <a:buSzPct val="75000"/>
              <a:buFont typeface="Monotype Sorts"/>
              <a:buNone/>
            </a:pPr>
            <a:r>
              <a:rPr lang="sl-SI" sz="1600"/>
              <a:t>osnovne frekvence kristala.</a:t>
            </a:r>
          </a:p>
          <a:p>
            <a:pPr eaLnBrk="0" hangingPunct="0">
              <a:spcBef>
                <a:spcPct val="20000"/>
              </a:spcBef>
              <a:buClr>
                <a:schemeClr val="tx2"/>
              </a:buClr>
              <a:buSzPct val="75000"/>
              <a:buFont typeface="Monotype Sorts"/>
              <a:buNone/>
            </a:pPr>
            <a:r>
              <a:rPr lang="sl-SI" sz="1600">
                <a:solidFill>
                  <a:srgbClr val="2469AE"/>
                </a:solidFill>
              </a:rPr>
              <a:t>Overtonski oscilator</a:t>
            </a:r>
            <a:r>
              <a:rPr lang="sl-SI" sz="1600"/>
              <a:t>: kristal lahko niha le na overtonskih frekvencah, ki so lihi</a:t>
            </a:r>
          </a:p>
          <a:p>
            <a:pPr eaLnBrk="0" hangingPunct="0">
              <a:spcBef>
                <a:spcPct val="20000"/>
              </a:spcBef>
              <a:buClr>
                <a:schemeClr val="tx2"/>
              </a:buClr>
              <a:buSzPct val="75000"/>
              <a:buFont typeface="Monotype Sorts"/>
              <a:buNone/>
            </a:pPr>
            <a:r>
              <a:rPr lang="sl-SI" sz="1600"/>
              <a:t>mnogokratniki osnovne frekvence.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7" name="Rectangle 2"/>
          <p:cNvSpPr>
            <a:spLocks noGrp="1" noChangeArrowheads="1"/>
          </p:cNvSpPr>
          <p:nvPr>
            <p:ph type="title"/>
          </p:nvPr>
        </p:nvSpPr>
        <p:spPr/>
        <p:txBody>
          <a:bodyPr/>
          <a:lstStyle/>
          <a:p>
            <a:pPr eaLnBrk="1" hangingPunct="1"/>
            <a:r>
              <a:rPr lang="sl-SI"/>
              <a:t>Polprevodniki (1)</a:t>
            </a:r>
          </a:p>
        </p:txBody>
      </p:sp>
      <p:graphicFrame>
        <p:nvGraphicFramePr>
          <p:cNvPr id="1614851" name="Object 3"/>
          <p:cNvGraphicFramePr>
            <a:graphicFrameLocks noGrp="1" noChangeAspect="1"/>
          </p:cNvGraphicFramePr>
          <p:nvPr>
            <p:ph sz="half" idx="1"/>
          </p:nvPr>
        </p:nvGraphicFramePr>
        <p:xfrm>
          <a:off x="1273175" y="5302250"/>
          <a:ext cx="1212850" cy="1285875"/>
        </p:xfrm>
        <a:graphic>
          <a:graphicData uri="http://schemas.openxmlformats.org/presentationml/2006/ole">
            <mc:AlternateContent xmlns:mc="http://schemas.openxmlformats.org/markup-compatibility/2006">
              <mc:Choice xmlns:v="urn:schemas-microsoft-com:vml" Requires="v">
                <p:oleObj spid="_x0000_s1614902" name="CorelDRAW" r:id="rId4" imgW="1060200" imgH="1122840" progId="CorelDRAW.Graphic.12">
                  <p:embed/>
                </p:oleObj>
              </mc:Choice>
              <mc:Fallback>
                <p:oleObj name="CorelDRAW" r:id="rId4" imgW="1060200" imgH="1122840" progId="CorelDRAW.Graphic.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5302250"/>
                        <a:ext cx="12128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14852" name="Object 4"/>
          <p:cNvGraphicFramePr>
            <a:graphicFrameLocks noGrp="1" noChangeAspect="1"/>
          </p:cNvGraphicFramePr>
          <p:nvPr>
            <p:ph sz="quarter" idx="2"/>
          </p:nvPr>
        </p:nvGraphicFramePr>
        <p:xfrm>
          <a:off x="5683250" y="5262563"/>
          <a:ext cx="1392238" cy="1087437"/>
        </p:xfrm>
        <a:graphic>
          <a:graphicData uri="http://schemas.openxmlformats.org/presentationml/2006/ole">
            <mc:AlternateContent xmlns:mc="http://schemas.openxmlformats.org/markup-compatibility/2006">
              <mc:Choice xmlns:v="urn:schemas-microsoft-com:vml" Requires="v">
                <p:oleObj spid="_x0000_s1614903" name="CorelDRAW" r:id="rId6" imgW="1153800" imgH="899640" progId="CorelDRAW.Graphic.12">
                  <p:embed/>
                </p:oleObj>
              </mc:Choice>
              <mc:Fallback>
                <p:oleObj name="CorelDRAW" r:id="rId6" imgW="1153800" imgH="899640" progId="CorelDRAW.Graphic.12">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3250" y="5262563"/>
                        <a:ext cx="1392238" cy="108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4858" name="Text Box 5"/>
          <p:cNvSpPr txBox="1">
            <a:spLocks noChangeArrowheads="1"/>
          </p:cNvSpPr>
          <p:nvPr/>
        </p:nvSpPr>
        <p:spPr bwMode="auto">
          <a:xfrm>
            <a:off x="288925" y="3616325"/>
            <a:ext cx="8359775"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Dopiranje: najpomembnejši postopek pri izdelavi polprevodnikov, ki predstavlja dodajanje </a:t>
            </a:r>
          </a:p>
          <a:p>
            <a:pPr eaLnBrk="0" hangingPunct="0">
              <a:spcBef>
                <a:spcPct val="20000"/>
              </a:spcBef>
              <a:buClr>
                <a:schemeClr val="tx2"/>
              </a:buClr>
              <a:buSzPct val="75000"/>
              <a:buFont typeface="Monotype Sorts"/>
              <a:buNone/>
            </a:pPr>
            <a:r>
              <a:rPr lang="sl-SI" sz="1400"/>
              <a:t>primesi polprevodniku.</a:t>
            </a:r>
          </a:p>
          <a:p>
            <a:pPr eaLnBrk="0" hangingPunct="0">
              <a:spcBef>
                <a:spcPct val="20000"/>
              </a:spcBef>
              <a:buClr>
                <a:schemeClr val="tx2"/>
              </a:buClr>
              <a:buSzPct val="75000"/>
              <a:buFont typeface="Monotype Sorts"/>
              <a:buNone/>
            </a:pPr>
            <a:endParaRPr lang="sl-SI" sz="1400"/>
          </a:p>
        </p:txBody>
      </p:sp>
      <p:sp>
        <p:nvSpPr>
          <p:cNvPr id="1614859" name="Text Box 6"/>
          <p:cNvSpPr txBox="1">
            <a:spLocks noChangeArrowheads="1"/>
          </p:cNvSpPr>
          <p:nvPr/>
        </p:nvSpPr>
        <p:spPr bwMode="auto">
          <a:xfrm>
            <a:off x="260350" y="4251325"/>
            <a:ext cx="3887788" cy="9858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b="1"/>
              <a:t>N tip polprevodnika:</a:t>
            </a:r>
          </a:p>
          <a:p>
            <a:pPr eaLnBrk="0" hangingPunct="0">
              <a:spcBef>
                <a:spcPct val="20000"/>
              </a:spcBef>
              <a:buClr>
                <a:schemeClr val="tx2"/>
              </a:buClr>
              <a:buSzPct val="75000"/>
              <a:buFont typeface="Monotype Sorts"/>
              <a:buNone/>
            </a:pPr>
            <a:r>
              <a:rPr lang="sl-SI" sz="1400"/>
              <a:t>Donorji: petvalentne primesi, kot so fosfor, arzen, antimon, ki povečajo v polprevodniku število prostih elektronov.</a:t>
            </a:r>
          </a:p>
        </p:txBody>
      </p:sp>
      <p:sp>
        <p:nvSpPr>
          <p:cNvPr id="1614860" name="Text Box 7"/>
          <p:cNvSpPr txBox="1">
            <a:spLocks noChangeArrowheads="1"/>
          </p:cNvSpPr>
          <p:nvPr/>
        </p:nvSpPr>
        <p:spPr bwMode="auto">
          <a:xfrm>
            <a:off x="4432300" y="4273550"/>
            <a:ext cx="4349750"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a:t>P tip polprevodnika:</a:t>
            </a:r>
          </a:p>
          <a:p>
            <a:pPr eaLnBrk="0" hangingPunct="0">
              <a:spcBef>
                <a:spcPct val="20000"/>
              </a:spcBef>
              <a:buClr>
                <a:schemeClr val="tx2"/>
              </a:buClr>
              <a:buSzPct val="75000"/>
              <a:buFont typeface="Monotype Sorts"/>
              <a:buNone/>
            </a:pPr>
            <a:r>
              <a:rPr lang="sl-SI" sz="1400"/>
              <a:t>Akceptorji: trivalentne primesi, kot so, bor, </a:t>
            </a:r>
          </a:p>
          <a:p>
            <a:pPr eaLnBrk="0" hangingPunct="0">
              <a:spcBef>
                <a:spcPct val="20000"/>
              </a:spcBef>
              <a:buClr>
                <a:schemeClr val="tx2"/>
              </a:buClr>
              <a:buSzPct val="75000"/>
              <a:buFont typeface="Monotype Sorts"/>
              <a:buNone/>
            </a:pPr>
            <a:r>
              <a:rPr lang="sl-SI" sz="1400"/>
              <a:t>aluminij, galij, indij, ki ustvarijo gibljive vrzeli.</a:t>
            </a:r>
          </a:p>
        </p:txBody>
      </p:sp>
      <p:graphicFrame>
        <p:nvGraphicFramePr>
          <p:cNvPr id="1614856" name="Object 8"/>
          <p:cNvGraphicFramePr>
            <a:graphicFrameLocks noGrp="1" noChangeAspect="1"/>
          </p:cNvGraphicFramePr>
          <p:nvPr>
            <p:ph sz="quarter" idx="3"/>
          </p:nvPr>
        </p:nvGraphicFramePr>
        <p:xfrm>
          <a:off x="422275" y="1508125"/>
          <a:ext cx="1352550" cy="1366838"/>
        </p:xfrm>
        <a:graphic>
          <a:graphicData uri="http://schemas.openxmlformats.org/presentationml/2006/ole">
            <mc:AlternateContent xmlns:mc="http://schemas.openxmlformats.org/markup-compatibility/2006">
              <mc:Choice xmlns:v="urn:schemas-microsoft-com:vml" Requires="v">
                <p:oleObj spid="_x0000_s1614904" name="CorelDRAW" r:id="rId8" imgW="1447200" imgH="1461240" progId="CorelDRAW.Graphic.12">
                  <p:embed/>
                </p:oleObj>
              </mc:Choice>
              <mc:Fallback>
                <p:oleObj name="CorelDRAW" r:id="rId8" imgW="1447200" imgH="1461240" progId="CorelDRAW.Graphic.12">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275" y="1508125"/>
                        <a:ext cx="1352550"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14861" name="Text Box 9"/>
          <p:cNvSpPr txBox="1">
            <a:spLocks noChangeArrowheads="1"/>
          </p:cNvSpPr>
          <p:nvPr/>
        </p:nvSpPr>
        <p:spPr bwMode="auto">
          <a:xfrm>
            <a:off x="1936750" y="1492250"/>
            <a:ext cx="6883400" cy="2093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Čisti polprevodnik, silicij ali germanij. Oba imata štiri elektrone na zunanji </a:t>
            </a:r>
          </a:p>
          <a:p>
            <a:pPr eaLnBrk="0" hangingPunct="0">
              <a:spcBef>
                <a:spcPct val="20000"/>
              </a:spcBef>
              <a:buClr>
                <a:schemeClr val="tx2"/>
              </a:buClr>
              <a:buSzPct val="75000"/>
              <a:buFont typeface="Monotype Sorts"/>
              <a:buNone/>
            </a:pPr>
            <a:r>
              <a:rPr lang="sl-SI" sz="1400"/>
              <a:t>obli atoma, ki so med seboj vezani s kovalentno vezjo. Vsak od atomov </a:t>
            </a:r>
          </a:p>
          <a:p>
            <a:pPr eaLnBrk="0" hangingPunct="0">
              <a:spcBef>
                <a:spcPct val="20000"/>
              </a:spcBef>
              <a:buClr>
                <a:schemeClr val="tx2"/>
              </a:buClr>
              <a:buSzPct val="75000"/>
              <a:buFont typeface="Monotype Sorts"/>
              <a:buNone/>
            </a:pPr>
            <a:r>
              <a:rPr lang="sl-SI" sz="1400" i="1"/>
              <a:t>prispeva elektron iz zunanje oble za dobro soseščino</a:t>
            </a:r>
            <a:r>
              <a:rPr lang="sl-SI" sz="1400"/>
              <a:t> z drugim atomom. </a:t>
            </a:r>
          </a:p>
          <a:p>
            <a:pPr eaLnBrk="0" hangingPunct="0">
              <a:spcBef>
                <a:spcPct val="20000"/>
              </a:spcBef>
              <a:buClr>
                <a:schemeClr val="tx2"/>
              </a:buClr>
              <a:buSzPct val="75000"/>
              <a:buFont typeface="Monotype Sorts"/>
              <a:buNone/>
            </a:pPr>
            <a:r>
              <a:rPr lang="sl-SI" sz="1400"/>
              <a:t>Atom ima 4 sosede, zato mora prispevati 4 elektrone z zunanje oble. </a:t>
            </a:r>
          </a:p>
          <a:p>
            <a:pPr eaLnBrk="0" hangingPunct="0">
              <a:spcBef>
                <a:spcPct val="20000"/>
              </a:spcBef>
              <a:buClr>
                <a:schemeClr val="tx2"/>
              </a:buClr>
              <a:buSzPct val="75000"/>
              <a:buFont typeface="Monotype Sorts"/>
              <a:buNone/>
            </a:pPr>
            <a:r>
              <a:rPr lang="sl-SI" sz="1400"/>
              <a:t>Izgleda, kot da okrog atoma kroži osem elektronov. Zaradi zapolnjene </a:t>
            </a:r>
          </a:p>
          <a:p>
            <a:pPr eaLnBrk="0" hangingPunct="0">
              <a:spcBef>
                <a:spcPct val="20000"/>
              </a:spcBef>
              <a:buClr>
                <a:schemeClr val="tx2"/>
              </a:buClr>
              <a:buSzPct val="75000"/>
              <a:buFont typeface="Monotype Sorts"/>
              <a:buNone/>
            </a:pPr>
            <a:r>
              <a:rPr lang="sl-SI" sz="1400"/>
              <a:t>valenčne oble ima tak prevodnik lastnosti izolanta. Zato čistemu </a:t>
            </a:r>
          </a:p>
          <a:p>
            <a:pPr eaLnBrk="0" hangingPunct="0">
              <a:spcBef>
                <a:spcPct val="20000"/>
              </a:spcBef>
              <a:buClr>
                <a:schemeClr val="tx2"/>
              </a:buClr>
              <a:buSzPct val="75000"/>
              <a:buFont typeface="Monotype Sorts"/>
              <a:buNone/>
            </a:pPr>
            <a:r>
              <a:rPr lang="sl-SI" sz="1400"/>
              <a:t>polprevodniku dodamo primesi. []Elektronski elementi in vezja, Lorencon </a:t>
            </a:r>
          </a:p>
          <a:p>
            <a:pPr eaLnBrk="0" hangingPunct="0">
              <a:spcBef>
                <a:spcPct val="20000"/>
              </a:spcBef>
              <a:buClr>
                <a:schemeClr val="tx2"/>
              </a:buClr>
              <a:buSzPct val="75000"/>
              <a:buFont typeface="Monotype Sorts"/>
              <a:buNone/>
            </a:pPr>
            <a:r>
              <a:rPr lang="sl-SI" sz="1400"/>
              <a:t>Robert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7" name="Rectangle 2"/>
          <p:cNvSpPr>
            <a:spLocks noGrp="1" noChangeArrowheads="1"/>
          </p:cNvSpPr>
          <p:nvPr>
            <p:ph type="title"/>
          </p:nvPr>
        </p:nvSpPr>
        <p:spPr/>
        <p:txBody>
          <a:bodyPr/>
          <a:lstStyle/>
          <a:p>
            <a:pPr eaLnBrk="1" hangingPunct="1"/>
            <a:r>
              <a:rPr lang="sl-SI"/>
              <a:t>Polprevodnik (2)</a:t>
            </a:r>
          </a:p>
        </p:txBody>
      </p:sp>
      <p:sp>
        <p:nvSpPr>
          <p:cNvPr id="1616898" name="Rectangle 3"/>
          <p:cNvSpPr>
            <a:spLocks noGrp="1" noChangeArrowheads="1"/>
          </p:cNvSpPr>
          <p:nvPr>
            <p:ph type="body" sz="half" idx="1"/>
          </p:nvPr>
        </p:nvSpPr>
        <p:spPr>
          <a:xfrm>
            <a:off x="479425" y="3363913"/>
            <a:ext cx="8020050" cy="2954337"/>
          </a:xfrm>
        </p:spPr>
        <p:txBody>
          <a:bodyPr/>
          <a:lstStyle/>
          <a:p>
            <a:pPr marL="381000" indent="-381000" eaLnBrk="1" hangingPunct="1">
              <a:lnSpc>
                <a:spcPct val="90000"/>
              </a:lnSpc>
              <a:buFont typeface="Wingdings" pitchFamily="2" charset="2"/>
              <a:buNone/>
            </a:pPr>
            <a:r>
              <a:rPr lang="sl-SI" sz="1600" b="1"/>
              <a:t>PN spoj</a:t>
            </a:r>
            <a:r>
              <a:rPr lang="sl-SI" sz="1600"/>
              <a:t>:</a:t>
            </a:r>
          </a:p>
          <a:p>
            <a:pPr marL="381000" indent="-381000" eaLnBrk="1" hangingPunct="1">
              <a:lnSpc>
                <a:spcPct val="90000"/>
              </a:lnSpc>
              <a:buFont typeface="Wingdings" pitchFamily="2" charset="2"/>
              <a:buAutoNum type="arabicPeriod"/>
            </a:pPr>
            <a:r>
              <a:rPr lang="sl-SI" sz="1600"/>
              <a:t>Elektroni in vrzeli prehajajo iz enega v drugi tip polprevodnika in povzročijo difuzijski tok. </a:t>
            </a:r>
          </a:p>
          <a:p>
            <a:pPr marL="381000" indent="-381000" eaLnBrk="1" hangingPunct="1">
              <a:lnSpc>
                <a:spcPct val="90000"/>
              </a:lnSpc>
              <a:buFont typeface="Wingdings" pitchFamily="2" charset="2"/>
              <a:buAutoNum type="arabicPeriod"/>
            </a:pPr>
            <a:r>
              <a:rPr lang="sl-SI" sz="1600"/>
              <a:t>Na stični površini prihaja do rekombinacij.</a:t>
            </a:r>
          </a:p>
          <a:p>
            <a:pPr marL="381000" indent="-381000" eaLnBrk="1" hangingPunct="1">
              <a:lnSpc>
                <a:spcPct val="90000"/>
              </a:lnSpc>
              <a:buFont typeface="Wingdings" pitchFamily="2" charset="2"/>
              <a:buAutoNum type="arabicPeriod"/>
            </a:pPr>
            <a:r>
              <a:rPr lang="sl-SI" sz="1600"/>
              <a:t>Zaradi rekombinacij se poruši električna nevtralnost polprevodnika in nastane električno polje.</a:t>
            </a:r>
          </a:p>
          <a:p>
            <a:pPr marL="381000" indent="-381000" eaLnBrk="1" hangingPunct="1">
              <a:lnSpc>
                <a:spcPct val="90000"/>
              </a:lnSpc>
              <a:buFont typeface="Wingdings" pitchFamily="2" charset="2"/>
              <a:buAutoNum type="arabicPeriod"/>
            </a:pPr>
            <a:r>
              <a:rPr lang="sl-SI" sz="1600"/>
              <a:t>Električno polje ustavi rekombinacijo, ustvari se zaporna napetost.</a:t>
            </a:r>
          </a:p>
          <a:p>
            <a:pPr marL="381000" indent="-381000" eaLnBrk="1" hangingPunct="1">
              <a:lnSpc>
                <a:spcPct val="90000"/>
              </a:lnSpc>
              <a:buFont typeface="Wingdings" pitchFamily="2" charset="2"/>
              <a:buNone/>
            </a:pPr>
            <a:endParaRPr lang="sl-SI" sz="1600"/>
          </a:p>
        </p:txBody>
      </p:sp>
      <p:pic>
        <p:nvPicPr>
          <p:cNvPr id="1616899" name="Picture 4" descr="slika5"/>
          <p:cNvPicPr>
            <a:picLocks noGrp="1" noChangeAspect="1" noChangeArrowheads="1"/>
          </p:cNvPicPr>
          <p:nvPr>
            <p:ph sz="half" idx="2"/>
          </p:nvPr>
        </p:nvPicPr>
        <p:blipFill>
          <a:blip r:embed="rId3"/>
          <a:srcRect/>
          <a:stretch>
            <a:fillRect/>
          </a:stretch>
        </p:blipFill>
        <p:spPr>
          <a:xfrm>
            <a:off x="2676525" y="1676400"/>
            <a:ext cx="2959100" cy="1441450"/>
          </a:xfr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945" name="Rectangle 2"/>
          <p:cNvSpPr>
            <a:spLocks noGrp="1" noChangeArrowheads="1"/>
          </p:cNvSpPr>
          <p:nvPr>
            <p:ph type="title"/>
          </p:nvPr>
        </p:nvSpPr>
        <p:spPr/>
        <p:txBody>
          <a:bodyPr/>
          <a:lstStyle/>
          <a:p>
            <a:pPr eaLnBrk="1" hangingPunct="1"/>
            <a:r>
              <a:rPr lang="sl-SI"/>
              <a:t>Polprevodniki (3)</a:t>
            </a:r>
          </a:p>
        </p:txBody>
      </p:sp>
      <p:pic>
        <p:nvPicPr>
          <p:cNvPr id="1618946" name="Picture 3" descr="slika5"/>
          <p:cNvPicPr>
            <a:picLocks noGrp="1" noChangeAspect="1" noChangeArrowheads="1"/>
          </p:cNvPicPr>
          <p:nvPr>
            <p:ph sz="half" idx="1"/>
          </p:nvPr>
        </p:nvPicPr>
        <p:blipFill>
          <a:blip r:embed="rId3"/>
          <a:srcRect/>
          <a:stretch>
            <a:fillRect/>
          </a:stretch>
        </p:blipFill>
        <p:spPr>
          <a:xfrm>
            <a:off x="327025" y="1489075"/>
            <a:ext cx="4813300" cy="2274888"/>
          </a:xfrm>
        </p:spPr>
      </p:pic>
      <p:sp>
        <p:nvSpPr>
          <p:cNvPr id="1618947" name="Text Box 4"/>
          <p:cNvSpPr txBox="1">
            <a:spLocks noChangeArrowheads="1"/>
          </p:cNvSpPr>
          <p:nvPr/>
        </p:nvSpPr>
        <p:spPr bwMode="auto">
          <a:xfrm>
            <a:off x="431800" y="3838575"/>
            <a:ext cx="8277225" cy="6302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Dioda v zaporni smeri prevaja majhen tok, ki ga imenujemo </a:t>
            </a:r>
            <a:r>
              <a:rPr lang="sl-SI" sz="1600">
                <a:solidFill>
                  <a:srgbClr val="2469AE"/>
                </a:solidFill>
              </a:rPr>
              <a:t>zaporni tok ali tok</a:t>
            </a:r>
          </a:p>
          <a:p>
            <a:pPr eaLnBrk="0" hangingPunct="0">
              <a:spcBef>
                <a:spcPct val="20000"/>
              </a:spcBef>
              <a:buClr>
                <a:schemeClr val="tx2"/>
              </a:buClr>
              <a:buSzPct val="75000"/>
              <a:buFont typeface="Monotype Sorts"/>
              <a:buNone/>
            </a:pPr>
            <a:r>
              <a:rPr lang="sl-SI" sz="1600">
                <a:solidFill>
                  <a:srgbClr val="2469AE"/>
                </a:solidFill>
              </a:rPr>
              <a:t>nasičenja.</a:t>
            </a:r>
          </a:p>
        </p:txBody>
      </p:sp>
      <p:pic>
        <p:nvPicPr>
          <p:cNvPr id="1618948" name="Picture 5" descr="dioda"/>
          <p:cNvPicPr>
            <a:picLocks noGrp="1" noChangeAspect="1" noChangeArrowheads="1"/>
          </p:cNvPicPr>
          <p:nvPr>
            <p:ph sz="half" idx="2"/>
          </p:nvPr>
        </p:nvPicPr>
        <p:blipFill>
          <a:blip r:embed="rId4"/>
          <a:srcRect/>
          <a:stretch>
            <a:fillRect/>
          </a:stretch>
        </p:blipFill>
        <p:spPr>
          <a:xfrm>
            <a:off x="3514725" y="5141913"/>
            <a:ext cx="1377950" cy="436562"/>
          </a:xfrm>
        </p:spPr>
      </p:pic>
      <p:sp>
        <p:nvSpPr>
          <p:cNvPr id="1618949" name="Text Box 6"/>
          <p:cNvSpPr txBox="1">
            <a:spLocks noChangeArrowheads="1"/>
          </p:cNvSpPr>
          <p:nvPr/>
        </p:nvSpPr>
        <p:spPr bwMode="auto">
          <a:xfrm>
            <a:off x="2917825" y="5175250"/>
            <a:ext cx="1384300" cy="30480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anoda</a:t>
            </a:r>
          </a:p>
        </p:txBody>
      </p:sp>
      <p:sp>
        <p:nvSpPr>
          <p:cNvPr id="1618950" name="Text Box 7"/>
          <p:cNvSpPr txBox="1">
            <a:spLocks noChangeArrowheads="1"/>
          </p:cNvSpPr>
          <p:nvPr/>
        </p:nvSpPr>
        <p:spPr bwMode="auto">
          <a:xfrm>
            <a:off x="4765675" y="5187950"/>
            <a:ext cx="7905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katoda</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3" name="Rectangle 2"/>
          <p:cNvSpPr>
            <a:spLocks noGrp="1" noChangeArrowheads="1"/>
          </p:cNvSpPr>
          <p:nvPr>
            <p:ph type="title" sz="quarter"/>
          </p:nvPr>
        </p:nvSpPr>
        <p:spPr/>
        <p:txBody>
          <a:bodyPr/>
          <a:lstStyle/>
          <a:p>
            <a:pPr eaLnBrk="1" hangingPunct="1"/>
            <a:r>
              <a:rPr lang="sl-SI"/>
              <a:t>Polprevodniki (4)</a:t>
            </a:r>
          </a:p>
        </p:txBody>
      </p:sp>
      <p:pic>
        <p:nvPicPr>
          <p:cNvPr id="1620994" name="Picture 3" descr="slika5"/>
          <p:cNvPicPr>
            <a:picLocks noGrp="1" noChangeAspect="1" noChangeArrowheads="1"/>
          </p:cNvPicPr>
          <p:nvPr>
            <p:ph sz="quarter" idx="1"/>
          </p:nvPr>
        </p:nvPicPr>
        <p:blipFill>
          <a:blip r:embed="rId3"/>
          <a:srcRect/>
          <a:stretch>
            <a:fillRect/>
          </a:stretch>
        </p:blipFill>
        <p:spPr>
          <a:xfrm>
            <a:off x="1025525" y="4294188"/>
            <a:ext cx="792163" cy="1533525"/>
          </a:xfrm>
        </p:spPr>
      </p:pic>
      <p:pic>
        <p:nvPicPr>
          <p:cNvPr id="1620995" name="Picture 4" descr="slika5"/>
          <p:cNvPicPr>
            <a:picLocks noGrp="1" noChangeAspect="1" noChangeArrowheads="1"/>
          </p:cNvPicPr>
          <p:nvPr>
            <p:ph sz="quarter" idx="2"/>
          </p:nvPr>
        </p:nvPicPr>
        <p:blipFill>
          <a:blip r:embed="rId4"/>
          <a:srcRect/>
          <a:stretch>
            <a:fillRect/>
          </a:stretch>
        </p:blipFill>
        <p:spPr>
          <a:xfrm>
            <a:off x="3684588" y="1373188"/>
            <a:ext cx="771525" cy="1490662"/>
          </a:xfrm>
        </p:spPr>
      </p:pic>
      <p:pic>
        <p:nvPicPr>
          <p:cNvPr id="1620996" name="Picture 5" descr="slika5"/>
          <p:cNvPicPr>
            <a:picLocks noGrp="1" noChangeAspect="1" noChangeArrowheads="1"/>
          </p:cNvPicPr>
          <p:nvPr>
            <p:ph sz="quarter" idx="3"/>
          </p:nvPr>
        </p:nvPicPr>
        <p:blipFill>
          <a:blip r:embed="rId5"/>
          <a:srcRect/>
          <a:stretch>
            <a:fillRect/>
          </a:stretch>
        </p:blipFill>
        <p:spPr>
          <a:xfrm>
            <a:off x="923925" y="1433513"/>
            <a:ext cx="844550" cy="1417637"/>
          </a:xfrm>
        </p:spPr>
      </p:pic>
      <p:sp>
        <p:nvSpPr>
          <p:cNvPr id="1620997" name="Text Box 6"/>
          <p:cNvSpPr txBox="1">
            <a:spLocks noChangeArrowheads="1"/>
          </p:cNvSpPr>
          <p:nvPr/>
        </p:nvSpPr>
        <p:spPr bwMode="auto">
          <a:xfrm>
            <a:off x="412750" y="2873375"/>
            <a:ext cx="20605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Svetleča (LED) dioda</a:t>
            </a:r>
          </a:p>
        </p:txBody>
      </p:sp>
      <p:sp>
        <p:nvSpPr>
          <p:cNvPr id="1620998" name="Text Box 7"/>
          <p:cNvSpPr txBox="1">
            <a:spLocks noChangeArrowheads="1"/>
          </p:cNvSpPr>
          <p:nvPr/>
        </p:nvSpPr>
        <p:spPr bwMode="auto">
          <a:xfrm>
            <a:off x="755650" y="6064250"/>
            <a:ext cx="125571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Zener dioda</a:t>
            </a:r>
          </a:p>
        </p:txBody>
      </p:sp>
      <p:sp>
        <p:nvSpPr>
          <p:cNvPr id="1620999" name="Text Box 8"/>
          <p:cNvSpPr txBox="1">
            <a:spLocks noChangeArrowheads="1"/>
          </p:cNvSpPr>
          <p:nvPr/>
        </p:nvSpPr>
        <p:spPr bwMode="auto">
          <a:xfrm>
            <a:off x="2860675" y="2844800"/>
            <a:ext cx="26924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Varaktorska (Varicap) dioda</a:t>
            </a:r>
          </a:p>
        </p:txBody>
      </p:sp>
      <p:pic>
        <p:nvPicPr>
          <p:cNvPr id="1621000" name="Picture 9" descr="Image:V-a characteristic Zener diode.svg">
            <a:hlinkClick r:id="rId6"/>
          </p:cNvPr>
          <p:cNvPicPr>
            <a:picLocks noGrp="1" noChangeAspect="1" noChangeArrowheads="1"/>
          </p:cNvPicPr>
          <p:nvPr>
            <p:ph sz="quarter" idx="4"/>
          </p:nvPr>
        </p:nvPicPr>
        <p:blipFill>
          <a:blip r:embed="rId7"/>
          <a:srcRect/>
          <a:stretch>
            <a:fillRect/>
          </a:stretch>
        </p:blipFill>
        <p:spPr>
          <a:xfrm>
            <a:off x="2355850" y="3919538"/>
            <a:ext cx="3422650" cy="2566987"/>
          </a:xfrm>
        </p:spPr>
      </p:pic>
      <p:pic>
        <p:nvPicPr>
          <p:cNvPr id="1621001" name="Picture 10" descr="slika5"/>
          <p:cNvPicPr>
            <a:picLocks noChangeAspect="1" noChangeArrowheads="1"/>
          </p:cNvPicPr>
          <p:nvPr/>
        </p:nvPicPr>
        <p:blipFill>
          <a:blip r:embed="rId8"/>
          <a:srcRect/>
          <a:stretch>
            <a:fillRect/>
          </a:stretch>
        </p:blipFill>
        <p:spPr bwMode="auto">
          <a:xfrm>
            <a:off x="6100763" y="1355725"/>
            <a:ext cx="2752725" cy="1612900"/>
          </a:xfrm>
          <a:prstGeom prst="rect">
            <a:avLst/>
          </a:prstGeom>
          <a:noFill/>
          <a:ln w="9525">
            <a:noFill/>
            <a:miter lim="800000"/>
            <a:headEnd/>
            <a:tailEnd/>
          </a:ln>
        </p:spPr>
      </p:pic>
      <p:sp>
        <p:nvSpPr>
          <p:cNvPr id="1621002" name="Text Box 11"/>
          <p:cNvSpPr txBox="1">
            <a:spLocks noChangeArrowheads="1"/>
          </p:cNvSpPr>
          <p:nvPr/>
        </p:nvSpPr>
        <p:spPr bwMode="auto">
          <a:xfrm>
            <a:off x="6423025" y="2882900"/>
            <a:ext cx="15255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Tunelska dioda</a:t>
            </a:r>
          </a:p>
        </p:txBody>
      </p:sp>
      <p:sp>
        <p:nvSpPr>
          <p:cNvPr id="1621003" name="Line 12"/>
          <p:cNvSpPr>
            <a:spLocks noChangeShapeType="1"/>
          </p:cNvSpPr>
          <p:nvPr/>
        </p:nvSpPr>
        <p:spPr bwMode="auto">
          <a:xfrm>
            <a:off x="314325" y="3810000"/>
            <a:ext cx="8486775"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621004" name="Text Box 13"/>
          <p:cNvSpPr txBox="1">
            <a:spLocks noChangeArrowheads="1"/>
          </p:cNvSpPr>
          <p:nvPr/>
        </p:nvSpPr>
        <p:spPr bwMode="auto">
          <a:xfrm>
            <a:off x="6280150" y="4159250"/>
            <a:ext cx="253523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Zener diodo priključimo v </a:t>
            </a:r>
          </a:p>
          <a:p>
            <a:pPr eaLnBrk="0" hangingPunct="0">
              <a:spcBef>
                <a:spcPct val="20000"/>
              </a:spcBef>
              <a:buClr>
                <a:schemeClr val="tx2"/>
              </a:buClr>
              <a:buSzPct val="75000"/>
              <a:buFont typeface="Monotype Sorts"/>
              <a:buNone/>
            </a:pPr>
            <a:r>
              <a:rPr lang="sl-SI" sz="1400"/>
              <a:t>vezju zaporno.</a:t>
            </a:r>
          </a:p>
        </p:txBody>
      </p:sp>
      <p:pic>
        <p:nvPicPr>
          <p:cNvPr id="1621005" name="Picture 14" descr="zener"/>
          <p:cNvPicPr>
            <a:picLocks noChangeAspect="1" noChangeArrowheads="1"/>
          </p:cNvPicPr>
          <p:nvPr/>
        </p:nvPicPr>
        <p:blipFill>
          <a:blip r:embed="rId9"/>
          <a:srcRect/>
          <a:stretch>
            <a:fillRect/>
          </a:stretch>
        </p:blipFill>
        <p:spPr bwMode="auto">
          <a:xfrm>
            <a:off x="6413500" y="5027613"/>
            <a:ext cx="2122488" cy="122237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22" name="Rectangle 2"/>
          <p:cNvSpPr>
            <a:spLocks noGrp="1" noChangeArrowheads="1"/>
          </p:cNvSpPr>
          <p:nvPr>
            <p:ph type="title" sz="quarter"/>
          </p:nvPr>
        </p:nvSpPr>
        <p:spPr/>
        <p:txBody>
          <a:bodyPr/>
          <a:lstStyle/>
          <a:p>
            <a:pPr eaLnBrk="1" hangingPunct="1"/>
            <a:r>
              <a:rPr lang="sl-SI"/>
              <a:t>Tranzistor (bipolarni)</a:t>
            </a:r>
          </a:p>
        </p:txBody>
      </p:sp>
      <p:pic>
        <p:nvPicPr>
          <p:cNvPr id="1622023" name="Picture 3" descr="slika5"/>
          <p:cNvPicPr>
            <a:picLocks noGrp="1" noChangeAspect="1" noChangeArrowheads="1"/>
          </p:cNvPicPr>
          <p:nvPr>
            <p:ph sz="quarter" idx="1"/>
          </p:nvPr>
        </p:nvPicPr>
        <p:blipFill>
          <a:blip r:embed="rId4"/>
          <a:srcRect/>
          <a:stretch>
            <a:fillRect/>
          </a:stretch>
        </p:blipFill>
        <p:spPr>
          <a:xfrm>
            <a:off x="412750" y="1484313"/>
            <a:ext cx="3594100" cy="1647825"/>
          </a:xfrm>
        </p:spPr>
      </p:pic>
      <p:pic>
        <p:nvPicPr>
          <p:cNvPr id="1622024" name="Picture 4" descr="slika5"/>
          <p:cNvPicPr>
            <a:picLocks noGrp="1" noChangeAspect="1" noChangeArrowheads="1"/>
          </p:cNvPicPr>
          <p:nvPr>
            <p:ph sz="quarter" idx="2"/>
          </p:nvPr>
        </p:nvPicPr>
        <p:blipFill>
          <a:blip r:embed="rId5"/>
          <a:srcRect/>
          <a:stretch>
            <a:fillRect/>
          </a:stretch>
        </p:blipFill>
        <p:spPr>
          <a:xfrm>
            <a:off x="4422775" y="1870075"/>
            <a:ext cx="4283075" cy="2105025"/>
          </a:xfrm>
        </p:spPr>
      </p:pic>
      <p:graphicFrame>
        <p:nvGraphicFramePr>
          <p:cNvPr id="1622021" name="Object 5"/>
          <p:cNvGraphicFramePr>
            <a:graphicFrameLocks noGrp="1" noChangeAspect="1"/>
          </p:cNvGraphicFramePr>
          <p:nvPr>
            <p:ph sz="quarter" idx="3"/>
          </p:nvPr>
        </p:nvGraphicFramePr>
        <p:xfrm>
          <a:off x="6016625" y="5330825"/>
          <a:ext cx="949325" cy="758825"/>
        </p:xfrm>
        <a:graphic>
          <a:graphicData uri="http://schemas.openxmlformats.org/presentationml/2006/ole">
            <mc:AlternateContent xmlns:mc="http://schemas.openxmlformats.org/markup-compatibility/2006">
              <mc:Choice xmlns:v="urn:schemas-microsoft-com:vml" Requires="v">
                <p:oleObj spid="_x0000_s1622037" name="Equation" r:id="rId6" imgW="507960" imgH="406080" progId="Equation.3">
                  <p:embed/>
                </p:oleObj>
              </mc:Choice>
              <mc:Fallback>
                <p:oleObj name="Equation" r:id="rId6" imgW="507960" imgH="40608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6625" y="5330825"/>
                        <a:ext cx="94932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22025" name="Text Box 6"/>
          <p:cNvSpPr txBox="1">
            <a:spLocks noChangeArrowheads="1"/>
          </p:cNvSpPr>
          <p:nvPr/>
        </p:nvSpPr>
        <p:spPr bwMode="auto">
          <a:xfrm>
            <a:off x="4451350" y="3921125"/>
            <a:ext cx="43307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I</a:t>
            </a:r>
            <a:r>
              <a:rPr lang="sl-SI" sz="1400" baseline="-25000"/>
              <a:t>C</a:t>
            </a:r>
            <a:r>
              <a:rPr lang="sl-SI" sz="1400"/>
              <a:t>/U</a:t>
            </a:r>
            <a:r>
              <a:rPr lang="sl-SI" sz="1400" baseline="-25000"/>
              <a:t>CE</a:t>
            </a:r>
            <a:r>
              <a:rPr lang="sl-SI" sz="1400"/>
              <a:t> in močnostna karakteristika tranzistorja</a:t>
            </a:r>
          </a:p>
        </p:txBody>
      </p:sp>
      <p:pic>
        <p:nvPicPr>
          <p:cNvPr id="1622026" name="Picture 7" descr="slika5"/>
          <p:cNvPicPr>
            <a:picLocks noGrp="1" noChangeAspect="1" noChangeArrowheads="1"/>
          </p:cNvPicPr>
          <p:nvPr>
            <p:ph sz="quarter" idx="4"/>
          </p:nvPr>
        </p:nvPicPr>
        <p:blipFill>
          <a:blip r:embed="rId8"/>
          <a:srcRect/>
          <a:stretch>
            <a:fillRect/>
          </a:stretch>
        </p:blipFill>
        <p:spPr>
          <a:xfrm>
            <a:off x="725488" y="4008438"/>
            <a:ext cx="3581400" cy="1897062"/>
          </a:xfrm>
        </p:spPr>
      </p:pic>
      <p:sp>
        <p:nvSpPr>
          <p:cNvPr id="1622027" name="Text Box 8"/>
          <p:cNvSpPr txBox="1">
            <a:spLocks noChangeArrowheads="1"/>
          </p:cNvSpPr>
          <p:nvPr/>
        </p:nvSpPr>
        <p:spPr bwMode="auto">
          <a:xfrm>
            <a:off x="746125" y="6035675"/>
            <a:ext cx="28384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Možne orientacije tranzistorja</a:t>
            </a:r>
          </a:p>
        </p:txBody>
      </p:sp>
      <p:sp>
        <p:nvSpPr>
          <p:cNvPr id="1622028" name="Text Box 9"/>
          <p:cNvSpPr txBox="1">
            <a:spLocks noChangeArrowheads="1"/>
          </p:cNvSpPr>
          <p:nvPr/>
        </p:nvSpPr>
        <p:spPr bwMode="auto">
          <a:xfrm>
            <a:off x="5127625" y="4721225"/>
            <a:ext cx="3567113" cy="51752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solidFill>
                  <a:srgbClr val="2469AE"/>
                </a:solidFill>
              </a:rPr>
              <a:t>Tokovno ojačanje tranzistorja s skupnim emitorjem:</a:t>
            </a:r>
          </a:p>
        </p:txBody>
      </p:sp>
      <p:sp>
        <p:nvSpPr>
          <p:cNvPr id="1622029" name="Text Box 10"/>
          <p:cNvSpPr txBox="1">
            <a:spLocks noChangeArrowheads="1"/>
          </p:cNvSpPr>
          <p:nvPr/>
        </p:nvSpPr>
        <p:spPr bwMode="auto">
          <a:xfrm>
            <a:off x="527050" y="3492500"/>
            <a:ext cx="311626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Priključki: baza, kolektor, emitor</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3" name="Rectangle 2"/>
          <p:cNvSpPr>
            <a:spLocks noGrp="1" noChangeArrowheads="1"/>
          </p:cNvSpPr>
          <p:nvPr>
            <p:ph type="title"/>
          </p:nvPr>
        </p:nvSpPr>
        <p:spPr/>
        <p:txBody>
          <a:bodyPr/>
          <a:lstStyle/>
          <a:p>
            <a:pPr eaLnBrk="1" hangingPunct="1"/>
            <a:r>
              <a:rPr lang="sl-SI"/>
              <a:t>Delovna točka in uporaba tranzistorja</a:t>
            </a:r>
          </a:p>
        </p:txBody>
      </p:sp>
      <p:sp>
        <p:nvSpPr>
          <p:cNvPr id="1626114" name="Text Box 3"/>
          <p:cNvSpPr txBox="1">
            <a:spLocks noChangeArrowheads="1"/>
          </p:cNvSpPr>
          <p:nvPr/>
        </p:nvSpPr>
        <p:spPr bwMode="auto">
          <a:xfrm>
            <a:off x="307975" y="1362075"/>
            <a:ext cx="283368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Tranzistor kot ojačevalec:</a:t>
            </a:r>
          </a:p>
        </p:txBody>
      </p:sp>
      <p:sp>
        <p:nvSpPr>
          <p:cNvPr id="1626115" name="Text Box 4"/>
          <p:cNvSpPr txBox="1">
            <a:spLocks noChangeArrowheads="1"/>
          </p:cNvSpPr>
          <p:nvPr/>
        </p:nvSpPr>
        <p:spPr bwMode="auto">
          <a:xfrm>
            <a:off x="4546600" y="1381125"/>
            <a:ext cx="242887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Tranzistor kot stikalo:</a:t>
            </a:r>
          </a:p>
        </p:txBody>
      </p:sp>
      <p:sp>
        <p:nvSpPr>
          <p:cNvPr id="1626116" name="Line 5"/>
          <p:cNvSpPr>
            <a:spLocks noChangeShapeType="1"/>
          </p:cNvSpPr>
          <p:nvPr/>
        </p:nvSpPr>
        <p:spPr bwMode="auto">
          <a:xfrm>
            <a:off x="4581525" y="1390650"/>
            <a:ext cx="0" cy="5267325"/>
          </a:xfrm>
          <a:prstGeom prst="line">
            <a:avLst/>
          </a:prstGeom>
          <a:noFill/>
          <a:ln w="12700">
            <a:solidFill>
              <a:schemeClr val="tx1"/>
            </a:solidFill>
            <a:round/>
            <a:headEnd type="none" w="sm" len="sm"/>
            <a:tailEnd type="none" w="sm" len="sm"/>
          </a:ln>
        </p:spPr>
        <p:txBody>
          <a:bodyPr>
            <a:spAutoFit/>
          </a:bodyPr>
          <a:lstStyle/>
          <a:p>
            <a:endParaRPr lang="sl-SI"/>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1" name="Rectangle 2"/>
          <p:cNvSpPr>
            <a:spLocks noGrp="1" noChangeArrowheads="1"/>
          </p:cNvSpPr>
          <p:nvPr>
            <p:ph type="title"/>
          </p:nvPr>
        </p:nvSpPr>
        <p:spPr/>
        <p:txBody>
          <a:bodyPr/>
          <a:lstStyle/>
          <a:p>
            <a:pPr eaLnBrk="1" hangingPunct="1"/>
            <a:r>
              <a:rPr lang="sl-SI"/>
              <a:t>NF in VF ojačevalnik</a:t>
            </a:r>
          </a:p>
        </p:txBody>
      </p:sp>
      <p:pic>
        <p:nvPicPr>
          <p:cNvPr id="1628162" name="Picture 3" descr="slika5"/>
          <p:cNvPicPr>
            <a:picLocks noGrp="1" noChangeAspect="1" noChangeArrowheads="1"/>
          </p:cNvPicPr>
          <p:nvPr>
            <p:ph sz="half" idx="1"/>
          </p:nvPr>
        </p:nvPicPr>
        <p:blipFill>
          <a:blip r:embed="rId3"/>
          <a:srcRect/>
          <a:stretch>
            <a:fillRect/>
          </a:stretch>
        </p:blipFill>
        <p:spPr>
          <a:xfrm>
            <a:off x="276225" y="1582738"/>
            <a:ext cx="3921125" cy="2478087"/>
          </a:xfrm>
        </p:spPr>
      </p:pic>
      <p:pic>
        <p:nvPicPr>
          <p:cNvPr id="1628163" name="Picture 4" descr="slika5"/>
          <p:cNvPicPr>
            <a:picLocks noGrp="1" noChangeAspect="1" noChangeArrowheads="1"/>
          </p:cNvPicPr>
          <p:nvPr>
            <p:ph sz="half" idx="2"/>
          </p:nvPr>
        </p:nvPicPr>
        <p:blipFill>
          <a:blip r:embed="rId4"/>
          <a:srcRect/>
          <a:stretch>
            <a:fillRect/>
          </a:stretch>
        </p:blipFill>
        <p:spPr>
          <a:xfrm>
            <a:off x="4240213" y="1636713"/>
            <a:ext cx="4603750" cy="2416175"/>
          </a:xfrm>
        </p:spPr>
      </p:pic>
      <p:sp>
        <p:nvSpPr>
          <p:cNvPr id="1628164" name="Text Box 5"/>
          <p:cNvSpPr txBox="1">
            <a:spLocks noChangeArrowheads="1"/>
          </p:cNvSpPr>
          <p:nvPr/>
        </p:nvSpPr>
        <p:spPr bwMode="auto">
          <a:xfrm>
            <a:off x="603250" y="4264025"/>
            <a:ext cx="30099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Načelna shema NF ojačevalnika</a:t>
            </a:r>
          </a:p>
        </p:txBody>
      </p:sp>
      <p:sp>
        <p:nvSpPr>
          <p:cNvPr id="1628165" name="Text Box 6"/>
          <p:cNvSpPr txBox="1">
            <a:spLocks noChangeArrowheads="1"/>
          </p:cNvSpPr>
          <p:nvPr/>
        </p:nvSpPr>
        <p:spPr bwMode="auto">
          <a:xfrm>
            <a:off x="5210175" y="4251325"/>
            <a:ext cx="2998788" cy="30480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Načelna shema VF ojačevalnika</a:t>
            </a:r>
          </a:p>
        </p:txBody>
      </p:sp>
      <p:sp>
        <p:nvSpPr>
          <p:cNvPr id="1628166" name="Rectangle 7"/>
          <p:cNvSpPr>
            <a:spLocks noChangeArrowheads="1"/>
          </p:cNvSpPr>
          <p:nvPr/>
        </p:nvSpPr>
        <p:spPr bwMode="auto">
          <a:xfrm>
            <a:off x="4752975" y="2790825"/>
            <a:ext cx="1228725" cy="1333500"/>
          </a:xfrm>
          <a:prstGeom prst="rect">
            <a:avLst/>
          </a:prstGeom>
          <a:noFill/>
          <a:ln w="12700">
            <a:solidFill>
              <a:schemeClr val="tx1"/>
            </a:solidFill>
            <a:prstDash val="sysDot"/>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628167" name="Rectangle 8"/>
          <p:cNvSpPr>
            <a:spLocks noChangeArrowheads="1"/>
          </p:cNvSpPr>
          <p:nvPr/>
        </p:nvSpPr>
        <p:spPr bwMode="auto">
          <a:xfrm>
            <a:off x="6991350" y="2505075"/>
            <a:ext cx="1209675" cy="1590675"/>
          </a:xfrm>
          <a:prstGeom prst="rect">
            <a:avLst/>
          </a:prstGeom>
          <a:noFill/>
          <a:ln w="12700">
            <a:solidFill>
              <a:schemeClr val="tx1"/>
            </a:solidFill>
            <a:prstDash val="sysDot"/>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628168" name="Text Box 9"/>
          <p:cNvSpPr txBox="1">
            <a:spLocks noChangeArrowheads="1"/>
          </p:cNvSpPr>
          <p:nvPr/>
        </p:nvSpPr>
        <p:spPr bwMode="auto">
          <a:xfrm>
            <a:off x="468313" y="4813300"/>
            <a:ext cx="8253412" cy="122872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endParaRPr lang="sl-SI" sz="3600"/>
          </a:p>
          <a:p>
            <a:pPr eaLnBrk="0" hangingPunct="0">
              <a:spcBef>
                <a:spcPct val="20000"/>
              </a:spcBef>
              <a:buClr>
                <a:schemeClr val="tx2"/>
              </a:buClr>
              <a:buSzPct val="75000"/>
              <a:buFont typeface="Monotype Sorts"/>
              <a:buNone/>
            </a:pPr>
            <a:r>
              <a:rPr lang="sl-SI" sz="1600"/>
              <a:t>Preveliko </a:t>
            </a:r>
            <a:r>
              <a:rPr lang="sl-SI" sz="1600">
                <a:solidFill>
                  <a:srgbClr val="2469AE"/>
                </a:solidFill>
              </a:rPr>
              <a:t>segrevanje</a:t>
            </a:r>
            <a:r>
              <a:rPr lang="sl-SI" sz="1600"/>
              <a:t> lahko privede do uničenja ojačevalnika, zato je potrebno </a:t>
            </a:r>
          </a:p>
          <a:p>
            <a:pPr eaLnBrk="0" hangingPunct="0">
              <a:spcBef>
                <a:spcPct val="20000"/>
              </a:spcBef>
              <a:buClr>
                <a:schemeClr val="tx2"/>
              </a:buClr>
              <a:buSzPct val="75000"/>
              <a:buFont typeface="Monotype Sorts"/>
              <a:buNone/>
            </a:pPr>
            <a:r>
              <a:rPr lang="sl-SI" sz="1600"/>
              <a:t>poskrbeti za </a:t>
            </a:r>
            <a:r>
              <a:rPr lang="sl-SI" sz="1600">
                <a:solidFill>
                  <a:srgbClr val="2469AE"/>
                </a:solidFill>
              </a:rPr>
              <a:t>primerno hlajenje.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09" name="Rectangle 2"/>
          <p:cNvSpPr>
            <a:spLocks noGrp="1" noChangeArrowheads="1"/>
          </p:cNvSpPr>
          <p:nvPr>
            <p:ph type="title"/>
          </p:nvPr>
        </p:nvSpPr>
        <p:spPr/>
        <p:txBody>
          <a:bodyPr/>
          <a:lstStyle/>
          <a:p>
            <a:pPr eaLnBrk="1" hangingPunct="1"/>
            <a:r>
              <a:rPr lang="sl-SI"/>
              <a:t>Tranzistor (unipolarni)</a:t>
            </a:r>
          </a:p>
        </p:txBody>
      </p:sp>
      <p:pic>
        <p:nvPicPr>
          <p:cNvPr id="1630210" name="Picture 3" descr="slika5"/>
          <p:cNvPicPr>
            <a:picLocks noGrp="1" noChangeAspect="1" noChangeArrowheads="1"/>
          </p:cNvPicPr>
          <p:nvPr>
            <p:ph idx="1"/>
          </p:nvPr>
        </p:nvPicPr>
        <p:blipFill>
          <a:blip r:embed="rId3"/>
          <a:srcRect/>
          <a:stretch>
            <a:fillRect/>
          </a:stretch>
        </p:blipFill>
        <p:spPr>
          <a:xfrm>
            <a:off x="446088" y="1509713"/>
            <a:ext cx="4097337" cy="2946400"/>
          </a:xfrm>
        </p:spPr>
      </p:pic>
      <p:sp>
        <p:nvSpPr>
          <p:cNvPr id="1630211" name="Rectangle 4"/>
          <p:cNvSpPr>
            <a:spLocks noChangeArrowheads="1"/>
          </p:cNvSpPr>
          <p:nvPr/>
        </p:nvSpPr>
        <p:spPr bwMode="auto">
          <a:xfrm>
            <a:off x="409575" y="1590675"/>
            <a:ext cx="971550" cy="1266825"/>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630212" name="Text Box 5"/>
          <p:cNvSpPr txBox="1">
            <a:spLocks noChangeArrowheads="1"/>
          </p:cNvSpPr>
          <p:nvPr/>
        </p:nvSpPr>
        <p:spPr bwMode="auto">
          <a:xfrm>
            <a:off x="4803775" y="1762125"/>
            <a:ext cx="2871788"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Priključki tranzistorja:</a:t>
            </a:r>
          </a:p>
          <a:p>
            <a:pPr eaLnBrk="0" hangingPunct="0">
              <a:spcBef>
                <a:spcPct val="20000"/>
              </a:spcBef>
              <a:buClr>
                <a:schemeClr val="tx2"/>
              </a:buClr>
              <a:buSzPct val="75000"/>
              <a:buFont typeface="Monotype Sorts"/>
              <a:buChar char="n"/>
            </a:pPr>
            <a:r>
              <a:rPr lang="sl-SI" sz="1600"/>
              <a:t> drain (ponor)</a:t>
            </a:r>
          </a:p>
          <a:p>
            <a:pPr eaLnBrk="0" hangingPunct="0">
              <a:spcBef>
                <a:spcPct val="20000"/>
              </a:spcBef>
              <a:buClr>
                <a:schemeClr val="tx2"/>
              </a:buClr>
              <a:buSzPct val="75000"/>
              <a:buFont typeface="Monotype Sorts"/>
              <a:buChar char="n"/>
            </a:pPr>
            <a:r>
              <a:rPr lang="sl-SI" sz="1600"/>
              <a:t> gate (</a:t>
            </a:r>
            <a:r>
              <a:rPr lang="sl-SI" sz="1600">
                <a:solidFill>
                  <a:srgbClr val="2469AE"/>
                </a:solidFill>
              </a:rPr>
              <a:t>krmilna elektroda</a:t>
            </a:r>
            <a:r>
              <a:rPr lang="sl-SI" sz="1600"/>
              <a:t>)</a:t>
            </a:r>
          </a:p>
          <a:p>
            <a:pPr eaLnBrk="0" hangingPunct="0">
              <a:spcBef>
                <a:spcPct val="20000"/>
              </a:spcBef>
              <a:buClr>
                <a:schemeClr val="tx2"/>
              </a:buClr>
              <a:buSzPct val="75000"/>
              <a:buFont typeface="Monotype Sorts"/>
              <a:buChar char="n"/>
            </a:pPr>
            <a:r>
              <a:rPr lang="sl-SI" sz="1600"/>
              <a:t> source (izvor)</a:t>
            </a:r>
          </a:p>
        </p:txBody>
      </p:sp>
      <p:sp>
        <p:nvSpPr>
          <p:cNvPr id="1630213" name="Text Box 6"/>
          <p:cNvSpPr txBox="1">
            <a:spLocks noChangeArrowheads="1"/>
          </p:cNvSpPr>
          <p:nvPr/>
        </p:nvSpPr>
        <p:spPr bwMode="auto">
          <a:xfrm>
            <a:off x="450850" y="4610100"/>
            <a:ext cx="8382000" cy="2495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Unipolarni tranzistor (FET):</a:t>
            </a:r>
          </a:p>
          <a:p>
            <a:pPr eaLnBrk="0" hangingPunct="0">
              <a:spcBef>
                <a:spcPct val="20000"/>
              </a:spcBef>
              <a:buClr>
                <a:schemeClr val="tx2"/>
              </a:buClr>
              <a:buSzPct val="75000"/>
              <a:buFont typeface="Monotype Sorts"/>
              <a:buChar char="n"/>
            </a:pPr>
            <a:r>
              <a:rPr lang="sl-SI" sz="1600"/>
              <a:t> unipolarni tranzistor s PN spojem ali spojni FET (JFET)</a:t>
            </a:r>
          </a:p>
          <a:p>
            <a:pPr eaLnBrk="0" hangingPunct="0">
              <a:spcBef>
                <a:spcPct val="20000"/>
              </a:spcBef>
              <a:buClr>
                <a:schemeClr val="tx2"/>
              </a:buClr>
              <a:buSzPct val="75000"/>
              <a:buFont typeface="Monotype Sorts"/>
              <a:buChar char="n"/>
            </a:pPr>
            <a:r>
              <a:rPr lang="sl-SI" sz="1600"/>
              <a:t> unipolarni tranzistor z izolirano krmilno elektrodo (IGFET, MOS FET)</a:t>
            </a:r>
          </a:p>
          <a:p>
            <a:pPr eaLnBrk="0" hangingPunct="0">
              <a:spcBef>
                <a:spcPct val="20000"/>
              </a:spcBef>
              <a:buClr>
                <a:schemeClr val="tx2"/>
              </a:buClr>
              <a:buSzPct val="75000"/>
              <a:buFont typeface="Monotype Sorts"/>
              <a:buChar char="n"/>
            </a:pPr>
            <a:endParaRPr lang="sl-SI" sz="1600"/>
          </a:p>
          <a:p>
            <a:pPr eaLnBrk="0" hangingPunct="0">
              <a:spcBef>
                <a:spcPct val="20000"/>
              </a:spcBef>
              <a:buClr>
                <a:schemeClr val="tx2"/>
              </a:buClr>
              <a:buSzPct val="75000"/>
              <a:buFont typeface="Monotype Sorts"/>
              <a:buNone/>
            </a:pPr>
            <a:r>
              <a:rPr lang="sl-SI" sz="1400"/>
              <a:t>V unipolarnem tranzistorju električni tok prenašajo večinski naboji v kanalu. Od tod tudi </a:t>
            </a:r>
          </a:p>
          <a:p>
            <a:pPr eaLnBrk="0" hangingPunct="0">
              <a:spcBef>
                <a:spcPct val="20000"/>
              </a:spcBef>
              <a:buClr>
                <a:schemeClr val="tx2"/>
              </a:buClr>
              <a:buSzPct val="75000"/>
              <a:buFont typeface="Monotype Sorts"/>
              <a:buNone/>
            </a:pPr>
            <a:r>
              <a:rPr lang="sl-SI" sz="1400"/>
              <a:t>izhaja ime unipolarni tranzistor za razliko od bipolarnega tranzistorja, v katerem prispevajo</a:t>
            </a:r>
          </a:p>
          <a:p>
            <a:pPr eaLnBrk="0" hangingPunct="0">
              <a:spcBef>
                <a:spcPct val="20000"/>
              </a:spcBef>
              <a:buClr>
                <a:schemeClr val="tx2"/>
              </a:buClr>
              <a:buSzPct val="75000"/>
              <a:buFont typeface="Monotype Sorts"/>
              <a:buNone/>
            </a:pPr>
            <a:r>
              <a:rPr lang="sl-SI" sz="1400"/>
              <a:t>tokovom vseh elektrod oboji nosilci nabojev (elektroni in vrzeli).</a:t>
            </a:r>
          </a:p>
          <a:p>
            <a:pPr eaLnBrk="0" hangingPunct="0">
              <a:spcBef>
                <a:spcPct val="20000"/>
              </a:spcBef>
              <a:buClr>
                <a:schemeClr val="tx2"/>
              </a:buClr>
              <a:buSzPct val="75000"/>
              <a:buFont typeface="Monotype Sorts"/>
              <a:buChar char="n"/>
            </a:pPr>
            <a:endParaRPr lang="sl-SI" sz="1400"/>
          </a:p>
          <a:p>
            <a:pPr eaLnBrk="0" hangingPunct="0">
              <a:spcBef>
                <a:spcPct val="20000"/>
              </a:spcBef>
              <a:buClr>
                <a:schemeClr val="tx2"/>
              </a:buClr>
              <a:buSzPct val="75000"/>
              <a:buFont typeface="Monotype Sorts"/>
              <a:buNone/>
            </a:pPr>
            <a:endParaRPr lang="sl-SI" sz="14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7" name="Rectangle 2"/>
          <p:cNvSpPr>
            <a:spLocks noGrp="1" noChangeArrowheads="1"/>
          </p:cNvSpPr>
          <p:nvPr>
            <p:ph type="title"/>
          </p:nvPr>
        </p:nvSpPr>
        <p:spPr/>
        <p:txBody>
          <a:bodyPr/>
          <a:lstStyle/>
          <a:p>
            <a:pPr eaLnBrk="1" hangingPunct="1"/>
            <a:r>
              <a:rPr lang="sl-SI"/>
              <a:t>Digitalna integrirana vezja</a:t>
            </a:r>
          </a:p>
        </p:txBody>
      </p:sp>
      <p:pic>
        <p:nvPicPr>
          <p:cNvPr id="1632258" name="Picture 4" descr="slika5"/>
          <p:cNvPicPr>
            <a:picLocks noGrp="1" noChangeAspect="1" noChangeArrowheads="1"/>
          </p:cNvPicPr>
          <p:nvPr>
            <p:ph sz="quarter" idx="2"/>
          </p:nvPr>
        </p:nvPicPr>
        <p:blipFill>
          <a:blip r:embed="rId3"/>
          <a:srcRect/>
          <a:stretch>
            <a:fillRect/>
          </a:stretch>
        </p:blipFill>
        <p:spPr>
          <a:xfrm>
            <a:off x="723900" y="3582988"/>
            <a:ext cx="3173413" cy="2957512"/>
          </a:xfrm>
        </p:spPr>
      </p:pic>
      <p:sp>
        <p:nvSpPr>
          <p:cNvPr id="1632259" name="Text Box 5"/>
          <p:cNvSpPr txBox="1">
            <a:spLocks noChangeArrowheads="1"/>
          </p:cNvSpPr>
          <p:nvPr/>
        </p:nvSpPr>
        <p:spPr bwMode="auto">
          <a:xfrm>
            <a:off x="384175" y="1428750"/>
            <a:ext cx="587692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Digitalna integrirana vezja </a:t>
            </a:r>
            <a:r>
              <a:rPr lang="sl-SI" sz="1600">
                <a:solidFill>
                  <a:srgbClr val="2469AE"/>
                </a:solidFill>
              </a:rPr>
              <a:t>poznajo le dve logični stanji.</a:t>
            </a:r>
          </a:p>
        </p:txBody>
      </p:sp>
      <p:pic>
        <p:nvPicPr>
          <p:cNvPr id="1632260" name="Picture 6" descr="slika5"/>
          <p:cNvPicPr>
            <a:picLocks noGrp="1" noChangeAspect="1" noChangeArrowheads="1"/>
          </p:cNvPicPr>
          <p:nvPr>
            <p:ph sz="quarter" idx="3"/>
          </p:nvPr>
        </p:nvPicPr>
        <p:blipFill>
          <a:blip r:embed="rId4"/>
          <a:srcRect/>
          <a:stretch>
            <a:fillRect/>
          </a:stretch>
        </p:blipFill>
        <p:spPr>
          <a:xfrm>
            <a:off x="5419725" y="2006600"/>
            <a:ext cx="3111500" cy="3863975"/>
          </a:xfrm>
        </p:spPr>
      </p:pic>
      <p:sp>
        <p:nvSpPr>
          <p:cNvPr id="1632261" name="Text Box 7"/>
          <p:cNvSpPr txBox="1">
            <a:spLocks noChangeArrowheads="1"/>
          </p:cNvSpPr>
          <p:nvPr/>
        </p:nvSpPr>
        <p:spPr bwMode="auto">
          <a:xfrm>
            <a:off x="6127750" y="6140450"/>
            <a:ext cx="19700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Vrata NE-ALI (NOR)</a:t>
            </a:r>
          </a:p>
        </p:txBody>
      </p:sp>
      <p:sp>
        <p:nvSpPr>
          <p:cNvPr id="1632262" name="Line 8"/>
          <p:cNvSpPr>
            <a:spLocks noChangeShapeType="1"/>
          </p:cNvSpPr>
          <p:nvPr/>
        </p:nvSpPr>
        <p:spPr bwMode="auto">
          <a:xfrm flipV="1">
            <a:off x="3686175" y="3438525"/>
            <a:ext cx="590550" cy="361950"/>
          </a:xfrm>
          <a:prstGeom prst="line">
            <a:avLst/>
          </a:prstGeom>
          <a:noFill/>
          <a:ln w="19050">
            <a:solidFill>
              <a:srgbClr val="336600"/>
            </a:solidFill>
            <a:round/>
            <a:headEnd type="none" w="sm" len="sm"/>
            <a:tailEnd type="none" w="sm" len="sm"/>
          </a:ln>
        </p:spPr>
        <p:txBody>
          <a:bodyPr>
            <a:spAutoFit/>
          </a:bodyPr>
          <a:lstStyle/>
          <a:p>
            <a:endParaRPr lang="sl-SI"/>
          </a:p>
        </p:txBody>
      </p:sp>
      <p:sp>
        <p:nvSpPr>
          <p:cNvPr id="1632263" name="Line 9"/>
          <p:cNvSpPr>
            <a:spLocks noChangeShapeType="1"/>
          </p:cNvSpPr>
          <p:nvPr/>
        </p:nvSpPr>
        <p:spPr bwMode="auto">
          <a:xfrm flipV="1">
            <a:off x="2619375" y="3495675"/>
            <a:ext cx="1657350" cy="1038225"/>
          </a:xfrm>
          <a:prstGeom prst="line">
            <a:avLst/>
          </a:prstGeom>
          <a:noFill/>
          <a:ln w="19050">
            <a:solidFill>
              <a:srgbClr val="336600"/>
            </a:solidFill>
            <a:round/>
            <a:headEnd type="none" w="sm" len="sm"/>
            <a:tailEnd type="none" w="sm" len="sm"/>
          </a:ln>
        </p:spPr>
        <p:txBody>
          <a:bodyPr>
            <a:spAutoFit/>
          </a:bodyPr>
          <a:lstStyle/>
          <a:p>
            <a:endParaRPr lang="sl-SI"/>
          </a:p>
        </p:txBody>
      </p:sp>
      <p:sp>
        <p:nvSpPr>
          <p:cNvPr id="1632264" name="Text Box 10"/>
          <p:cNvSpPr txBox="1">
            <a:spLocks noChangeArrowheads="1"/>
          </p:cNvSpPr>
          <p:nvPr/>
        </p:nvSpPr>
        <p:spPr bwMode="auto">
          <a:xfrm>
            <a:off x="4232275" y="3302000"/>
            <a:ext cx="9302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336600"/>
                </a:solidFill>
              </a:rPr>
              <a:t>negacija</a:t>
            </a:r>
          </a:p>
        </p:txBody>
      </p:sp>
      <p:sp>
        <p:nvSpPr>
          <p:cNvPr id="1632265" name="Oval 11"/>
          <p:cNvSpPr>
            <a:spLocks noChangeArrowheads="1"/>
          </p:cNvSpPr>
          <p:nvPr/>
        </p:nvSpPr>
        <p:spPr bwMode="auto">
          <a:xfrm>
            <a:off x="2495550" y="4467225"/>
            <a:ext cx="142875" cy="238125"/>
          </a:xfrm>
          <a:prstGeom prst="ellipse">
            <a:avLst/>
          </a:prstGeom>
          <a:noFill/>
          <a:ln w="19050">
            <a:solidFill>
              <a:srgbClr val="336600"/>
            </a:solidFill>
            <a:round/>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632266" name="Oval 12"/>
          <p:cNvSpPr>
            <a:spLocks noChangeArrowheads="1"/>
          </p:cNvSpPr>
          <p:nvPr/>
        </p:nvSpPr>
        <p:spPr bwMode="auto">
          <a:xfrm>
            <a:off x="3619500" y="3733800"/>
            <a:ext cx="88900" cy="190500"/>
          </a:xfrm>
          <a:prstGeom prst="ellipse">
            <a:avLst/>
          </a:prstGeom>
          <a:noFill/>
          <a:ln w="19050">
            <a:solidFill>
              <a:srgbClr val="336600"/>
            </a:solidFill>
            <a:round/>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pic>
        <p:nvPicPr>
          <p:cNvPr id="1632267" name="Picture 14" descr="log"/>
          <p:cNvPicPr>
            <a:picLocks noChangeAspect="1" noChangeArrowheads="1"/>
          </p:cNvPicPr>
          <p:nvPr/>
        </p:nvPicPr>
        <p:blipFill>
          <a:blip r:embed="rId5"/>
          <a:srcRect/>
          <a:stretch>
            <a:fillRect/>
          </a:stretch>
        </p:blipFill>
        <p:spPr bwMode="auto">
          <a:xfrm>
            <a:off x="665163" y="1787525"/>
            <a:ext cx="3103562" cy="15208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3" name="Rectangle 2"/>
          <p:cNvSpPr>
            <a:spLocks noGrp="1" noChangeArrowheads="1"/>
          </p:cNvSpPr>
          <p:nvPr>
            <p:ph type="title"/>
          </p:nvPr>
        </p:nvSpPr>
        <p:spPr/>
        <p:txBody>
          <a:bodyPr/>
          <a:lstStyle/>
          <a:p>
            <a:pPr eaLnBrk="1" hangingPunct="1"/>
            <a:r>
              <a:rPr lang="sl-SI"/>
              <a:t>Prepustnost atmosfere</a:t>
            </a:r>
          </a:p>
        </p:txBody>
      </p:sp>
      <p:pic>
        <p:nvPicPr>
          <p:cNvPr id="1093634" name="Picture 5" descr="prepustnost_atmosfere"/>
          <p:cNvPicPr>
            <a:picLocks noChangeAspect="1" noChangeArrowheads="1"/>
          </p:cNvPicPr>
          <p:nvPr/>
        </p:nvPicPr>
        <p:blipFill>
          <a:blip r:embed="rId2"/>
          <a:srcRect/>
          <a:stretch>
            <a:fillRect/>
          </a:stretch>
        </p:blipFill>
        <p:spPr bwMode="auto">
          <a:xfrm>
            <a:off x="309563" y="1370013"/>
            <a:ext cx="8507412" cy="5308600"/>
          </a:xfrm>
          <a:prstGeom prst="rect">
            <a:avLst/>
          </a:prstGeom>
          <a:noFill/>
          <a:ln w="9525">
            <a:noFill/>
            <a:miter lim="800000"/>
            <a:headEnd/>
            <a:tailEnd/>
          </a:ln>
        </p:spPr>
      </p:pic>
      <p:sp>
        <p:nvSpPr>
          <p:cNvPr id="1093635" name="Rectangle 6"/>
          <p:cNvSpPr>
            <a:spLocks noChangeArrowheads="1"/>
          </p:cNvSpPr>
          <p:nvPr/>
        </p:nvSpPr>
        <p:spPr bwMode="auto">
          <a:xfrm>
            <a:off x="4667250" y="1555750"/>
            <a:ext cx="4040188" cy="1027113"/>
          </a:xfrm>
          <a:prstGeom prst="rect">
            <a:avLst/>
          </a:prstGeom>
          <a:noFill/>
          <a:ln w="38100">
            <a:solidFill>
              <a:srgbClr val="FF0000"/>
            </a:solidFill>
            <a:miter lim="800000"/>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
        <p:nvSpPr>
          <p:cNvPr id="1093636" name="Text Box 7"/>
          <p:cNvSpPr txBox="1">
            <a:spLocks noChangeArrowheads="1"/>
          </p:cNvSpPr>
          <p:nvPr/>
        </p:nvSpPr>
        <p:spPr bwMode="auto">
          <a:xfrm>
            <a:off x="5776913" y="2844800"/>
            <a:ext cx="190658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b="1"/>
              <a:t>15 GHz                30 MHz</a:t>
            </a:r>
          </a:p>
        </p:txBody>
      </p:sp>
      <p:sp>
        <p:nvSpPr>
          <p:cNvPr id="1093637" name="Text Box 8"/>
          <p:cNvSpPr txBox="1">
            <a:spLocks noChangeArrowheads="1"/>
          </p:cNvSpPr>
          <p:nvPr/>
        </p:nvSpPr>
        <p:spPr bwMode="auto">
          <a:xfrm>
            <a:off x="5994400" y="1557338"/>
            <a:ext cx="118268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b="1">
                <a:solidFill>
                  <a:srgbClr val="FF0000"/>
                </a:solidFill>
              </a:rPr>
              <a:t>radijski valovi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5" name="Rectangle 2"/>
          <p:cNvSpPr>
            <a:spLocks noGrp="1" noChangeArrowheads="1"/>
          </p:cNvSpPr>
          <p:nvPr>
            <p:ph type="title"/>
          </p:nvPr>
        </p:nvSpPr>
        <p:spPr/>
        <p:txBody>
          <a:bodyPr/>
          <a:lstStyle/>
          <a:p>
            <a:pPr eaLnBrk="1" hangingPunct="1"/>
            <a:r>
              <a:rPr lang="sl-SI"/>
              <a:t>Analogna integrirana vezja</a:t>
            </a:r>
          </a:p>
        </p:txBody>
      </p:sp>
      <p:pic>
        <p:nvPicPr>
          <p:cNvPr id="1634306" name="Picture 3" descr="slika5"/>
          <p:cNvPicPr>
            <a:picLocks noGrp="1" noChangeAspect="1" noChangeArrowheads="1"/>
          </p:cNvPicPr>
          <p:nvPr>
            <p:ph sz="half" idx="1"/>
          </p:nvPr>
        </p:nvPicPr>
        <p:blipFill>
          <a:blip r:embed="rId3"/>
          <a:srcRect/>
          <a:stretch>
            <a:fillRect/>
          </a:stretch>
        </p:blipFill>
        <p:spPr>
          <a:xfrm>
            <a:off x="555625" y="1939925"/>
            <a:ext cx="3844925" cy="1639888"/>
          </a:xfrm>
        </p:spPr>
      </p:pic>
      <p:sp>
        <p:nvSpPr>
          <p:cNvPr id="1634307" name="Text Box 4"/>
          <p:cNvSpPr txBox="1">
            <a:spLocks noChangeArrowheads="1"/>
          </p:cNvSpPr>
          <p:nvPr/>
        </p:nvSpPr>
        <p:spPr bwMode="auto">
          <a:xfrm>
            <a:off x="4679950" y="2901950"/>
            <a:ext cx="22367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Operacijski ojačevalnik</a:t>
            </a:r>
          </a:p>
        </p:txBody>
      </p:sp>
      <p:sp>
        <p:nvSpPr>
          <p:cNvPr id="1634308" name="Text Box 5"/>
          <p:cNvSpPr txBox="1">
            <a:spLocks noChangeArrowheads="1"/>
          </p:cNvSpPr>
          <p:nvPr/>
        </p:nvSpPr>
        <p:spPr bwMode="auto">
          <a:xfrm>
            <a:off x="384175" y="1492250"/>
            <a:ext cx="8289925" cy="30480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Pri analognih integriranih vezjih </a:t>
            </a:r>
            <a:r>
              <a:rPr lang="sl-SI" sz="1400">
                <a:solidFill>
                  <a:srgbClr val="2469AE"/>
                </a:solidFill>
              </a:rPr>
              <a:t>izhodni signal zvezno sledi spremembi vhodnega signala.</a:t>
            </a:r>
          </a:p>
        </p:txBody>
      </p:sp>
      <p:pic>
        <p:nvPicPr>
          <p:cNvPr id="1634309" name="Picture 6" descr="slika5"/>
          <p:cNvPicPr>
            <a:picLocks noGrp="1" noChangeAspect="1" noChangeArrowheads="1"/>
          </p:cNvPicPr>
          <p:nvPr>
            <p:ph sz="half" idx="2"/>
          </p:nvPr>
        </p:nvPicPr>
        <p:blipFill>
          <a:blip r:embed="rId4"/>
          <a:srcRect/>
          <a:stretch>
            <a:fillRect/>
          </a:stretch>
        </p:blipFill>
        <p:spPr>
          <a:xfrm>
            <a:off x="627063" y="4260850"/>
            <a:ext cx="4159250" cy="1885950"/>
          </a:xfrm>
        </p:spPr>
      </p:pic>
      <p:sp>
        <p:nvSpPr>
          <p:cNvPr id="1634310" name="Text Box 7"/>
          <p:cNvSpPr txBox="1">
            <a:spLocks noChangeArrowheads="1"/>
          </p:cNvSpPr>
          <p:nvPr/>
        </p:nvSpPr>
        <p:spPr bwMode="auto">
          <a:xfrm>
            <a:off x="5137150" y="4835525"/>
            <a:ext cx="2473325"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Stabilizirani napajalnik za</a:t>
            </a:r>
          </a:p>
          <a:p>
            <a:pPr eaLnBrk="0" hangingPunct="0">
              <a:spcBef>
                <a:spcPct val="20000"/>
              </a:spcBef>
              <a:buClr>
                <a:schemeClr val="tx2"/>
              </a:buClr>
              <a:buSzPct val="75000"/>
              <a:buFont typeface="Monotype Sorts"/>
              <a:buNone/>
            </a:pPr>
            <a:r>
              <a:rPr lang="sl-SI" sz="1400"/>
              <a:t>simetrično napetost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3" name="Rectangle 2"/>
          <p:cNvSpPr>
            <a:spLocks noGrp="1" noChangeArrowheads="1"/>
          </p:cNvSpPr>
          <p:nvPr>
            <p:ph type="title"/>
          </p:nvPr>
        </p:nvSpPr>
        <p:spPr/>
        <p:txBody>
          <a:bodyPr/>
          <a:lstStyle/>
          <a:p>
            <a:pPr eaLnBrk="1" hangingPunct="1"/>
            <a:r>
              <a:rPr lang="sl-SI"/>
              <a:t>Razred delovanja ojačevalnikov</a:t>
            </a:r>
          </a:p>
        </p:txBody>
      </p:sp>
      <p:pic>
        <p:nvPicPr>
          <p:cNvPr id="1636354" name="Picture 3" descr="slika5"/>
          <p:cNvPicPr>
            <a:picLocks noGrp="1" noChangeAspect="1" noChangeArrowheads="1"/>
          </p:cNvPicPr>
          <p:nvPr>
            <p:ph idx="1"/>
          </p:nvPr>
        </p:nvPicPr>
        <p:blipFill>
          <a:blip r:embed="rId3"/>
          <a:srcRect/>
          <a:stretch>
            <a:fillRect/>
          </a:stretch>
        </p:blipFill>
        <p:spPr>
          <a:xfrm>
            <a:off x="366713" y="1439863"/>
            <a:ext cx="4845050" cy="5229225"/>
          </a:xfrm>
        </p:spPr>
      </p:pic>
      <p:sp>
        <p:nvSpPr>
          <p:cNvPr id="1636355" name="Text Box 4"/>
          <p:cNvSpPr txBox="1">
            <a:spLocks noChangeArrowheads="1"/>
          </p:cNvSpPr>
          <p:nvPr/>
        </p:nvSpPr>
        <p:spPr bwMode="auto">
          <a:xfrm>
            <a:off x="5546725" y="2149475"/>
            <a:ext cx="3130550" cy="33718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Nastavitev delovne točke določa</a:t>
            </a:r>
          </a:p>
          <a:p>
            <a:pPr eaLnBrk="0" hangingPunct="0">
              <a:spcBef>
                <a:spcPct val="20000"/>
              </a:spcBef>
              <a:buClr>
                <a:schemeClr val="tx2"/>
              </a:buClr>
              <a:buSzPct val="75000"/>
              <a:buFont typeface="Monotype Sorts"/>
              <a:buNone/>
            </a:pPr>
            <a:r>
              <a:rPr lang="sl-SI" sz="1400">
                <a:solidFill>
                  <a:srgbClr val="2469AE"/>
                </a:solidFill>
              </a:rPr>
              <a:t>kvaliteto ojačevalnika, predvsem</a:t>
            </a:r>
          </a:p>
          <a:p>
            <a:pPr eaLnBrk="0" hangingPunct="0">
              <a:spcBef>
                <a:spcPct val="20000"/>
              </a:spcBef>
              <a:buClr>
                <a:schemeClr val="tx2"/>
              </a:buClr>
              <a:buSzPct val="75000"/>
              <a:buFont typeface="Monotype Sorts"/>
              <a:buNone/>
            </a:pPr>
            <a:r>
              <a:rPr lang="sl-SI" sz="1400">
                <a:solidFill>
                  <a:srgbClr val="2469AE"/>
                </a:solidFill>
              </a:rPr>
              <a:t>glede linearnosti, pa tudi glede</a:t>
            </a:r>
          </a:p>
          <a:p>
            <a:pPr eaLnBrk="0" hangingPunct="0">
              <a:spcBef>
                <a:spcPct val="20000"/>
              </a:spcBef>
              <a:buClr>
                <a:schemeClr val="tx2"/>
              </a:buClr>
              <a:buSzPct val="75000"/>
              <a:buFont typeface="Monotype Sorts"/>
              <a:buNone/>
            </a:pPr>
            <a:r>
              <a:rPr lang="sl-SI" sz="1400">
                <a:solidFill>
                  <a:srgbClr val="2469AE"/>
                </a:solidFill>
              </a:rPr>
              <a:t>ojačanja toka A</a:t>
            </a:r>
            <a:r>
              <a:rPr lang="sl-SI" sz="1400" baseline="-25000">
                <a:solidFill>
                  <a:srgbClr val="2469AE"/>
                </a:solidFill>
              </a:rPr>
              <a:t>I</a:t>
            </a:r>
            <a:r>
              <a:rPr lang="sl-SI" sz="1400">
                <a:solidFill>
                  <a:srgbClr val="2469AE"/>
                </a:solidFill>
              </a:rPr>
              <a:t>, napetosti A</a:t>
            </a:r>
            <a:r>
              <a:rPr lang="sl-SI" sz="1400" baseline="-25000">
                <a:solidFill>
                  <a:srgbClr val="2469AE"/>
                </a:solidFill>
              </a:rPr>
              <a:t>U</a:t>
            </a:r>
            <a:r>
              <a:rPr lang="sl-SI" sz="1400">
                <a:solidFill>
                  <a:srgbClr val="2469AE"/>
                </a:solidFill>
              </a:rPr>
              <a:t> in </a:t>
            </a:r>
          </a:p>
          <a:p>
            <a:pPr eaLnBrk="0" hangingPunct="0">
              <a:spcBef>
                <a:spcPct val="20000"/>
              </a:spcBef>
              <a:buClr>
                <a:schemeClr val="tx2"/>
              </a:buClr>
              <a:buSzPct val="75000"/>
              <a:buFont typeface="Monotype Sorts"/>
              <a:buNone/>
            </a:pPr>
            <a:r>
              <a:rPr lang="sl-SI" sz="1400">
                <a:solidFill>
                  <a:srgbClr val="2469AE"/>
                </a:solidFill>
              </a:rPr>
              <a:t>izkoristka </a:t>
            </a:r>
            <a:r>
              <a:rPr lang="sl-SI" sz="1400">
                <a:solidFill>
                  <a:srgbClr val="2469AE"/>
                </a:solidFill>
                <a:sym typeface="Symbol" pitchFamily="18" charset="2"/>
              </a:rPr>
              <a:t></a:t>
            </a:r>
            <a:r>
              <a:rPr lang="sl-SI" sz="1400">
                <a:solidFill>
                  <a:srgbClr val="2469AE"/>
                </a:solidFill>
              </a:rPr>
              <a:t>. </a:t>
            </a:r>
          </a:p>
          <a:p>
            <a:pPr eaLnBrk="0" hangingPunct="0">
              <a:spcBef>
                <a:spcPct val="20000"/>
              </a:spcBef>
              <a:buClr>
                <a:schemeClr val="tx2"/>
              </a:buClr>
              <a:buSzPct val="75000"/>
              <a:buFont typeface="Monotype Sorts"/>
              <a:buNone/>
            </a:pPr>
            <a:endParaRPr lang="sl-SI" sz="1400">
              <a:solidFill>
                <a:srgbClr val="2469AE"/>
              </a:solidFill>
            </a:endParaRPr>
          </a:p>
          <a:p>
            <a:pPr eaLnBrk="0" hangingPunct="0">
              <a:spcBef>
                <a:spcPct val="20000"/>
              </a:spcBef>
              <a:buClr>
                <a:schemeClr val="tx2"/>
              </a:buClr>
              <a:buSzPct val="75000"/>
              <a:buFont typeface="Monotype Sorts"/>
              <a:buNone/>
            </a:pPr>
            <a:r>
              <a:rPr lang="sl-SI" sz="1400"/>
              <a:t>Glede na postavitev delovne </a:t>
            </a:r>
          </a:p>
          <a:p>
            <a:pPr eaLnBrk="0" hangingPunct="0">
              <a:spcBef>
                <a:spcPct val="20000"/>
              </a:spcBef>
              <a:buClr>
                <a:schemeClr val="tx2"/>
              </a:buClr>
              <a:buSzPct val="75000"/>
              <a:buFont typeface="Monotype Sorts"/>
              <a:buNone/>
            </a:pPr>
            <a:r>
              <a:rPr lang="sl-SI" sz="1400"/>
              <a:t>točke ločimo:</a:t>
            </a:r>
          </a:p>
          <a:p>
            <a:pPr eaLnBrk="0" hangingPunct="0">
              <a:spcBef>
                <a:spcPct val="20000"/>
              </a:spcBef>
              <a:buClr>
                <a:schemeClr val="tx2"/>
              </a:buClr>
              <a:buSzPct val="75000"/>
              <a:buFont typeface="Monotype Sorts"/>
              <a:buNone/>
            </a:pPr>
            <a:r>
              <a:rPr lang="sl-SI" sz="1400"/>
              <a:t>a - Razred A</a:t>
            </a:r>
          </a:p>
          <a:p>
            <a:pPr eaLnBrk="0" hangingPunct="0">
              <a:spcBef>
                <a:spcPct val="20000"/>
              </a:spcBef>
              <a:buClr>
                <a:schemeClr val="tx2"/>
              </a:buClr>
              <a:buSzPct val="75000"/>
              <a:buFont typeface="Monotype Sorts"/>
              <a:buNone/>
            </a:pPr>
            <a:r>
              <a:rPr lang="sl-SI" sz="1400"/>
              <a:t>b - Razred B</a:t>
            </a:r>
          </a:p>
          <a:p>
            <a:pPr eaLnBrk="0" hangingPunct="0">
              <a:spcBef>
                <a:spcPct val="20000"/>
              </a:spcBef>
              <a:buClr>
                <a:schemeClr val="tx2"/>
              </a:buClr>
              <a:buSzPct val="75000"/>
              <a:buFont typeface="Monotype Sorts"/>
              <a:buNone/>
            </a:pPr>
            <a:r>
              <a:rPr lang="sl-SI" sz="1400"/>
              <a:t>c - Razred AB</a:t>
            </a:r>
          </a:p>
          <a:p>
            <a:pPr eaLnBrk="0" hangingPunct="0">
              <a:spcBef>
                <a:spcPct val="20000"/>
              </a:spcBef>
              <a:buClr>
                <a:schemeClr val="tx2"/>
              </a:buClr>
              <a:buSzPct val="75000"/>
              <a:buFont typeface="Monotype Sorts"/>
              <a:buNone/>
            </a:pPr>
            <a:r>
              <a:rPr lang="sl-SI" sz="1400"/>
              <a:t>d - Razred C</a:t>
            </a:r>
          </a:p>
          <a:p>
            <a:pPr eaLnBrk="0" hangingPunct="0">
              <a:spcBef>
                <a:spcPct val="20000"/>
              </a:spcBef>
              <a:buClr>
                <a:schemeClr val="tx2"/>
              </a:buClr>
              <a:buSzPct val="75000"/>
              <a:buFont typeface="Monotype Sorts"/>
              <a:buNone/>
            </a:pPr>
            <a:endParaRPr lang="sl-SI" sz="14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1" name="Rectangle 2"/>
          <p:cNvSpPr>
            <a:spLocks noGrp="1" noChangeArrowheads="1"/>
          </p:cNvSpPr>
          <p:nvPr>
            <p:ph type="title"/>
          </p:nvPr>
        </p:nvSpPr>
        <p:spPr/>
        <p:txBody>
          <a:bodyPr/>
          <a:lstStyle/>
          <a:p>
            <a:pPr eaLnBrk="1" hangingPunct="1"/>
            <a:r>
              <a:rPr lang="sl-SI"/>
              <a:t>Razred A</a:t>
            </a:r>
          </a:p>
        </p:txBody>
      </p:sp>
      <p:pic>
        <p:nvPicPr>
          <p:cNvPr id="1638402" name="Picture 3" descr="razredA"/>
          <p:cNvPicPr>
            <a:picLocks noGrp="1" noChangeAspect="1" noChangeArrowheads="1"/>
          </p:cNvPicPr>
          <p:nvPr>
            <p:ph idx="1"/>
          </p:nvPr>
        </p:nvPicPr>
        <p:blipFill>
          <a:blip r:embed="rId3"/>
          <a:srcRect/>
          <a:stretch>
            <a:fillRect/>
          </a:stretch>
        </p:blipFill>
        <p:spPr>
          <a:xfrm>
            <a:off x="323850" y="1498600"/>
            <a:ext cx="3249613" cy="3360738"/>
          </a:xfrm>
        </p:spPr>
      </p:pic>
      <p:sp>
        <p:nvSpPr>
          <p:cNvPr id="1638403" name="Text Box 4"/>
          <p:cNvSpPr txBox="1">
            <a:spLocks noChangeArrowheads="1"/>
          </p:cNvSpPr>
          <p:nvPr/>
        </p:nvSpPr>
        <p:spPr bwMode="auto">
          <a:xfrm>
            <a:off x="3394075" y="1660525"/>
            <a:ext cx="184150" cy="6413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endParaRPr lang="sl-SI" sz="3600"/>
          </a:p>
        </p:txBody>
      </p:sp>
      <p:sp>
        <p:nvSpPr>
          <p:cNvPr id="1638404" name="Text Box 5"/>
          <p:cNvSpPr txBox="1">
            <a:spLocks noChangeArrowheads="1"/>
          </p:cNvSpPr>
          <p:nvPr/>
        </p:nvSpPr>
        <p:spPr bwMode="auto">
          <a:xfrm>
            <a:off x="3546475" y="1530350"/>
            <a:ext cx="5249863" cy="26050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i="1"/>
              <a:t>Delovna točka:</a:t>
            </a:r>
            <a:r>
              <a:rPr lang="sl-SI" sz="1400"/>
              <a:t> se nahaja v linearnem delu I</a:t>
            </a:r>
            <a:r>
              <a:rPr lang="sl-SI" sz="1400" baseline="-25000"/>
              <a:t>C</a:t>
            </a:r>
            <a:r>
              <a:rPr lang="sl-SI" sz="1400"/>
              <a:t>/U</a:t>
            </a:r>
            <a:r>
              <a:rPr lang="sl-SI" sz="1400" baseline="-25000"/>
              <a:t>B</a:t>
            </a:r>
            <a:r>
              <a:rPr lang="sl-SI" sz="1400"/>
              <a:t>E</a:t>
            </a:r>
          </a:p>
          <a:p>
            <a:pPr eaLnBrk="0" hangingPunct="0">
              <a:spcBef>
                <a:spcPct val="20000"/>
              </a:spcBef>
              <a:buClr>
                <a:schemeClr val="tx2"/>
              </a:buClr>
              <a:buSzPct val="75000"/>
              <a:buFont typeface="Monotype Sorts"/>
              <a:buNone/>
            </a:pPr>
            <a:r>
              <a:rPr lang="sl-SI" sz="1400"/>
              <a:t>karakteristike, zato teče skozi tranzistor enosmerni</a:t>
            </a:r>
          </a:p>
          <a:p>
            <a:pPr eaLnBrk="0" hangingPunct="0">
              <a:spcBef>
                <a:spcPct val="20000"/>
              </a:spcBef>
              <a:buClr>
                <a:schemeClr val="tx2"/>
              </a:buClr>
              <a:buSzPct val="75000"/>
              <a:buFont typeface="Monotype Sorts"/>
              <a:buNone/>
            </a:pPr>
            <a:r>
              <a:rPr lang="sl-SI" sz="1400"/>
              <a:t>kolektorski tok ne glede na prisotnost vhodnega signala.</a:t>
            </a:r>
          </a:p>
          <a:p>
            <a:pPr eaLnBrk="0" hangingPunct="0">
              <a:spcBef>
                <a:spcPct val="20000"/>
              </a:spcBef>
              <a:buClr>
                <a:schemeClr val="tx2"/>
              </a:buClr>
              <a:buSzPct val="75000"/>
              <a:buFont typeface="Monotype Sorts"/>
              <a:buNone/>
            </a:pPr>
            <a:endParaRPr lang="sl-SI" sz="1400" i="1"/>
          </a:p>
          <a:p>
            <a:pPr eaLnBrk="0" hangingPunct="0">
              <a:spcBef>
                <a:spcPct val="20000"/>
              </a:spcBef>
              <a:buClr>
                <a:schemeClr val="tx2"/>
              </a:buClr>
              <a:buSzPct val="75000"/>
              <a:buFont typeface="Monotype Sorts"/>
              <a:buNone/>
            </a:pPr>
            <a:r>
              <a:rPr lang="sl-SI" sz="1400" i="1"/>
              <a:t>Izkoristek:</a:t>
            </a:r>
            <a:r>
              <a:rPr lang="sl-SI" sz="1400"/>
              <a:t> zelo majhen (30%), majhna izhodna moč.</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Linearnost: popačenje najmanjše, linearnost največja.</a:t>
            </a:r>
          </a:p>
          <a:p>
            <a:pPr eaLnBrk="0" hangingPunct="0">
              <a:spcBef>
                <a:spcPct val="20000"/>
              </a:spcBef>
              <a:buClr>
                <a:schemeClr val="tx2"/>
              </a:buClr>
              <a:buSzPct val="75000"/>
              <a:buFont typeface="Monotype Sorts"/>
              <a:buNone/>
            </a:pPr>
            <a:endParaRPr lang="sl-SI" sz="1400" i="1"/>
          </a:p>
          <a:p>
            <a:pPr eaLnBrk="0" hangingPunct="0">
              <a:spcBef>
                <a:spcPct val="20000"/>
              </a:spcBef>
              <a:buClr>
                <a:schemeClr val="tx2"/>
              </a:buClr>
              <a:buSzPct val="75000"/>
              <a:buFont typeface="Monotype Sorts"/>
              <a:buNone/>
            </a:pPr>
            <a:r>
              <a:rPr lang="sl-SI" sz="1400" i="1"/>
              <a:t>Uporaba:</a:t>
            </a:r>
            <a:r>
              <a:rPr lang="sl-SI" sz="1400"/>
              <a:t> v VF tehniki za SSB ojačevalce, QPSK, QAM…</a:t>
            </a:r>
          </a:p>
          <a:p>
            <a:pPr eaLnBrk="0" hangingPunct="0">
              <a:spcBef>
                <a:spcPct val="20000"/>
              </a:spcBef>
              <a:buClr>
                <a:schemeClr val="tx2"/>
              </a:buClr>
              <a:buSzPct val="75000"/>
              <a:buFont typeface="Monotype Sorts"/>
              <a:buNone/>
            </a:pPr>
            <a:endParaRPr lang="sl-SI" sz="14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49" name="Rectangle 2"/>
          <p:cNvSpPr>
            <a:spLocks noGrp="1" noChangeArrowheads="1"/>
          </p:cNvSpPr>
          <p:nvPr>
            <p:ph type="title"/>
          </p:nvPr>
        </p:nvSpPr>
        <p:spPr/>
        <p:txBody>
          <a:bodyPr/>
          <a:lstStyle/>
          <a:p>
            <a:pPr eaLnBrk="1" hangingPunct="1"/>
            <a:r>
              <a:rPr lang="sl-SI"/>
              <a:t>Razred B</a:t>
            </a:r>
          </a:p>
        </p:txBody>
      </p:sp>
      <p:pic>
        <p:nvPicPr>
          <p:cNvPr id="1640450" name="Picture 3" descr="razredB"/>
          <p:cNvPicPr>
            <a:picLocks noGrp="1" noChangeAspect="1" noChangeArrowheads="1"/>
          </p:cNvPicPr>
          <p:nvPr>
            <p:ph idx="1"/>
          </p:nvPr>
        </p:nvPicPr>
        <p:blipFill>
          <a:blip r:embed="rId3"/>
          <a:srcRect/>
          <a:stretch>
            <a:fillRect/>
          </a:stretch>
        </p:blipFill>
        <p:spPr>
          <a:xfrm>
            <a:off x="423863" y="1465263"/>
            <a:ext cx="3086100" cy="3227387"/>
          </a:xfrm>
        </p:spPr>
      </p:pic>
      <p:sp>
        <p:nvSpPr>
          <p:cNvPr id="1640451" name="Text Box 4"/>
          <p:cNvSpPr txBox="1">
            <a:spLocks noChangeArrowheads="1"/>
          </p:cNvSpPr>
          <p:nvPr/>
        </p:nvSpPr>
        <p:spPr bwMode="auto">
          <a:xfrm>
            <a:off x="3546475" y="1530350"/>
            <a:ext cx="5232400" cy="26050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i="1"/>
              <a:t>Delovna točka:</a:t>
            </a:r>
            <a:r>
              <a:rPr lang="sl-SI" sz="1400"/>
              <a:t> se nahaja v spodnjem delu I</a:t>
            </a:r>
            <a:r>
              <a:rPr lang="sl-SI" sz="1400" baseline="-25000"/>
              <a:t>C</a:t>
            </a:r>
            <a:r>
              <a:rPr lang="sl-SI" sz="1400"/>
              <a:t>/U</a:t>
            </a:r>
            <a:r>
              <a:rPr lang="sl-SI" sz="1400" baseline="-25000"/>
              <a:t>BE</a:t>
            </a:r>
          </a:p>
          <a:p>
            <a:pPr eaLnBrk="0" hangingPunct="0">
              <a:spcBef>
                <a:spcPct val="20000"/>
              </a:spcBef>
              <a:buClr>
                <a:schemeClr val="tx2"/>
              </a:buClr>
              <a:buSzPct val="75000"/>
              <a:buFont typeface="Monotype Sorts"/>
              <a:buNone/>
            </a:pPr>
            <a:r>
              <a:rPr lang="sl-SI" sz="1400"/>
              <a:t>karakteristike, običajno v točki, kjer preneha teči </a:t>
            </a:r>
          </a:p>
          <a:p>
            <a:pPr eaLnBrk="0" hangingPunct="0">
              <a:spcBef>
                <a:spcPct val="20000"/>
              </a:spcBef>
              <a:buClr>
                <a:schemeClr val="tx2"/>
              </a:buClr>
              <a:buSzPct val="75000"/>
              <a:buFont typeface="Monotype Sorts"/>
              <a:buNone/>
            </a:pPr>
            <a:r>
              <a:rPr lang="sl-SI" sz="1400"/>
              <a:t>kolektorski tok ko ni na vhodu signala.</a:t>
            </a:r>
          </a:p>
          <a:p>
            <a:pPr eaLnBrk="0" hangingPunct="0">
              <a:spcBef>
                <a:spcPct val="20000"/>
              </a:spcBef>
              <a:buClr>
                <a:schemeClr val="tx2"/>
              </a:buClr>
              <a:buSzPct val="75000"/>
              <a:buFont typeface="Monotype Sorts"/>
              <a:buNone/>
            </a:pPr>
            <a:endParaRPr lang="sl-SI" sz="1400" i="1"/>
          </a:p>
          <a:p>
            <a:pPr eaLnBrk="0" hangingPunct="0">
              <a:spcBef>
                <a:spcPct val="20000"/>
              </a:spcBef>
              <a:buClr>
                <a:schemeClr val="tx2"/>
              </a:buClr>
              <a:buSzPct val="75000"/>
              <a:buFont typeface="Monotype Sorts"/>
              <a:buNone/>
            </a:pPr>
            <a:r>
              <a:rPr lang="sl-SI" sz="1400" i="1"/>
              <a:t>Izkoristek:</a:t>
            </a:r>
            <a:r>
              <a:rPr lang="sl-SI" sz="1400"/>
              <a:t> dosti večji kot v razredu A (65%), prav tako </a:t>
            </a:r>
          </a:p>
          <a:p>
            <a:pPr eaLnBrk="0" hangingPunct="0">
              <a:spcBef>
                <a:spcPct val="20000"/>
              </a:spcBef>
              <a:buClr>
                <a:schemeClr val="tx2"/>
              </a:buClr>
              <a:buSzPct val="75000"/>
              <a:buFont typeface="Monotype Sorts"/>
              <a:buNone/>
            </a:pPr>
            <a:r>
              <a:rPr lang="sl-SI" sz="1400"/>
              <a:t>izhodna moč.</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Linearnost: popačenje velika.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i="1"/>
              <a:t>Uporaba:</a:t>
            </a:r>
            <a:r>
              <a:rPr lang="sl-SI" sz="1400"/>
              <a:t> v ojačevalnikih moči.</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7" name="Rectangle 2"/>
          <p:cNvSpPr>
            <a:spLocks noGrp="1" noChangeArrowheads="1"/>
          </p:cNvSpPr>
          <p:nvPr>
            <p:ph type="title"/>
          </p:nvPr>
        </p:nvSpPr>
        <p:spPr/>
        <p:txBody>
          <a:bodyPr/>
          <a:lstStyle/>
          <a:p>
            <a:pPr eaLnBrk="1" hangingPunct="1"/>
            <a:r>
              <a:rPr lang="sl-SI"/>
              <a:t>Razred AB</a:t>
            </a:r>
          </a:p>
        </p:txBody>
      </p:sp>
      <p:pic>
        <p:nvPicPr>
          <p:cNvPr id="1642498" name="Picture 3" descr="razredAB"/>
          <p:cNvPicPr>
            <a:picLocks noGrp="1" noChangeAspect="1" noChangeArrowheads="1"/>
          </p:cNvPicPr>
          <p:nvPr>
            <p:ph idx="1"/>
          </p:nvPr>
        </p:nvPicPr>
        <p:blipFill>
          <a:blip r:embed="rId3"/>
          <a:srcRect/>
          <a:stretch>
            <a:fillRect/>
          </a:stretch>
        </p:blipFill>
        <p:spPr>
          <a:xfrm>
            <a:off x="500063" y="1452563"/>
            <a:ext cx="3095625" cy="3243262"/>
          </a:xfrm>
        </p:spPr>
      </p:pic>
      <p:sp>
        <p:nvSpPr>
          <p:cNvPr id="1642499" name="Text Box 4"/>
          <p:cNvSpPr txBox="1">
            <a:spLocks noChangeArrowheads="1"/>
          </p:cNvSpPr>
          <p:nvPr/>
        </p:nvSpPr>
        <p:spPr bwMode="auto">
          <a:xfrm>
            <a:off x="3546475" y="1530350"/>
            <a:ext cx="5307013" cy="31162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i="1"/>
              <a:t>Delovna točka: zaradi zakrivljenosti karakteristike</a:t>
            </a:r>
            <a:r>
              <a:rPr lang="sl-SI" sz="1400"/>
              <a:t> I</a:t>
            </a:r>
            <a:r>
              <a:rPr lang="sl-SI" sz="1400" baseline="-25000"/>
              <a:t>C</a:t>
            </a:r>
            <a:r>
              <a:rPr lang="sl-SI" sz="1400"/>
              <a:t>/U</a:t>
            </a:r>
            <a:r>
              <a:rPr lang="sl-SI" sz="1400" baseline="-25000"/>
              <a:t>BE</a:t>
            </a:r>
            <a:r>
              <a:rPr lang="sl-SI" sz="1400"/>
              <a:t> </a:t>
            </a:r>
          </a:p>
          <a:p>
            <a:pPr eaLnBrk="0" hangingPunct="0">
              <a:spcBef>
                <a:spcPct val="20000"/>
              </a:spcBef>
              <a:buClr>
                <a:schemeClr val="tx2"/>
              </a:buClr>
              <a:buSzPct val="75000"/>
              <a:buFont typeface="Monotype Sorts"/>
              <a:buNone/>
            </a:pPr>
            <a:r>
              <a:rPr lang="sl-SI" sz="1400"/>
              <a:t>v njenem spodnjem delu, se popačenju ne moremo </a:t>
            </a:r>
          </a:p>
          <a:p>
            <a:pPr eaLnBrk="0" hangingPunct="0">
              <a:spcBef>
                <a:spcPct val="20000"/>
              </a:spcBef>
              <a:buClr>
                <a:schemeClr val="tx2"/>
              </a:buClr>
              <a:buSzPct val="75000"/>
              <a:buFont typeface="Monotype Sorts"/>
              <a:buNone/>
            </a:pPr>
            <a:r>
              <a:rPr lang="sl-SI" sz="1400"/>
              <a:t>izogniti, zato v AB razredu delovno točko postavimo v </a:t>
            </a:r>
          </a:p>
          <a:p>
            <a:pPr eaLnBrk="0" hangingPunct="0">
              <a:spcBef>
                <a:spcPct val="20000"/>
              </a:spcBef>
              <a:buClr>
                <a:schemeClr val="tx2"/>
              </a:buClr>
              <a:buSzPct val="75000"/>
              <a:buFont typeface="Monotype Sorts"/>
              <a:buNone/>
            </a:pPr>
            <a:r>
              <a:rPr lang="sl-SI" sz="1400"/>
              <a:t>vmesni položaj.</a:t>
            </a:r>
          </a:p>
          <a:p>
            <a:pPr eaLnBrk="0" hangingPunct="0">
              <a:spcBef>
                <a:spcPct val="20000"/>
              </a:spcBef>
              <a:buClr>
                <a:schemeClr val="tx2"/>
              </a:buClr>
              <a:buSzPct val="75000"/>
              <a:buFont typeface="Monotype Sorts"/>
              <a:buNone/>
            </a:pPr>
            <a:endParaRPr lang="sl-SI" sz="1400" i="1"/>
          </a:p>
          <a:p>
            <a:pPr eaLnBrk="0" hangingPunct="0">
              <a:spcBef>
                <a:spcPct val="20000"/>
              </a:spcBef>
              <a:buClr>
                <a:schemeClr val="tx2"/>
              </a:buClr>
              <a:buSzPct val="75000"/>
              <a:buFont typeface="Monotype Sorts"/>
              <a:buNone/>
            </a:pPr>
            <a:r>
              <a:rPr lang="sl-SI" sz="1400" i="1"/>
              <a:t>Izkoristek: </a:t>
            </a:r>
            <a:r>
              <a:rPr lang="sl-SI" sz="1400"/>
              <a:t>izkoristek manjši kot v razredu B (50-60%), </a:t>
            </a:r>
          </a:p>
          <a:p>
            <a:pPr eaLnBrk="0" hangingPunct="0">
              <a:spcBef>
                <a:spcPct val="20000"/>
              </a:spcBef>
              <a:buClr>
                <a:schemeClr val="tx2"/>
              </a:buClr>
              <a:buSzPct val="75000"/>
              <a:buFont typeface="Monotype Sorts"/>
              <a:buNone/>
            </a:pPr>
            <a:r>
              <a:rPr lang="sl-SI" sz="1400"/>
              <a:t>skoz teče manjši kolektorski tok.</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Linearnost: večja kot v B, saj se popačenje drastično </a:t>
            </a:r>
          </a:p>
          <a:p>
            <a:pPr eaLnBrk="0" hangingPunct="0">
              <a:spcBef>
                <a:spcPct val="20000"/>
              </a:spcBef>
              <a:buClr>
                <a:schemeClr val="tx2"/>
              </a:buClr>
              <a:buSzPct val="75000"/>
              <a:buFont typeface="Monotype Sorts"/>
              <a:buNone/>
            </a:pPr>
            <a:r>
              <a:rPr lang="sl-SI" sz="1400"/>
              <a:t>zmanjša.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i="1"/>
              <a:t>Uporaba: </a:t>
            </a:r>
            <a:r>
              <a:rPr lang="sl-SI" sz="1400"/>
              <a:t>ojačevanje napetosti in tudi moči.</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5" name="Rectangle 2"/>
          <p:cNvSpPr>
            <a:spLocks noGrp="1" noChangeArrowheads="1"/>
          </p:cNvSpPr>
          <p:nvPr>
            <p:ph type="title"/>
          </p:nvPr>
        </p:nvSpPr>
        <p:spPr/>
        <p:txBody>
          <a:bodyPr/>
          <a:lstStyle/>
          <a:p>
            <a:pPr eaLnBrk="1" hangingPunct="1"/>
            <a:r>
              <a:rPr lang="sl-SI"/>
              <a:t>Razred C</a:t>
            </a:r>
          </a:p>
        </p:txBody>
      </p:sp>
      <p:pic>
        <p:nvPicPr>
          <p:cNvPr id="1644546" name="Picture 3" descr="razredC"/>
          <p:cNvPicPr>
            <a:picLocks noGrp="1" noChangeAspect="1" noChangeArrowheads="1"/>
          </p:cNvPicPr>
          <p:nvPr>
            <p:ph idx="1"/>
          </p:nvPr>
        </p:nvPicPr>
        <p:blipFill>
          <a:blip r:embed="rId3"/>
          <a:srcRect/>
          <a:stretch>
            <a:fillRect/>
          </a:stretch>
        </p:blipFill>
        <p:spPr>
          <a:xfrm>
            <a:off x="415925" y="1454150"/>
            <a:ext cx="2921000" cy="3059113"/>
          </a:xfrm>
        </p:spPr>
      </p:pic>
      <p:sp>
        <p:nvSpPr>
          <p:cNvPr id="1644547" name="Text Box 4"/>
          <p:cNvSpPr txBox="1">
            <a:spLocks noChangeArrowheads="1"/>
          </p:cNvSpPr>
          <p:nvPr/>
        </p:nvSpPr>
        <p:spPr bwMode="auto">
          <a:xfrm>
            <a:off x="3336925" y="1530350"/>
            <a:ext cx="5400675" cy="26050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i="1"/>
              <a:t>Delovna točka:</a:t>
            </a:r>
            <a:r>
              <a:rPr lang="sl-SI" sz="1400"/>
              <a:t> se nahaja v zapornem področju </a:t>
            </a:r>
          </a:p>
          <a:p>
            <a:pPr eaLnBrk="0" hangingPunct="0">
              <a:spcBef>
                <a:spcPct val="20000"/>
              </a:spcBef>
              <a:buClr>
                <a:schemeClr val="tx2"/>
              </a:buClr>
              <a:buSzPct val="75000"/>
              <a:buFont typeface="Monotype Sorts"/>
              <a:buNone/>
            </a:pPr>
            <a:r>
              <a:rPr lang="sl-SI" sz="1400"/>
              <a:t>tranzistorja. </a:t>
            </a:r>
          </a:p>
          <a:p>
            <a:pPr eaLnBrk="0" hangingPunct="0">
              <a:spcBef>
                <a:spcPct val="20000"/>
              </a:spcBef>
              <a:buClr>
                <a:schemeClr val="tx2"/>
              </a:buClr>
              <a:buSzPct val="75000"/>
              <a:buFont typeface="Monotype Sorts"/>
              <a:buNone/>
            </a:pPr>
            <a:endParaRPr lang="sl-SI" sz="1400" i="1"/>
          </a:p>
          <a:p>
            <a:pPr eaLnBrk="0" hangingPunct="0">
              <a:spcBef>
                <a:spcPct val="20000"/>
              </a:spcBef>
              <a:buClr>
                <a:schemeClr val="tx2"/>
              </a:buClr>
              <a:buSzPct val="75000"/>
              <a:buFont typeface="Monotype Sorts"/>
              <a:buNone/>
            </a:pPr>
            <a:r>
              <a:rPr lang="sl-SI" sz="1400" i="1"/>
              <a:t>Izkoristek: tok skozi tranzistor teče samo v </a:t>
            </a:r>
          </a:p>
          <a:p>
            <a:pPr eaLnBrk="0" hangingPunct="0">
              <a:spcBef>
                <a:spcPct val="20000"/>
              </a:spcBef>
              <a:buClr>
                <a:schemeClr val="tx2"/>
              </a:buClr>
              <a:buSzPct val="75000"/>
              <a:buFont typeface="Monotype Sorts"/>
              <a:buNone/>
            </a:pPr>
            <a:r>
              <a:rPr lang="sl-SI" sz="1400" i="1"/>
              <a:t>vrhovih period vhodnega signala (80%).</a:t>
            </a:r>
            <a:r>
              <a:rPr lang="sl-SI" sz="1400"/>
              <a:t> </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i="1"/>
              <a:t>Linearnost:</a:t>
            </a:r>
            <a:r>
              <a:rPr lang="sl-SI" sz="1400"/>
              <a:t> zelo slaba, popačenja največja.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i="1"/>
              <a:t>Uporaba: </a:t>
            </a:r>
            <a:r>
              <a:rPr lang="sl-SI" sz="1400"/>
              <a:t>primeren za ojačevanje konstantnih signalov, </a:t>
            </a:r>
          </a:p>
          <a:p>
            <a:pPr eaLnBrk="0" hangingPunct="0">
              <a:spcBef>
                <a:spcPct val="20000"/>
              </a:spcBef>
              <a:buClr>
                <a:schemeClr val="tx2"/>
              </a:buClr>
              <a:buSzPct val="75000"/>
              <a:buFont typeface="Monotype Sorts"/>
              <a:buNone/>
            </a:pPr>
            <a:r>
              <a:rPr lang="sl-SI" sz="1400"/>
              <a:t>predvsem v VF tehniki, v NF vezjih ni uporaben (FM, CW).</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3" name="Rectangle 2"/>
          <p:cNvSpPr>
            <a:spLocks noGrp="1" noChangeArrowheads="1"/>
          </p:cNvSpPr>
          <p:nvPr>
            <p:ph type="title"/>
          </p:nvPr>
        </p:nvSpPr>
        <p:spPr/>
        <p:txBody>
          <a:bodyPr/>
          <a:lstStyle/>
          <a:p>
            <a:pPr eaLnBrk="1" hangingPunct="1"/>
            <a:r>
              <a:rPr lang="sl-SI"/>
              <a:t>Elektronske cevi</a:t>
            </a:r>
          </a:p>
        </p:txBody>
      </p:sp>
      <p:pic>
        <p:nvPicPr>
          <p:cNvPr id="1646594" name="Picture 3" descr="slika5"/>
          <p:cNvPicPr>
            <a:picLocks noGrp="1" noChangeAspect="1" noChangeArrowheads="1"/>
          </p:cNvPicPr>
          <p:nvPr>
            <p:ph idx="1"/>
          </p:nvPr>
        </p:nvPicPr>
        <p:blipFill>
          <a:blip r:embed="rId3"/>
          <a:srcRect/>
          <a:stretch>
            <a:fillRect/>
          </a:stretch>
        </p:blipFill>
        <p:spPr>
          <a:xfrm>
            <a:off x="698500" y="2944813"/>
            <a:ext cx="2049463" cy="2430462"/>
          </a:xfrm>
        </p:spPr>
      </p:pic>
      <p:sp>
        <p:nvSpPr>
          <p:cNvPr id="1646595" name="Text Box 4"/>
          <p:cNvSpPr txBox="1">
            <a:spLocks noChangeArrowheads="1"/>
          </p:cNvSpPr>
          <p:nvPr/>
        </p:nvSpPr>
        <p:spPr bwMode="auto">
          <a:xfrm>
            <a:off x="403225" y="1454150"/>
            <a:ext cx="7870825"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Kljub silnemu napredku tehnologije na področju tranzistorjev elektronske cevi še niso</a:t>
            </a:r>
          </a:p>
          <a:p>
            <a:pPr eaLnBrk="0" hangingPunct="0">
              <a:spcBef>
                <a:spcPct val="20000"/>
              </a:spcBef>
              <a:buClr>
                <a:schemeClr val="tx2"/>
              </a:buClr>
              <a:buSzPct val="75000"/>
              <a:buFont typeface="Monotype Sorts"/>
              <a:buNone/>
            </a:pPr>
            <a:r>
              <a:rPr lang="sl-SI" sz="1400"/>
              <a:t>izgubile popolne veljave </a:t>
            </a:r>
            <a:r>
              <a:rPr lang="sl-SI" sz="1400">
                <a:solidFill>
                  <a:srgbClr val="2469AE"/>
                </a:solidFill>
              </a:rPr>
              <a:t>v končnih stopnjah močnostnih ojačevalnikov.</a:t>
            </a:r>
          </a:p>
        </p:txBody>
      </p:sp>
      <p:sp>
        <p:nvSpPr>
          <p:cNvPr id="1646596" name="Text Box 5"/>
          <p:cNvSpPr txBox="1">
            <a:spLocks noChangeArrowheads="1"/>
          </p:cNvSpPr>
          <p:nvPr/>
        </p:nvSpPr>
        <p:spPr bwMode="auto">
          <a:xfrm>
            <a:off x="3394075" y="3063875"/>
            <a:ext cx="5170488" cy="183832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Glede na število priključkov ločimo elektronske cevi na:</a:t>
            </a:r>
          </a:p>
          <a:p>
            <a:pPr eaLnBrk="0" hangingPunct="0">
              <a:spcBef>
                <a:spcPct val="20000"/>
              </a:spcBef>
              <a:buClr>
                <a:schemeClr val="tx2"/>
              </a:buClr>
              <a:buSzPct val="75000"/>
              <a:buFont typeface="Monotype Sorts"/>
              <a:buChar char="n"/>
            </a:pPr>
            <a:r>
              <a:rPr lang="sl-SI" sz="1400"/>
              <a:t> dioda (2)</a:t>
            </a:r>
          </a:p>
          <a:p>
            <a:pPr eaLnBrk="0" hangingPunct="0">
              <a:spcBef>
                <a:spcPct val="20000"/>
              </a:spcBef>
              <a:buClr>
                <a:schemeClr val="tx2"/>
              </a:buClr>
              <a:buSzPct val="75000"/>
              <a:buFont typeface="Monotype Sorts"/>
              <a:buChar char="n"/>
            </a:pPr>
            <a:r>
              <a:rPr lang="sl-SI" sz="1400"/>
              <a:t> trioda (3)</a:t>
            </a:r>
          </a:p>
          <a:p>
            <a:pPr eaLnBrk="0" hangingPunct="0">
              <a:spcBef>
                <a:spcPct val="20000"/>
              </a:spcBef>
              <a:buClr>
                <a:schemeClr val="tx2"/>
              </a:buClr>
              <a:buSzPct val="75000"/>
              <a:buFont typeface="Monotype Sorts"/>
              <a:buChar char="n"/>
            </a:pPr>
            <a:r>
              <a:rPr lang="sl-SI" sz="1400"/>
              <a:t> tetroda (4)</a:t>
            </a:r>
          </a:p>
          <a:p>
            <a:pPr eaLnBrk="0" hangingPunct="0">
              <a:spcBef>
                <a:spcPct val="20000"/>
              </a:spcBef>
              <a:buClr>
                <a:schemeClr val="tx2"/>
              </a:buClr>
              <a:buSzPct val="75000"/>
              <a:buFont typeface="Monotype Sorts"/>
              <a:buChar char="n"/>
            </a:pPr>
            <a:r>
              <a:rPr lang="sl-SI" sz="1400"/>
              <a:t> </a:t>
            </a:r>
            <a:r>
              <a:rPr lang="sl-SI" sz="1400">
                <a:solidFill>
                  <a:srgbClr val="2469AE"/>
                </a:solidFill>
              </a:rPr>
              <a:t>pentoda (5)</a:t>
            </a:r>
          </a:p>
          <a:p>
            <a:pPr eaLnBrk="0" hangingPunct="0">
              <a:spcBef>
                <a:spcPct val="20000"/>
              </a:spcBef>
              <a:buClr>
                <a:schemeClr val="tx2"/>
              </a:buClr>
              <a:buSzPct val="75000"/>
              <a:buFont typeface="Monotype Sorts"/>
              <a:buChar char="n"/>
            </a:pPr>
            <a:r>
              <a:rPr lang="sl-SI" sz="1400"/>
              <a:t> heksoda (6)</a:t>
            </a:r>
          </a:p>
          <a:p>
            <a:pPr eaLnBrk="0" hangingPunct="0">
              <a:spcBef>
                <a:spcPct val="20000"/>
              </a:spcBef>
              <a:buClr>
                <a:schemeClr val="tx2"/>
              </a:buClr>
              <a:buSzPct val="75000"/>
              <a:buFont typeface="Monotype Sorts"/>
              <a:buChar char="n"/>
            </a:pPr>
            <a:r>
              <a:rPr lang="sl-SI" sz="1400"/>
              <a:t> …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41" name="Rectangle 2"/>
          <p:cNvSpPr>
            <a:spLocks noGrp="1" noChangeArrowheads="1"/>
          </p:cNvSpPr>
          <p:nvPr>
            <p:ph type="title" sz="quarter"/>
          </p:nvPr>
        </p:nvSpPr>
        <p:spPr/>
        <p:txBody>
          <a:bodyPr/>
          <a:lstStyle/>
          <a:p>
            <a:pPr eaLnBrk="1" hangingPunct="1"/>
            <a:r>
              <a:rPr lang="sl-SI"/>
              <a:t>Napajalnik - usmernik</a:t>
            </a:r>
          </a:p>
        </p:txBody>
      </p:sp>
      <p:pic>
        <p:nvPicPr>
          <p:cNvPr id="1648642" name="Picture 3" descr="slika5"/>
          <p:cNvPicPr>
            <a:picLocks noGrp="1" noChangeAspect="1" noChangeArrowheads="1"/>
          </p:cNvPicPr>
          <p:nvPr>
            <p:ph sz="quarter" idx="1"/>
          </p:nvPr>
        </p:nvPicPr>
        <p:blipFill>
          <a:blip r:embed="rId3"/>
          <a:srcRect/>
          <a:stretch>
            <a:fillRect/>
          </a:stretch>
        </p:blipFill>
        <p:spPr>
          <a:xfrm>
            <a:off x="560388" y="1447800"/>
            <a:ext cx="3983037" cy="2587625"/>
          </a:xfrm>
        </p:spPr>
      </p:pic>
      <p:pic>
        <p:nvPicPr>
          <p:cNvPr id="1648643" name="Picture 4" descr="slika5"/>
          <p:cNvPicPr>
            <a:picLocks noGrp="1" noChangeAspect="1" noChangeArrowheads="1"/>
          </p:cNvPicPr>
          <p:nvPr>
            <p:ph sz="quarter" idx="2"/>
          </p:nvPr>
        </p:nvPicPr>
        <p:blipFill>
          <a:blip r:embed="rId4"/>
          <a:srcRect/>
          <a:stretch>
            <a:fillRect/>
          </a:stretch>
        </p:blipFill>
        <p:spPr>
          <a:xfrm>
            <a:off x="5035550" y="1552575"/>
            <a:ext cx="3714750" cy="1166813"/>
          </a:xfrm>
        </p:spPr>
      </p:pic>
      <p:pic>
        <p:nvPicPr>
          <p:cNvPr id="1648644" name="Picture 5" descr="slika5"/>
          <p:cNvPicPr>
            <a:picLocks noGrp="1" noChangeAspect="1" noChangeArrowheads="1"/>
          </p:cNvPicPr>
          <p:nvPr>
            <p:ph sz="quarter" idx="3"/>
          </p:nvPr>
        </p:nvPicPr>
        <p:blipFill>
          <a:blip r:embed="rId5"/>
          <a:srcRect/>
          <a:stretch>
            <a:fillRect/>
          </a:stretch>
        </p:blipFill>
        <p:spPr>
          <a:xfrm>
            <a:off x="5932488" y="3651250"/>
            <a:ext cx="2160587" cy="1549400"/>
          </a:xfrm>
        </p:spPr>
      </p:pic>
      <p:sp>
        <p:nvSpPr>
          <p:cNvPr id="1648645" name="Text Box 6"/>
          <p:cNvSpPr txBox="1">
            <a:spLocks noChangeArrowheads="1"/>
          </p:cNvSpPr>
          <p:nvPr/>
        </p:nvSpPr>
        <p:spPr bwMode="auto">
          <a:xfrm>
            <a:off x="6003925" y="2787650"/>
            <a:ext cx="18415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Gladilnik napetosti</a:t>
            </a:r>
          </a:p>
        </p:txBody>
      </p:sp>
      <p:sp>
        <p:nvSpPr>
          <p:cNvPr id="1648646" name="Text Box 7"/>
          <p:cNvSpPr txBox="1">
            <a:spLocks noChangeArrowheads="1"/>
          </p:cNvSpPr>
          <p:nvPr/>
        </p:nvSpPr>
        <p:spPr bwMode="auto">
          <a:xfrm>
            <a:off x="679450" y="4133850"/>
            <a:ext cx="3697288" cy="3365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600"/>
              <a:t>Polvalno in polnovalno usmerjanje</a:t>
            </a:r>
          </a:p>
        </p:txBody>
      </p:sp>
      <p:sp>
        <p:nvSpPr>
          <p:cNvPr id="1648647" name="Text Box 8"/>
          <p:cNvSpPr txBox="1">
            <a:spLocks noChangeArrowheads="1"/>
          </p:cNvSpPr>
          <p:nvPr/>
        </p:nvSpPr>
        <p:spPr bwMode="auto">
          <a:xfrm>
            <a:off x="5584825" y="5207000"/>
            <a:ext cx="30607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Glajena in stabilizirana napetost</a:t>
            </a:r>
          </a:p>
        </p:txBody>
      </p:sp>
      <p:pic>
        <p:nvPicPr>
          <p:cNvPr id="1648648" name="Picture 9" descr="slika5"/>
          <p:cNvPicPr>
            <a:picLocks noGrp="1" noChangeAspect="1" noChangeArrowheads="1"/>
          </p:cNvPicPr>
          <p:nvPr>
            <p:ph sz="quarter" idx="4"/>
          </p:nvPr>
        </p:nvPicPr>
        <p:blipFill>
          <a:blip r:embed="rId6"/>
          <a:srcRect/>
          <a:stretch>
            <a:fillRect/>
          </a:stretch>
        </p:blipFill>
        <p:spPr>
          <a:xfrm>
            <a:off x="1712913" y="4864100"/>
            <a:ext cx="3330575" cy="1431925"/>
          </a:xfrm>
        </p:spPr>
      </p:pic>
      <p:sp>
        <p:nvSpPr>
          <p:cNvPr id="1648649" name="Text Box 10"/>
          <p:cNvSpPr txBox="1">
            <a:spLocks noChangeArrowheads="1"/>
          </p:cNvSpPr>
          <p:nvPr/>
        </p:nvSpPr>
        <p:spPr bwMode="auto">
          <a:xfrm>
            <a:off x="2203450" y="6350000"/>
            <a:ext cx="28670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Vezji za stabilizacijo napetosti</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89" name="Rectangle 2"/>
          <p:cNvSpPr>
            <a:spLocks noGrp="1" noChangeArrowheads="1"/>
          </p:cNvSpPr>
          <p:nvPr>
            <p:ph type="title"/>
          </p:nvPr>
        </p:nvSpPr>
        <p:spPr/>
        <p:txBody>
          <a:bodyPr/>
          <a:lstStyle/>
          <a:p>
            <a:pPr eaLnBrk="1" hangingPunct="1"/>
            <a:r>
              <a:rPr lang="sl-SI"/>
              <a:t>Izvedba napajalnika</a:t>
            </a:r>
          </a:p>
        </p:txBody>
      </p:sp>
      <p:pic>
        <p:nvPicPr>
          <p:cNvPr id="1650690" name="Picture 3" descr="slika5"/>
          <p:cNvPicPr>
            <a:picLocks noGrp="1" noChangeAspect="1" noChangeArrowheads="1"/>
          </p:cNvPicPr>
          <p:nvPr>
            <p:ph idx="1"/>
          </p:nvPr>
        </p:nvPicPr>
        <p:blipFill>
          <a:blip r:embed="rId3"/>
          <a:srcRect/>
          <a:stretch>
            <a:fillRect/>
          </a:stretch>
        </p:blipFill>
        <p:spPr>
          <a:xfrm>
            <a:off x="365125" y="1958975"/>
            <a:ext cx="8229600" cy="3819525"/>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7" name="Rectangle 2"/>
          <p:cNvSpPr>
            <a:spLocks noGrp="1" noChangeArrowheads="1"/>
          </p:cNvSpPr>
          <p:nvPr>
            <p:ph type="title"/>
          </p:nvPr>
        </p:nvSpPr>
        <p:spPr/>
        <p:txBody>
          <a:bodyPr/>
          <a:lstStyle/>
          <a:p>
            <a:pPr eaLnBrk="1" hangingPunct="1"/>
            <a:r>
              <a:rPr lang="sl-SI"/>
              <a:t>Mikrofoni</a:t>
            </a:r>
          </a:p>
        </p:txBody>
      </p:sp>
      <p:sp>
        <p:nvSpPr>
          <p:cNvPr id="1652738" name="Rectangle 3"/>
          <p:cNvSpPr>
            <a:spLocks noGrp="1" noChangeArrowheads="1"/>
          </p:cNvSpPr>
          <p:nvPr>
            <p:ph type="body" sz="half" idx="1"/>
          </p:nvPr>
        </p:nvSpPr>
        <p:spPr>
          <a:xfrm>
            <a:off x="479425" y="1468438"/>
            <a:ext cx="8267700" cy="935037"/>
          </a:xfrm>
        </p:spPr>
        <p:txBody>
          <a:bodyPr/>
          <a:lstStyle/>
          <a:p>
            <a:pPr eaLnBrk="1" hangingPunct="1">
              <a:buFont typeface="Wingdings" pitchFamily="2" charset="2"/>
              <a:buNone/>
            </a:pPr>
            <a:r>
              <a:rPr lang="sl-SI" sz="1800"/>
              <a:t>	Mikrofon je naprava, ki zvočna nihanja pretvori v električno napetost.</a:t>
            </a:r>
          </a:p>
        </p:txBody>
      </p:sp>
      <p:pic>
        <p:nvPicPr>
          <p:cNvPr id="1652739" name="Picture 4" descr="slika5"/>
          <p:cNvPicPr>
            <a:picLocks noGrp="1" noChangeAspect="1" noChangeArrowheads="1"/>
          </p:cNvPicPr>
          <p:nvPr>
            <p:ph sz="quarter" idx="2"/>
          </p:nvPr>
        </p:nvPicPr>
        <p:blipFill>
          <a:blip r:embed="rId3"/>
          <a:srcRect/>
          <a:stretch>
            <a:fillRect/>
          </a:stretch>
        </p:blipFill>
        <p:spPr>
          <a:xfrm>
            <a:off x="955675" y="2286000"/>
            <a:ext cx="1636713" cy="1587500"/>
          </a:xfrm>
        </p:spPr>
      </p:pic>
      <p:pic>
        <p:nvPicPr>
          <p:cNvPr id="1652740" name="Picture 5" descr="slika5"/>
          <p:cNvPicPr>
            <a:picLocks noGrp="1" noChangeAspect="1" noChangeArrowheads="1"/>
          </p:cNvPicPr>
          <p:nvPr>
            <p:ph sz="quarter" idx="3"/>
          </p:nvPr>
        </p:nvPicPr>
        <p:blipFill>
          <a:blip r:embed="rId4"/>
          <a:srcRect/>
          <a:stretch>
            <a:fillRect/>
          </a:stretch>
        </p:blipFill>
        <p:spPr>
          <a:xfrm>
            <a:off x="3575050" y="2466975"/>
            <a:ext cx="1600200" cy="1350963"/>
          </a:xfrm>
        </p:spPr>
      </p:pic>
      <p:pic>
        <p:nvPicPr>
          <p:cNvPr id="1652741" name="Picture 6" descr="slika5"/>
          <p:cNvPicPr>
            <a:picLocks noChangeAspect="1" noChangeArrowheads="1"/>
          </p:cNvPicPr>
          <p:nvPr/>
        </p:nvPicPr>
        <p:blipFill>
          <a:blip r:embed="rId5"/>
          <a:srcRect/>
          <a:stretch>
            <a:fillRect/>
          </a:stretch>
        </p:blipFill>
        <p:spPr bwMode="auto">
          <a:xfrm>
            <a:off x="3444875" y="4427538"/>
            <a:ext cx="1627188" cy="1508125"/>
          </a:xfrm>
          <a:prstGeom prst="rect">
            <a:avLst/>
          </a:prstGeom>
          <a:noFill/>
          <a:ln w="9525">
            <a:noFill/>
            <a:miter lim="800000"/>
            <a:headEnd/>
            <a:tailEnd/>
          </a:ln>
        </p:spPr>
      </p:pic>
      <p:pic>
        <p:nvPicPr>
          <p:cNvPr id="1652742" name="Picture 7" descr="slika5"/>
          <p:cNvPicPr>
            <a:picLocks noChangeAspect="1" noChangeArrowheads="1"/>
          </p:cNvPicPr>
          <p:nvPr/>
        </p:nvPicPr>
        <p:blipFill>
          <a:blip r:embed="rId6"/>
          <a:srcRect/>
          <a:stretch>
            <a:fillRect/>
          </a:stretch>
        </p:blipFill>
        <p:spPr bwMode="auto">
          <a:xfrm>
            <a:off x="6327775" y="2482850"/>
            <a:ext cx="1500188" cy="1358900"/>
          </a:xfrm>
          <a:prstGeom prst="rect">
            <a:avLst/>
          </a:prstGeom>
          <a:noFill/>
          <a:ln w="9525">
            <a:noFill/>
            <a:miter lim="800000"/>
            <a:headEnd/>
            <a:tailEnd/>
          </a:ln>
        </p:spPr>
      </p:pic>
      <p:sp>
        <p:nvSpPr>
          <p:cNvPr id="1652743" name="Text Box 8"/>
          <p:cNvSpPr txBox="1">
            <a:spLocks noChangeArrowheads="1"/>
          </p:cNvSpPr>
          <p:nvPr/>
        </p:nvSpPr>
        <p:spPr bwMode="auto">
          <a:xfrm>
            <a:off x="993775" y="3930650"/>
            <a:ext cx="160813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Ogleni mikrofon</a:t>
            </a:r>
          </a:p>
        </p:txBody>
      </p:sp>
      <p:sp>
        <p:nvSpPr>
          <p:cNvPr id="1652744" name="Text Box 9"/>
          <p:cNvSpPr txBox="1">
            <a:spLocks noChangeArrowheads="1"/>
          </p:cNvSpPr>
          <p:nvPr/>
        </p:nvSpPr>
        <p:spPr bwMode="auto">
          <a:xfrm>
            <a:off x="3089275" y="3892550"/>
            <a:ext cx="24145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Kondenzatorski mikrofon</a:t>
            </a:r>
          </a:p>
        </p:txBody>
      </p:sp>
      <p:sp>
        <p:nvSpPr>
          <p:cNvPr id="1652745" name="Text Box 10"/>
          <p:cNvSpPr txBox="1">
            <a:spLocks noChangeArrowheads="1"/>
          </p:cNvSpPr>
          <p:nvPr/>
        </p:nvSpPr>
        <p:spPr bwMode="auto">
          <a:xfrm>
            <a:off x="6261100" y="3921125"/>
            <a:ext cx="17684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Kristalni mikrofon</a:t>
            </a:r>
          </a:p>
        </p:txBody>
      </p:sp>
      <p:sp>
        <p:nvSpPr>
          <p:cNvPr id="1652746" name="Text Box 11"/>
          <p:cNvSpPr txBox="1">
            <a:spLocks noChangeArrowheads="1"/>
          </p:cNvSpPr>
          <p:nvPr/>
        </p:nvSpPr>
        <p:spPr bwMode="auto">
          <a:xfrm>
            <a:off x="3403600" y="5892800"/>
            <a:ext cx="19208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Dinamični mikrofon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2"/>
          <p:cNvSpPr>
            <a:spLocks noGrp="1" noChangeArrowheads="1"/>
          </p:cNvSpPr>
          <p:nvPr>
            <p:ph type="title"/>
          </p:nvPr>
        </p:nvSpPr>
        <p:spPr/>
        <p:txBody>
          <a:bodyPr/>
          <a:lstStyle/>
          <a:p>
            <a:pPr eaLnBrk="1" hangingPunct="1"/>
            <a:r>
              <a:rPr lang="sl-SI"/>
              <a:t>ITU – Definicije (2)</a:t>
            </a:r>
          </a:p>
        </p:txBody>
      </p:sp>
      <p:sp>
        <p:nvSpPr>
          <p:cNvPr id="1094658" name="Rectangle 3"/>
          <p:cNvSpPr>
            <a:spLocks noGrp="1" noChangeArrowheads="1"/>
          </p:cNvSpPr>
          <p:nvPr>
            <p:ph type="body" idx="1"/>
          </p:nvPr>
        </p:nvSpPr>
        <p:spPr/>
        <p:txBody>
          <a:bodyPr/>
          <a:lstStyle/>
          <a:p>
            <a:pPr marL="381000" indent="-381000" eaLnBrk="1" hangingPunct="1"/>
            <a:r>
              <a:rPr lang="sl-SI">
                <a:solidFill>
                  <a:srgbClr val="2469AE"/>
                </a:solidFill>
              </a:rPr>
              <a:t>Radiokomunikacijska služba (Radiocommunitcation Service):</a:t>
            </a:r>
            <a:r>
              <a:rPr lang="sl-SI"/>
              <a:t> je služba, ki vključuje prenos, oddajo in/ali sprejem radijskih valov v posebne telekomunikacijske namene:</a:t>
            </a:r>
          </a:p>
          <a:p>
            <a:pPr marL="838200" lvl="1" indent="-381000" eaLnBrk="1" hangingPunct="1"/>
            <a:r>
              <a:rPr lang="sl-SI"/>
              <a:t>radiodifuzna služba in radiodifuzna satelitska služba,</a:t>
            </a:r>
          </a:p>
          <a:p>
            <a:pPr marL="838200" lvl="1" indent="-381000" eaLnBrk="1" hangingPunct="1"/>
            <a:r>
              <a:rPr lang="sl-SI"/>
              <a:t>zrakoplovna mobilna služba in zrakoplovna satelitska mobilna služba,</a:t>
            </a:r>
          </a:p>
          <a:p>
            <a:pPr marL="838200" lvl="1" indent="-381000" eaLnBrk="1" hangingPunct="1"/>
            <a:r>
              <a:rPr lang="sl-SI"/>
              <a:t>pomorska mobilna in pomorska mobilna satelitska služba,</a:t>
            </a:r>
          </a:p>
          <a:p>
            <a:pPr marL="838200" lvl="1" indent="-381000" eaLnBrk="1" hangingPunct="1"/>
            <a:r>
              <a:rPr lang="sl-SI"/>
              <a:t>kopenska mobilna služba in kopenska mobilna satelitska služba,</a:t>
            </a:r>
          </a:p>
          <a:p>
            <a:pPr marL="838200" lvl="1" indent="-381000" eaLnBrk="1" hangingPunct="1"/>
            <a:r>
              <a:rPr lang="sl-SI"/>
              <a:t>amaterska služba in amaterska satelitska služba.</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5" name="Rectangle 2"/>
          <p:cNvSpPr>
            <a:spLocks noGrp="1" noChangeArrowheads="1"/>
          </p:cNvSpPr>
          <p:nvPr>
            <p:ph type="title"/>
          </p:nvPr>
        </p:nvSpPr>
        <p:spPr/>
        <p:txBody>
          <a:bodyPr/>
          <a:lstStyle/>
          <a:p>
            <a:pPr eaLnBrk="1" hangingPunct="1"/>
            <a:r>
              <a:rPr lang="sl-SI"/>
              <a:t>Zvočnik</a:t>
            </a:r>
          </a:p>
        </p:txBody>
      </p:sp>
      <p:pic>
        <p:nvPicPr>
          <p:cNvPr id="1654786" name="Picture 3" descr="slika5"/>
          <p:cNvPicPr>
            <a:picLocks noGrp="1" noChangeAspect="1" noChangeArrowheads="1"/>
          </p:cNvPicPr>
          <p:nvPr>
            <p:ph idx="1"/>
          </p:nvPr>
        </p:nvPicPr>
        <p:blipFill>
          <a:blip r:embed="rId3"/>
          <a:srcRect/>
          <a:stretch>
            <a:fillRect/>
          </a:stretch>
        </p:blipFill>
        <p:spPr>
          <a:xfrm>
            <a:off x="688975" y="2265363"/>
            <a:ext cx="2438400" cy="3786187"/>
          </a:xfrm>
        </p:spPr>
      </p:pic>
      <p:sp>
        <p:nvSpPr>
          <p:cNvPr id="1654787" name="Text Box 4"/>
          <p:cNvSpPr txBox="1">
            <a:spLocks noChangeArrowheads="1"/>
          </p:cNvSpPr>
          <p:nvPr/>
        </p:nvSpPr>
        <p:spPr bwMode="auto">
          <a:xfrm>
            <a:off x="365125" y="1511300"/>
            <a:ext cx="77914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Zvočnik je naprava, ki električno napetost pretvarja v mehansko nihanje membrane.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5" name="Rectangle 2"/>
          <p:cNvSpPr>
            <a:spLocks noGrp="1" noChangeArrowheads="1"/>
          </p:cNvSpPr>
          <p:nvPr>
            <p:ph type="title"/>
          </p:nvPr>
        </p:nvSpPr>
        <p:spPr/>
        <p:txBody>
          <a:bodyPr/>
          <a:lstStyle/>
          <a:p>
            <a:pPr eaLnBrk="1" hangingPunct="1"/>
            <a:r>
              <a:rPr lang="sl-SI"/>
              <a:t>Vzorčenje (1)</a:t>
            </a:r>
          </a:p>
        </p:txBody>
      </p:sp>
      <p:sp>
        <p:nvSpPr>
          <p:cNvPr id="1659906" name="Rectangle 3"/>
          <p:cNvSpPr>
            <a:spLocks noGrp="1" noChangeArrowheads="1"/>
          </p:cNvSpPr>
          <p:nvPr>
            <p:ph type="body" sz="half" idx="1"/>
          </p:nvPr>
        </p:nvSpPr>
        <p:spPr>
          <a:xfrm>
            <a:off x="0" y="4649788"/>
            <a:ext cx="5534025" cy="1230312"/>
          </a:xfrm>
        </p:spPr>
        <p:txBody>
          <a:bodyPr/>
          <a:lstStyle/>
          <a:p>
            <a:pPr eaLnBrk="1" hangingPunct="1">
              <a:buFont typeface="Wingdings" pitchFamily="2" charset="2"/>
              <a:buNone/>
            </a:pPr>
            <a:r>
              <a:rPr lang="sl-SI" sz="1800"/>
              <a:t>	</a:t>
            </a:r>
            <a:r>
              <a:rPr lang="sl-SI" sz="1600"/>
              <a:t>Pretvorbo analognega signala v digitalnega </a:t>
            </a:r>
          </a:p>
          <a:p>
            <a:pPr eaLnBrk="1" hangingPunct="1">
              <a:buFont typeface="Wingdings" pitchFamily="2" charset="2"/>
              <a:buNone/>
            </a:pPr>
            <a:r>
              <a:rPr lang="sl-SI" sz="1600"/>
              <a:t>	z analogno/digitalnim pretvornikom</a:t>
            </a:r>
          </a:p>
          <a:p>
            <a:pPr eaLnBrk="1" hangingPunct="1">
              <a:buFont typeface="Wingdings" pitchFamily="2" charset="2"/>
              <a:buNone/>
            </a:pPr>
            <a:r>
              <a:rPr lang="sl-SI" sz="1600"/>
              <a:t>	imenujemo </a:t>
            </a:r>
            <a:r>
              <a:rPr lang="sl-SI" sz="1600">
                <a:solidFill>
                  <a:srgbClr val="2469AE"/>
                </a:solidFill>
              </a:rPr>
              <a:t>vzorčenje</a:t>
            </a:r>
            <a:r>
              <a:rPr lang="sl-SI" sz="1600"/>
              <a:t>.</a:t>
            </a:r>
          </a:p>
          <a:p>
            <a:pPr eaLnBrk="1" hangingPunct="1">
              <a:buFont typeface="Wingdings" pitchFamily="2" charset="2"/>
              <a:buNone/>
            </a:pPr>
            <a:r>
              <a:rPr lang="sl-SI" sz="1600"/>
              <a:t>	</a:t>
            </a:r>
          </a:p>
          <a:p>
            <a:pPr eaLnBrk="1" hangingPunct="1">
              <a:buFont typeface="Wingdings" pitchFamily="2" charset="2"/>
              <a:buNone/>
            </a:pPr>
            <a:endParaRPr lang="sl-SI" sz="1800"/>
          </a:p>
        </p:txBody>
      </p:sp>
      <p:pic>
        <p:nvPicPr>
          <p:cNvPr id="1659907" name="Picture 4" descr="kvantizacija_a"/>
          <p:cNvPicPr>
            <a:picLocks noGrp="1" noChangeAspect="1" noChangeArrowheads="1"/>
          </p:cNvPicPr>
          <p:nvPr>
            <p:ph sz="quarter" idx="2"/>
          </p:nvPr>
        </p:nvPicPr>
        <p:blipFill>
          <a:blip r:embed="rId3"/>
          <a:srcRect/>
          <a:stretch>
            <a:fillRect/>
          </a:stretch>
        </p:blipFill>
        <p:spPr>
          <a:xfrm>
            <a:off x="279400" y="1744663"/>
            <a:ext cx="2778125" cy="1871662"/>
          </a:xfrm>
        </p:spPr>
      </p:pic>
      <p:pic>
        <p:nvPicPr>
          <p:cNvPr id="1659908" name="Picture 5" descr="kvantizacija_b"/>
          <p:cNvPicPr>
            <a:picLocks noGrp="1" noChangeAspect="1" noChangeArrowheads="1"/>
          </p:cNvPicPr>
          <p:nvPr>
            <p:ph sz="quarter" idx="3"/>
          </p:nvPr>
        </p:nvPicPr>
        <p:blipFill>
          <a:blip r:embed="rId4"/>
          <a:srcRect/>
          <a:stretch>
            <a:fillRect/>
          </a:stretch>
        </p:blipFill>
        <p:spPr>
          <a:xfrm>
            <a:off x="3575050" y="1392238"/>
            <a:ext cx="5195888" cy="5316537"/>
          </a:xfrm>
        </p:spPr>
      </p:pic>
      <p:sp>
        <p:nvSpPr>
          <p:cNvPr id="1659909" name="Line 6"/>
          <p:cNvSpPr>
            <a:spLocks noChangeShapeType="1"/>
          </p:cNvSpPr>
          <p:nvPr/>
        </p:nvSpPr>
        <p:spPr bwMode="auto">
          <a:xfrm flipV="1">
            <a:off x="3038475" y="1905000"/>
            <a:ext cx="1457325" cy="571500"/>
          </a:xfrm>
          <a:prstGeom prst="line">
            <a:avLst/>
          </a:prstGeom>
          <a:noFill/>
          <a:ln w="12700">
            <a:solidFill>
              <a:schemeClr val="tx1"/>
            </a:solidFill>
            <a:round/>
            <a:headEnd type="none" w="sm" len="sm"/>
            <a:tailEnd type="triangle" w="sm" len="sm"/>
          </a:ln>
        </p:spPr>
        <p:txBody>
          <a:bodyPr>
            <a:spAutoFit/>
          </a:bodyPr>
          <a:lstStyle/>
          <a:p>
            <a:endParaRPr lang="sl-SI"/>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7" name="Rectangle 2"/>
          <p:cNvSpPr>
            <a:spLocks noGrp="1" noChangeArrowheads="1"/>
          </p:cNvSpPr>
          <p:nvPr>
            <p:ph type="title"/>
          </p:nvPr>
        </p:nvSpPr>
        <p:spPr/>
        <p:txBody>
          <a:bodyPr/>
          <a:lstStyle/>
          <a:p>
            <a:pPr eaLnBrk="1" hangingPunct="1"/>
            <a:r>
              <a:rPr lang="sl-SI"/>
              <a:t>Vzorčenje (1)</a:t>
            </a:r>
          </a:p>
        </p:txBody>
      </p:sp>
      <p:sp>
        <p:nvSpPr>
          <p:cNvPr id="1656838" name="Rectangle 3"/>
          <p:cNvSpPr>
            <a:spLocks noGrp="1" noChangeArrowheads="1"/>
          </p:cNvSpPr>
          <p:nvPr>
            <p:ph type="body" sz="half" idx="1"/>
          </p:nvPr>
        </p:nvSpPr>
        <p:spPr>
          <a:xfrm>
            <a:off x="479425" y="1468438"/>
            <a:ext cx="8296275" cy="5126037"/>
          </a:xfrm>
        </p:spPr>
        <p:txBody>
          <a:bodyPr/>
          <a:lstStyle/>
          <a:p>
            <a:pPr eaLnBrk="1" hangingPunct="1"/>
            <a:r>
              <a:rPr lang="sl-SI" sz="1800"/>
              <a:t>Minimalna vzorčevalna frekvenca pri digitalni obdelavi signalov </a:t>
            </a:r>
            <a:r>
              <a:rPr lang="sl-SI" sz="1800">
                <a:solidFill>
                  <a:srgbClr val="2469AE"/>
                </a:solidFill>
              </a:rPr>
              <a:t>je enaka dvakratniku najvišje frekvence vzorčenega signala. </a:t>
            </a:r>
            <a:r>
              <a:rPr lang="sl-SI" sz="1800"/>
              <a:t>Najnižjo frekvenco vzorčenja imenujemo tudi</a:t>
            </a:r>
            <a:r>
              <a:rPr lang="sl-SI" sz="1800">
                <a:solidFill>
                  <a:srgbClr val="2469AE"/>
                </a:solidFill>
              </a:rPr>
              <a:t> Nyquistova frekvenca.</a:t>
            </a:r>
          </a:p>
          <a:p>
            <a:pPr eaLnBrk="1" hangingPunct="1"/>
            <a:r>
              <a:rPr lang="sl-SI" sz="1800">
                <a:solidFill>
                  <a:srgbClr val="2469AE"/>
                </a:solidFill>
              </a:rPr>
              <a:t>Kvantiziranje: </a:t>
            </a:r>
            <a:r>
              <a:rPr lang="sl-SI" sz="1800"/>
              <a:t>vrednosti vzorca priredimo najbližje možne diskretne vrednosti.</a:t>
            </a:r>
          </a:p>
          <a:p>
            <a:pPr eaLnBrk="1" hangingPunct="1"/>
            <a:r>
              <a:rPr lang="sl-SI" sz="1800">
                <a:solidFill>
                  <a:srgbClr val="2469AE"/>
                </a:solidFill>
              </a:rPr>
              <a:t>Kvantizacijski nivo=2</a:t>
            </a:r>
            <a:r>
              <a:rPr lang="sl-SI" sz="1800" baseline="30000">
                <a:solidFill>
                  <a:srgbClr val="2469AE"/>
                </a:solidFill>
              </a:rPr>
              <a:t>n</a:t>
            </a:r>
            <a:r>
              <a:rPr lang="sl-SI" sz="1800"/>
              <a:t>;	n=število bitov</a:t>
            </a:r>
          </a:p>
          <a:p>
            <a:pPr eaLnBrk="1" hangingPunct="1"/>
            <a:r>
              <a:rPr lang="sl-SI" sz="1800">
                <a:solidFill>
                  <a:srgbClr val="2469AE"/>
                </a:solidFill>
              </a:rPr>
              <a:t>Kvantizacijski šum ali napaka:</a:t>
            </a:r>
            <a:r>
              <a:rPr lang="sl-SI" sz="1800"/>
              <a:t> negotovost ko na podlagi diskretne vrednost signala ni mogoče zagotovo sklepati na pravo vrednost prvotnega signala.</a:t>
            </a:r>
          </a:p>
          <a:p>
            <a:pPr eaLnBrk="1" hangingPunct="1"/>
            <a:r>
              <a:rPr lang="sl-SI" sz="1800"/>
              <a:t>Ločljivost koraka:		;	 </a:t>
            </a:r>
          </a:p>
          <a:p>
            <a:pPr eaLnBrk="1" hangingPunct="1">
              <a:buFont typeface="Wingdings" pitchFamily="2" charset="2"/>
              <a:buNone/>
            </a:pPr>
            <a:r>
              <a:rPr lang="sl-SI" sz="1800"/>
              <a:t>	V</a:t>
            </a:r>
            <a:r>
              <a:rPr lang="sl-SI" sz="1800" baseline="-25000"/>
              <a:t>max</a:t>
            </a:r>
            <a:r>
              <a:rPr lang="sl-SI" sz="1800"/>
              <a:t>…max vrednost vzorčenega signala</a:t>
            </a:r>
          </a:p>
          <a:p>
            <a:pPr eaLnBrk="1" hangingPunct="1"/>
            <a:r>
              <a:rPr lang="sl-SI" sz="1800">
                <a:solidFill>
                  <a:srgbClr val="2469AE"/>
                </a:solidFill>
              </a:rPr>
              <a:t>Aliasing (popačeno zaznavanje)</a:t>
            </a:r>
            <a:r>
              <a:rPr lang="sl-SI" sz="1800"/>
              <a:t>: spektralno prekrivanje pri vzorčenju analognega signala.</a:t>
            </a:r>
          </a:p>
          <a:p>
            <a:pPr eaLnBrk="1" hangingPunct="1">
              <a:buFont typeface="Wingdings" pitchFamily="2" charset="2"/>
              <a:buNone/>
            </a:pPr>
            <a:endParaRPr lang="sl-SI" sz="1800"/>
          </a:p>
          <a:p>
            <a:pPr lvl="4" eaLnBrk="1" hangingPunct="1">
              <a:buFontTx/>
              <a:buNone/>
            </a:pPr>
            <a:endParaRPr lang="sl-SI" sz="1600"/>
          </a:p>
          <a:p>
            <a:pPr eaLnBrk="1" hangingPunct="1"/>
            <a:endParaRPr lang="sl-SI" sz="1800"/>
          </a:p>
          <a:p>
            <a:pPr eaLnBrk="1" hangingPunct="1">
              <a:buFont typeface="Wingdings" pitchFamily="2" charset="2"/>
              <a:buNone/>
            </a:pPr>
            <a:endParaRPr lang="sl-SI" sz="1800"/>
          </a:p>
        </p:txBody>
      </p:sp>
      <p:graphicFrame>
        <p:nvGraphicFramePr>
          <p:cNvPr id="1656836" name="Object 4"/>
          <p:cNvGraphicFramePr>
            <a:graphicFrameLocks noGrp="1" noChangeAspect="1"/>
          </p:cNvGraphicFramePr>
          <p:nvPr>
            <p:ph sz="half" idx="2"/>
          </p:nvPr>
        </p:nvGraphicFramePr>
        <p:xfrm>
          <a:off x="3098800" y="4394200"/>
          <a:ext cx="981075" cy="581025"/>
        </p:xfrm>
        <a:graphic>
          <a:graphicData uri="http://schemas.openxmlformats.org/presentationml/2006/ole">
            <mc:AlternateContent xmlns:mc="http://schemas.openxmlformats.org/markup-compatibility/2006">
              <mc:Choice xmlns:v="urn:schemas-microsoft-com:vml" Requires="v">
                <p:oleObj spid="_x0000_s1656852" name="Equation" r:id="rId4" imgW="685800" imgH="406080" progId="Equation.3">
                  <p:embed/>
                </p:oleObj>
              </mc:Choice>
              <mc:Fallback>
                <p:oleObj name="Equation" r:id="rId4" imgW="685800" imgH="40608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800" y="4394200"/>
                        <a:ext cx="98107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56839" name="Rectangle 5"/>
          <p:cNvSpPr>
            <a:spLocks noChangeArrowheads="1"/>
          </p:cNvSpPr>
          <p:nvPr/>
        </p:nvSpPr>
        <p:spPr bwMode="auto">
          <a:xfrm>
            <a:off x="3048000" y="4410075"/>
            <a:ext cx="1123950" cy="552450"/>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3" name="Rectangle 2"/>
          <p:cNvSpPr>
            <a:spLocks noGrp="1" noChangeArrowheads="1"/>
          </p:cNvSpPr>
          <p:nvPr>
            <p:ph type="title"/>
          </p:nvPr>
        </p:nvSpPr>
        <p:spPr/>
        <p:txBody>
          <a:bodyPr/>
          <a:lstStyle/>
          <a:p>
            <a:pPr eaLnBrk="1" hangingPunct="1"/>
            <a:r>
              <a:rPr lang="sl-SI"/>
              <a:t>Vzorčenje (2)</a:t>
            </a:r>
          </a:p>
        </p:txBody>
      </p:sp>
      <p:pic>
        <p:nvPicPr>
          <p:cNvPr id="1661954" name="Picture 3" descr="vzorcenje1a"/>
          <p:cNvPicPr>
            <a:picLocks noGrp="1" noChangeAspect="1" noChangeArrowheads="1"/>
          </p:cNvPicPr>
          <p:nvPr>
            <p:ph idx="1"/>
          </p:nvPr>
        </p:nvPicPr>
        <p:blipFill>
          <a:blip r:embed="rId3"/>
          <a:srcRect/>
          <a:stretch>
            <a:fillRect/>
          </a:stretch>
        </p:blipFill>
        <p:spPr>
          <a:xfrm>
            <a:off x="247650" y="1411288"/>
            <a:ext cx="6702425" cy="5213350"/>
          </a:xfrm>
        </p:spPr>
      </p:pic>
      <p:sp>
        <p:nvSpPr>
          <p:cNvPr id="1661955" name="Text Box 4"/>
          <p:cNvSpPr txBox="1">
            <a:spLocks noChangeArrowheads="1"/>
          </p:cNvSpPr>
          <p:nvPr/>
        </p:nvSpPr>
        <p:spPr bwMode="auto">
          <a:xfrm>
            <a:off x="7080250" y="4391025"/>
            <a:ext cx="1389063"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f</a:t>
            </a:r>
            <a:r>
              <a:rPr lang="sl-SI" sz="1600" baseline="-25000"/>
              <a:t>alias</a:t>
            </a:r>
            <a:r>
              <a:rPr lang="sl-SI" sz="1600"/>
              <a:t>=f</a:t>
            </a:r>
            <a:r>
              <a:rPr lang="sl-SI" sz="1600" baseline="-25000"/>
              <a:t>sig</a:t>
            </a:r>
            <a:r>
              <a:rPr lang="sl-SI" sz="1600"/>
              <a:t>-f</a:t>
            </a:r>
            <a:r>
              <a:rPr lang="sl-SI" sz="1600" baseline="-25000"/>
              <a:t>vzr</a:t>
            </a:r>
          </a:p>
        </p:txBody>
      </p:sp>
      <p:sp>
        <p:nvSpPr>
          <p:cNvPr id="1661956" name="Text Box 5"/>
          <p:cNvSpPr txBox="1">
            <a:spLocks noChangeArrowheads="1"/>
          </p:cNvSpPr>
          <p:nvPr/>
        </p:nvSpPr>
        <p:spPr bwMode="auto">
          <a:xfrm>
            <a:off x="6775450" y="4883150"/>
            <a:ext cx="2106613" cy="15827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Anti-aliasing filter</a:t>
            </a:r>
          </a:p>
          <a:p>
            <a:pPr eaLnBrk="0" hangingPunct="0">
              <a:spcBef>
                <a:spcPct val="20000"/>
              </a:spcBef>
              <a:buClr>
                <a:schemeClr val="tx2"/>
              </a:buClr>
              <a:buSzPct val="75000"/>
              <a:buFont typeface="Monotype Sorts"/>
              <a:buNone/>
            </a:pPr>
            <a:r>
              <a:rPr lang="sl-SI" sz="1400">
                <a:solidFill>
                  <a:srgbClr val="2469AE"/>
                </a:solidFill>
              </a:rPr>
              <a:t>(protiprekrivni filter):</a:t>
            </a:r>
          </a:p>
          <a:p>
            <a:pPr eaLnBrk="0" hangingPunct="0">
              <a:spcBef>
                <a:spcPct val="20000"/>
              </a:spcBef>
              <a:buClr>
                <a:schemeClr val="tx2"/>
              </a:buClr>
              <a:buSzPct val="75000"/>
              <a:buFont typeface="Monotype Sorts"/>
              <a:buNone/>
            </a:pPr>
            <a:r>
              <a:rPr lang="sl-SI" sz="1400"/>
              <a:t>omeji pasovno širino</a:t>
            </a:r>
          </a:p>
          <a:p>
            <a:pPr eaLnBrk="0" hangingPunct="0">
              <a:spcBef>
                <a:spcPct val="20000"/>
              </a:spcBef>
              <a:buClr>
                <a:schemeClr val="tx2"/>
              </a:buClr>
              <a:buSzPct val="75000"/>
              <a:buFont typeface="Monotype Sorts"/>
              <a:buNone/>
            </a:pPr>
            <a:r>
              <a:rPr lang="sl-SI" sz="1400"/>
              <a:t>vhodnega signala</a:t>
            </a:r>
          </a:p>
          <a:p>
            <a:pPr eaLnBrk="0" hangingPunct="0">
              <a:spcBef>
                <a:spcPct val="20000"/>
              </a:spcBef>
              <a:buClr>
                <a:schemeClr val="tx2"/>
              </a:buClr>
              <a:buSzPct val="75000"/>
              <a:buFont typeface="Monotype Sorts"/>
              <a:buNone/>
            </a:pPr>
            <a:r>
              <a:rPr lang="sl-SI" sz="1400"/>
              <a:t>pred digitalno </a:t>
            </a:r>
          </a:p>
          <a:p>
            <a:pPr eaLnBrk="0" hangingPunct="0">
              <a:spcBef>
                <a:spcPct val="20000"/>
              </a:spcBef>
              <a:buClr>
                <a:schemeClr val="tx2"/>
              </a:buClr>
              <a:buSzPct val="75000"/>
              <a:buFont typeface="Monotype Sorts"/>
              <a:buNone/>
            </a:pPr>
            <a:r>
              <a:rPr lang="sl-SI" sz="1400"/>
              <a:t>obdelavo.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301" name="Rectangle 2"/>
          <p:cNvSpPr>
            <a:spLocks noGrp="1" noChangeArrowheads="1"/>
          </p:cNvSpPr>
          <p:nvPr>
            <p:ph type="title"/>
          </p:nvPr>
        </p:nvSpPr>
        <p:spPr/>
        <p:txBody>
          <a:bodyPr/>
          <a:lstStyle/>
          <a:p>
            <a:pPr eaLnBrk="1" hangingPunct="1"/>
            <a:r>
              <a:rPr lang="sl-SI"/>
              <a:t>Digitalno procesiranje signalov (1)</a:t>
            </a:r>
          </a:p>
        </p:txBody>
      </p:sp>
      <p:sp>
        <p:nvSpPr>
          <p:cNvPr id="1719302" name="Rectangle 3"/>
          <p:cNvSpPr>
            <a:spLocks noGrp="1" noChangeArrowheads="1"/>
          </p:cNvSpPr>
          <p:nvPr>
            <p:ph type="body" sz="half" idx="1"/>
          </p:nvPr>
        </p:nvSpPr>
        <p:spPr>
          <a:xfrm>
            <a:off x="0" y="1373188"/>
            <a:ext cx="8180388" cy="4849812"/>
          </a:xfrm>
        </p:spPr>
        <p:txBody>
          <a:bodyPr/>
          <a:lstStyle/>
          <a:p>
            <a:pPr eaLnBrk="1" hangingPunct="1">
              <a:buFont typeface="Wingdings" pitchFamily="2" charset="2"/>
              <a:buNone/>
            </a:pPr>
            <a:r>
              <a:rPr lang="sl-SI" sz="1200"/>
              <a:t>	Konvolucija: </a:t>
            </a:r>
            <a:r>
              <a:rPr lang="sl-SI" sz="1200">
                <a:solidFill>
                  <a:srgbClr val="2469AE"/>
                </a:solidFill>
              </a:rPr>
              <a:t>rezultat matematične kombinacije dveh signalov</a:t>
            </a:r>
            <a:r>
              <a:rPr lang="sl-SI" sz="1200"/>
              <a:t>, kjer dobimo kot rezultat tretji signal. Izredno pomembna operacija pri DSP.</a:t>
            </a:r>
          </a:p>
          <a:p>
            <a:pPr eaLnBrk="1" hangingPunct="1">
              <a:buFont typeface="Wingdings" pitchFamily="2" charset="2"/>
              <a:buNone/>
            </a:pPr>
            <a:endParaRPr lang="sl-SI" sz="1200"/>
          </a:p>
          <a:p>
            <a:pPr eaLnBrk="1" hangingPunct="1">
              <a:buFont typeface="Wingdings" pitchFamily="2" charset="2"/>
              <a:buNone/>
            </a:pPr>
            <a:endParaRPr lang="sl-SI" sz="1800"/>
          </a:p>
        </p:txBody>
      </p:sp>
      <p:graphicFrame>
        <p:nvGraphicFramePr>
          <p:cNvPr id="1719300" name="Object 4"/>
          <p:cNvGraphicFramePr>
            <a:graphicFrameLocks noGrp="1" noChangeAspect="1"/>
          </p:cNvGraphicFramePr>
          <p:nvPr>
            <p:ph sz="quarter" idx="2"/>
          </p:nvPr>
        </p:nvGraphicFramePr>
        <p:xfrm>
          <a:off x="965200" y="2182813"/>
          <a:ext cx="1498600" cy="914400"/>
        </p:xfrm>
        <a:graphic>
          <a:graphicData uri="http://schemas.openxmlformats.org/presentationml/2006/ole">
            <mc:AlternateContent xmlns:mc="http://schemas.openxmlformats.org/markup-compatibility/2006">
              <mc:Choice xmlns:v="urn:schemas-microsoft-com:vml" Requires="v">
                <p:oleObj spid="_x0000_s1719316" name="Equation" r:id="rId4" imgW="1498320" imgH="914400" progId="Equation.3">
                  <p:embed/>
                </p:oleObj>
              </mc:Choice>
              <mc:Fallback>
                <p:oleObj name="Equation" r:id="rId4" imgW="1498320" imgH="9144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 y="2182813"/>
                        <a:ext cx="14986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19303" name="Picture 5" descr="convolucija1"/>
          <p:cNvPicPr>
            <a:picLocks noGrp="1" noChangeAspect="1" noChangeArrowheads="1"/>
          </p:cNvPicPr>
          <p:nvPr>
            <p:ph sz="quarter" idx="3"/>
          </p:nvPr>
        </p:nvPicPr>
        <p:blipFill>
          <a:blip r:embed="rId6"/>
          <a:srcRect/>
          <a:stretch>
            <a:fillRect/>
          </a:stretch>
        </p:blipFill>
        <p:spPr>
          <a:xfrm>
            <a:off x="384175" y="3649663"/>
            <a:ext cx="4689475" cy="1330325"/>
          </a:xfrm>
        </p:spPr>
      </p:pic>
      <p:pic>
        <p:nvPicPr>
          <p:cNvPr id="1719304" name="Picture 6" descr="konvolucija2"/>
          <p:cNvPicPr>
            <a:picLocks noChangeAspect="1" noChangeArrowheads="1"/>
          </p:cNvPicPr>
          <p:nvPr/>
        </p:nvPicPr>
        <p:blipFill>
          <a:blip r:embed="rId7"/>
          <a:srcRect/>
          <a:stretch>
            <a:fillRect/>
          </a:stretch>
        </p:blipFill>
        <p:spPr bwMode="auto">
          <a:xfrm>
            <a:off x="5278438" y="1616075"/>
            <a:ext cx="3208337" cy="4775200"/>
          </a:xfrm>
          <a:prstGeom prst="rect">
            <a:avLst/>
          </a:prstGeom>
          <a:noFill/>
          <a:ln w="9525">
            <a:noFill/>
            <a:miter lim="800000"/>
            <a:headEnd/>
            <a:tailEnd/>
          </a:ln>
        </p:spPr>
      </p:pic>
      <p:sp>
        <p:nvSpPr>
          <p:cNvPr id="1719305" name="Line 7"/>
          <p:cNvSpPr>
            <a:spLocks noChangeShapeType="1"/>
          </p:cNvSpPr>
          <p:nvPr/>
        </p:nvSpPr>
        <p:spPr bwMode="auto">
          <a:xfrm>
            <a:off x="5089525" y="1804988"/>
            <a:ext cx="0" cy="485775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719306" name="Text Box 8"/>
          <p:cNvSpPr txBox="1">
            <a:spLocks noChangeArrowheads="1"/>
          </p:cNvSpPr>
          <p:nvPr/>
        </p:nvSpPr>
        <p:spPr bwMode="auto">
          <a:xfrm>
            <a:off x="1552575" y="4937125"/>
            <a:ext cx="21050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Operacije konvolucije</a:t>
            </a:r>
          </a:p>
        </p:txBody>
      </p:sp>
      <p:sp>
        <p:nvSpPr>
          <p:cNvPr id="1719307" name="Text Box 9"/>
          <p:cNvSpPr txBox="1">
            <a:spLocks noChangeArrowheads="1"/>
          </p:cNvSpPr>
          <p:nvPr/>
        </p:nvSpPr>
        <p:spPr bwMode="auto">
          <a:xfrm>
            <a:off x="5118100" y="6365875"/>
            <a:ext cx="3700463" cy="2905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300"/>
              <a:t>Prikaz principa izračuna izhodnega signala</a:t>
            </a:r>
          </a:p>
        </p:txBody>
      </p:sp>
      <p:sp>
        <p:nvSpPr>
          <p:cNvPr id="1719308" name="Text Box 10"/>
          <p:cNvSpPr txBox="1">
            <a:spLocks noChangeArrowheads="1"/>
          </p:cNvSpPr>
          <p:nvPr/>
        </p:nvSpPr>
        <p:spPr bwMode="auto">
          <a:xfrm>
            <a:off x="407988" y="5891213"/>
            <a:ext cx="4516437" cy="53022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Ekvivalent množenja (mešanja) pri procesiraju signalov </a:t>
            </a:r>
          </a:p>
          <a:p>
            <a:pPr eaLnBrk="0" hangingPunct="0">
              <a:spcBef>
                <a:spcPct val="20000"/>
              </a:spcBef>
              <a:buClr>
                <a:schemeClr val="tx2"/>
              </a:buClr>
              <a:buSzPct val="75000"/>
              <a:buFont typeface="Monotype Sorts"/>
              <a:buNone/>
            </a:pPr>
            <a:r>
              <a:rPr lang="sl-SI" sz="1200"/>
              <a:t>v časovni domeni je konvolucija v frekvenčni domeni.</a:t>
            </a:r>
            <a:r>
              <a:rPr lang="sl-SI" sz="1400"/>
              <a:t> </a:t>
            </a:r>
          </a:p>
        </p:txBody>
      </p:sp>
      <p:sp>
        <p:nvSpPr>
          <p:cNvPr id="1719309" name="Rectangle 11"/>
          <p:cNvSpPr>
            <a:spLocks noChangeArrowheads="1"/>
          </p:cNvSpPr>
          <p:nvPr/>
        </p:nvSpPr>
        <p:spPr bwMode="auto">
          <a:xfrm>
            <a:off x="803275" y="2082800"/>
            <a:ext cx="1606550" cy="382588"/>
          </a:xfrm>
          <a:prstGeom prst="rect">
            <a:avLst/>
          </a:prstGeom>
          <a:noFill/>
          <a:ln w="12700">
            <a:solidFill>
              <a:schemeClr val="tx1"/>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19310" name="Text Box 12"/>
          <p:cNvSpPr txBox="1">
            <a:spLocks noChangeArrowheads="1"/>
          </p:cNvSpPr>
          <p:nvPr/>
        </p:nvSpPr>
        <p:spPr bwMode="auto">
          <a:xfrm>
            <a:off x="2635250" y="2139950"/>
            <a:ext cx="129063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KONVOLUCIJA</a:t>
            </a:r>
          </a:p>
        </p:txBody>
      </p:sp>
      <p:sp>
        <p:nvSpPr>
          <p:cNvPr id="1719311" name="Text Box 13"/>
          <p:cNvSpPr txBox="1">
            <a:spLocks noChangeArrowheads="1"/>
          </p:cNvSpPr>
          <p:nvPr/>
        </p:nvSpPr>
        <p:spPr bwMode="auto">
          <a:xfrm>
            <a:off x="2651125" y="2720975"/>
            <a:ext cx="17033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Konvolucijska vsota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5" name="Rectangle 2"/>
          <p:cNvSpPr>
            <a:spLocks noGrp="1" noChangeArrowheads="1"/>
          </p:cNvSpPr>
          <p:nvPr>
            <p:ph type="title"/>
          </p:nvPr>
        </p:nvSpPr>
        <p:spPr/>
        <p:txBody>
          <a:bodyPr/>
          <a:lstStyle/>
          <a:p>
            <a:pPr eaLnBrk="1" hangingPunct="1"/>
            <a:r>
              <a:rPr lang="sl-SI"/>
              <a:t>Digitalno procesiranje signalov (2)</a:t>
            </a:r>
          </a:p>
        </p:txBody>
      </p:sp>
      <p:sp>
        <p:nvSpPr>
          <p:cNvPr id="1721346" name="Rectangle 3"/>
          <p:cNvSpPr>
            <a:spLocks noChangeArrowheads="1"/>
          </p:cNvSpPr>
          <p:nvPr/>
        </p:nvSpPr>
        <p:spPr bwMode="auto">
          <a:xfrm>
            <a:off x="411163" y="4619625"/>
            <a:ext cx="8278812"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Hitra Fourierjeva Transformacija – FFT</a:t>
            </a:r>
            <a:r>
              <a:rPr lang="sl-SI" sz="1400"/>
              <a:t>: bolj učinkovita in hitrejša metoda za izračun DFT. </a:t>
            </a:r>
          </a:p>
          <a:p>
            <a:pPr eaLnBrk="0" hangingPunct="0">
              <a:spcBef>
                <a:spcPct val="20000"/>
              </a:spcBef>
              <a:buClr>
                <a:schemeClr val="tx2"/>
              </a:buClr>
              <a:buSzPct val="75000"/>
              <a:buFont typeface="Monotype Sorts"/>
              <a:buNone/>
            </a:pPr>
            <a:r>
              <a:rPr lang="sl-SI" sz="1400"/>
              <a:t>Večinoma nekaj 100 krat hitrejša metoda kot DFT. </a:t>
            </a:r>
          </a:p>
        </p:txBody>
      </p:sp>
      <p:sp>
        <p:nvSpPr>
          <p:cNvPr id="1721347" name="Text Box 4"/>
          <p:cNvSpPr txBox="1">
            <a:spLocks noChangeArrowheads="1"/>
          </p:cNvSpPr>
          <p:nvPr/>
        </p:nvSpPr>
        <p:spPr bwMode="auto">
          <a:xfrm>
            <a:off x="466725" y="1931988"/>
            <a:ext cx="254793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Fourierjeva transformacija</a:t>
            </a:r>
          </a:p>
        </p:txBody>
      </p:sp>
      <p:pic>
        <p:nvPicPr>
          <p:cNvPr id="1721348" name="Picture 5" descr="tran"/>
          <p:cNvPicPr>
            <a:picLocks noGrp="1" noChangeAspect="1" noChangeArrowheads="1"/>
          </p:cNvPicPr>
          <p:nvPr>
            <p:ph sz="half" idx="2"/>
          </p:nvPr>
        </p:nvPicPr>
        <p:blipFill>
          <a:blip r:embed="rId3"/>
          <a:srcRect/>
          <a:stretch>
            <a:fillRect/>
          </a:stretch>
        </p:blipFill>
        <p:spPr>
          <a:xfrm>
            <a:off x="3151188" y="1858963"/>
            <a:ext cx="4038600" cy="2073275"/>
          </a:xfrm>
        </p:spPr>
      </p:pic>
      <p:sp>
        <p:nvSpPr>
          <p:cNvPr id="1721349" name="Text Box 6"/>
          <p:cNvSpPr txBox="1">
            <a:spLocks noChangeArrowheads="1"/>
          </p:cNvSpPr>
          <p:nvPr/>
        </p:nvSpPr>
        <p:spPr bwMode="auto">
          <a:xfrm>
            <a:off x="608013" y="1487488"/>
            <a:ext cx="20859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Vrsta transformacije:</a:t>
            </a:r>
          </a:p>
        </p:txBody>
      </p:sp>
      <p:sp>
        <p:nvSpPr>
          <p:cNvPr id="1721350" name="Text Box 7"/>
          <p:cNvSpPr txBox="1">
            <a:spLocks noChangeArrowheads="1"/>
          </p:cNvSpPr>
          <p:nvPr/>
        </p:nvSpPr>
        <p:spPr bwMode="auto">
          <a:xfrm>
            <a:off x="3176588" y="1481138"/>
            <a:ext cx="15430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Primer signala:</a:t>
            </a:r>
          </a:p>
        </p:txBody>
      </p:sp>
      <p:sp>
        <p:nvSpPr>
          <p:cNvPr id="1721351" name="Text Box 8"/>
          <p:cNvSpPr txBox="1">
            <a:spLocks noChangeArrowheads="1"/>
          </p:cNvSpPr>
          <p:nvPr/>
        </p:nvSpPr>
        <p:spPr bwMode="auto">
          <a:xfrm>
            <a:off x="496888" y="3125788"/>
            <a:ext cx="2171700" cy="1071562"/>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solidFill>
                  <a:srgbClr val="2469AE"/>
                </a:solidFill>
              </a:rPr>
              <a:t>Diskretna Fourierjeva </a:t>
            </a:r>
          </a:p>
          <a:p>
            <a:pPr eaLnBrk="0" hangingPunct="0">
              <a:spcBef>
                <a:spcPct val="20000"/>
              </a:spcBef>
              <a:buClr>
                <a:schemeClr val="tx2"/>
              </a:buClr>
              <a:buSzPct val="75000"/>
              <a:buFont typeface="Monotype Sorts"/>
              <a:buNone/>
            </a:pPr>
            <a:r>
              <a:rPr lang="sl-SI" sz="1400">
                <a:solidFill>
                  <a:srgbClr val="2469AE"/>
                </a:solidFill>
              </a:rPr>
              <a:t>Transformacija (DFT)</a:t>
            </a:r>
          </a:p>
          <a:p>
            <a:pPr eaLnBrk="0" hangingPunct="0">
              <a:spcBef>
                <a:spcPct val="20000"/>
              </a:spcBef>
              <a:buClr>
                <a:schemeClr val="tx2"/>
              </a:buClr>
              <a:buSzPct val="75000"/>
              <a:buFont typeface="Monotype Sorts"/>
              <a:buChar char="n"/>
            </a:pPr>
            <a:endParaRPr lang="sl-SI" sz="1400">
              <a:solidFill>
                <a:srgbClr val="2469AE"/>
              </a:solidFill>
            </a:endParaRPr>
          </a:p>
          <a:p>
            <a:pPr eaLnBrk="0" hangingPunct="0">
              <a:spcBef>
                <a:spcPct val="20000"/>
              </a:spcBef>
              <a:buClr>
                <a:schemeClr val="tx2"/>
              </a:buClr>
              <a:buSzPct val="75000"/>
              <a:buFont typeface="Monotype Sorts"/>
              <a:buChar char="n"/>
            </a:pPr>
            <a:endParaRPr lang="sl-SI" sz="1400">
              <a:solidFill>
                <a:srgbClr val="2469AE"/>
              </a:solidFill>
            </a:endParaRPr>
          </a:p>
        </p:txBody>
      </p:sp>
      <p:sp>
        <p:nvSpPr>
          <p:cNvPr id="1721352" name="Line 9"/>
          <p:cNvSpPr>
            <a:spLocks noChangeShapeType="1"/>
          </p:cNvSpPr>
          <p:nvPr/>
        </p:nvSpPr>
        <p:spPr bwMode="auto">
          <a:xfrm>
            <a:off x="3092450" y="1408113"/>
            <a:ext cx="0" cy="2894012"/>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721353" name="Line 10"/>
          <p:cNvSpPr>
            <a:spLocks noChangeShapeType="1"/>
          </p:cNvSpPr>
          <p:nvPr/>
        </p:nvSpPr>
        <p:spPr bwMode="auto">
          <a:xfrm>
            <a:off x="461963" y="1804988"/>
            <a:ext cx="6607175" cy="0"/>
          </a:xfrm>
          <a:prstGeom prst="line">
            <a:avLst/>
          </a:prstGeom>
          <a:noFill/>
          <a:ln w="12700">
            <a:solidFill>
              <a:schemeClr val="tx1"/>
            </a:solidFill>
            <a:round/>
            <a:headEnd type="none" w="sm" len="sm"/>
            <a:tailEnd type="none" w="sm" len="sm"/>
          </a:ln>
        </p:spPr>
        <p:txBody>
          <a:bodyPr>
            <a:spAutoFit/>
          </a:bodyPr>
          <a:lstStyle/>
          <a:p>
            <a:endParaRPr lang="sl-SI"/>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3" name="Rectangle 2"/>
          <p:cNvSpPr>
            <a:spLocks noGrp="1" noChangeArrowheads="1"/>
          </p:cNvSpPr>
          <p:nvPr>
            <p:ph type="title"/>
          </p:nvPr>
        </p:nvSpPr>
        <p:spPr/>
        <p:txBody>
          <a:bodyPr/>
          <a:lstStyle/>
          <a:p>
            <a:pPr eaLnBrk="1" hangingPunct="1"/>
            <a:r>
              <a:rPr lang="sl-SI"/>
              <a:t>Digitalno procesiranje signalov (3)</a:t>
            </a:r>
          </a:p>
        </p:txBody>
      </p:sp>
      <p:pic>
        <p:nvPicPr>
          <p:cNvPr id="1723394" name="Picture 3" descr="dspsystm"/>
          <p:cNvPicPr>
            <a:picLocks noGrp="1" noChangeAspect="1" noChangeArrowheads="1"/>
          </p:cNvPicPr>
          <p:nvPr>
            <p:ph sz="half" idx="1"/>
          </p:nvPr>
        </p:nvPicPr>
        <p:blipFill>
          <a:blip r:embed="rId3"/>
          <a:srcRect/>
          <a:stretch>
            <a:fillRect/>
          </a:stretch>
        </p:blipFill>
        <p:spPr>
          <a:xfrm>
            <a:off x="377825" y="2001838"/>
            <a:ext cx="4899025" cy="1671637"/>
          </a:xfrm>
        </p:spPr>
      </p:pic>
      <p:pic>
        <p:nvPicPr>
          <p:cNvPr id="1723395" name="Picture 4" descr="dsp-filter"/>
          <p:cNvPicPr>
            <a:picLocks noGrp="1" noChangeAspect="1" noChangeArrowheads="1"/>
          </p:cNvPicPr>
          <p:nvPr>
            <p:ph sz="half" idx="2"/>
          </p:nvPr>
        </p:nvPicPr>
        <p:blipFill>
          <a:blip r:embed="rId4"/>
          <a:srcRect/>
          <a:stretch>
            <a:fillRect/>
          </a:stretch>
        </p:blipFill>
        <p:spPr>
          <a:xfrm>
            <a:off x="5419725" y="1481138"/>
            <a:ext cx="3448050" cy="4670425"/>
          </a:xfrm>
        </p:spPr>
      </p:pic>
      <p:sp>
        <p:nvSpPr>
          <p:cNvPr id="1723396" name="Text Box 5"/>
          <p:cNvSpPr txBox="1">
            <a:spLocks noChangeArrowheads="1"/>
          </p:cNvSpPr>
          <p:nvPr/>
        </p:nvSpPr>
        <p:spPr bwMode="auto">
          <a:xfrm>
            <a:off x="5697538" y="6156325"/>
            <a:ext cx="3141662"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Primer implementacije FIR ali IIR filtra</a:t>
            </a:r>
          </a:p>
          <a:p>
            <a:pPr eaLnBrk="0" hangingPunct="0">
              <a:spcBef>
                <a:spcPct val="20000"/>
              </a:spcBef>
              <a:buClr>
                <a:schemeClr val="tx2"/>
              </a:buClr>
              <a:buSzPct val="75000"/>
              <a:buFont typeface="Monotype Sorts"/>
              <a:buNone/>
            </a:pPr>
            <a:r>
              <a:rPr lang="sl-SI" sz="1200"/>
              <a:t>z PIC mikrokontrolerjem </a:t>
            </a:r>
          </a:p>
        </p:txBody>
      </p:sp>
      <p:sp>
        <p:nvSpPr>
          <p:cNvPr id="1723397" name="Text Box 6"/>
          <p:cNvSpPr txBox="1">
            <a:spLocks noChangeArrowheads="1"/>
          </p:cNvSpPr>
          <p:nvPr/>
        </p:nvSpPr>
        <p:spPr bwMode="auto">
          <a:xfrm>
            <a:off x="1211263" y="3673475"/>
            <a:ext cx="27400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Blok shema digitalnega filtra</a:t>
            </a:r>
          </a:p>
        </p:txBody>
      </p:sp>
      <p:sp>
        <p:nvSpPr>
          <p:cNvPr id="1723398" name="Rectangle 7"/>
          <p:cNvSpPr>
            <a:spLocks noChangeArrowheads="1"/>
          </p:cNvSpPr>
          <p:nvPr/>
        </p:nvSpPr>
        <p:spPr bwMode="auto">
          <a:xfrm>
            <a:off x="519113" y="4868863"/>
            <a:ext cx="4038600" cy="1252537"/>
          </a:xfrm>
          <a:prstGeom prst="rect">
            <a:avLst/>
          </a:prstGeom>
          <a:noFill/>
          <a:ln w="9525">
            <a:noFill/>
            <a:miter lim="800000"/>
            <a:headEnd/>
            <a:tailEnd/>
          </a:ln>
        </p:spPr>
        <p:txBody>
          <a:bodyPr/>
          <a:lstStyle/>
          <a:p>
            <a:pPr marL="342900" indent="-342900">
              <a:spcBef>
                <a:spcPct val="30000"/>
              </a:spcBef>
              <a:spcAft>
                <a:spcPct val="20000"/>
              </a:spcAft>
              <a:buFont typeface="Wingdings" pitchFamily="2" charset="2"/>
              <a:buNone/>
            </a:pPr>
            <a:r>
              <a:rPr lang="sl-SI" sz="1400"/>
              <a:t>Digitalni filtri:</a:t>
            </a:r>
          </a:p>
          <a:p>
            <a:pPr marL="342900" indent="-342900">
              <a:spcBef>
                <a:spcPct val="30000"/>
              </a:spcBef>
              <a:spcAft>
                <a:spcPct val="20000"/>
              </a:spcAft>
              <a:buFont typeface="Wingdings" pitchFamily="2" charset="2"/>
              <a:buNone/>
            </a:pPr>
            <a:r>
              <a:rPr lang="sl-SI" sz="1400">
                <a:solidFill>
                  <a:srgbClr val="2469AE"/>
                </a:solidFill>
              </a:rPr>
              <a:t>FIR filter s končnim impulznim odzivom</a:t>
            </a:r>
          </a:p>
          <a:p>
            <a:pPr marL="342900" indent="-342900">
              <a:spcBef>
                <a:spcPct val="30000"/>
              </a:spcBef>
              <a:spcAft>
                <a:spcPct val="20000"/>
              </a:spcAft>
              <a:buFont typeface="Wingdings" pitchFamily="2" charset="2"/>
              <a:buNone/>
            </a:pPr>
            <a:r>
              <a:rPr lang="sl-SI" sz="1400">
                <a:solidFill>
                  <a:srgbClr val="2469AE"/>
                </a:solidFill>
              </a:rPr>
              <a:t>IIR filter z neskončnim impulznim odzivom</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1" name="Rectangle 2"/>
          <p:cNvSpPr>
            <a:spLocks noGrp="1" noChangeArrowheads="1"/>
          </p:cNvSpPr>
          <p:nvPr>
            <p:ph type="title"/>
          </p:nvPr>
        </p:nvSpPr>
        <p:spPr/>
        <p:txBody>
          <a:bodyPr/>
          <a:lstStyle/>
          <a:p>
            <a:pPr eaLnBrk="1" hangingPunct="1"/>
            <a:r>
              <a:rPr lang="sl-SI"/>
              <a:t>Radiotehnika – osnove (1)</a:t>
            </a:r>
          </a:p>
        </p:txBody>
      </p:sp>
      <p:sp>
        <p:nvSpPr>
          <p:cNvPr id="1725442" name="Rectangle 3"/>
          <p:cNvSpPr>
            <a:spLocks noGrp="1" noChangeArrowheads="1"/>
          </p:cNvSpPr>
          <p:nvPr>
            <p:ph type="body" sz="half" idx="1"/>
          </p:nvPr>
        </p:nvSpPr>
        <p:spPr>
          <a:xfrm>
            <a:off x="336550" y="1354138"/>
            <a:ext cx="8324850" cy="4849812"/>
          </a:xfrm>
        </p:spPr>
        <p:txBody>
          <a:bodyPr/>
          <a:lstStyle/>
          <a:p>
            <a:pPr eaLnBrk="1" hangingPunct="1"/>
            <a:r>
              <a:rPr lang="sl-SI" sz="1800">
                <a:solidFill>
                  <a:srgbClr val="2469AE"/>
                </a:solidFill>
              </a:rPr>
              <a:t>Signali so nosilci informacij.</a:t>
            </a:r>
          </a:p>
          <a:p>
            <a:pPr eaLnBrk="1" hangingPunct="1"/>
            <a:r>
              <a:rPr lang="sl-SI" sz="1800"/>
              <a:t>Radijski val določene frekvence, ki “nosi” informacijo, bomo imenovali NOSILNI VAL oz. NOSILNI SIGNAL ali NOSILEC, postopek, s katerim nosilni val opremimo z informacijo, pa MODULACIJA.</a:t>
            </a:r>
          </a:p>
          <a:p>
            <a:pPr eaLnBrk="1" hangingPunct="1"/>
            <a:r>
              <a:rPr lang="sl-SI" sz="1800">
                <a:solidFill>
                  <a:srgbClr val="2469AE"/>
                </a:solidFill>
              </a:rPr>
              <a:t>SINUSNI SIGNAL</a:t>
            </a:r>
            <a:r>
              <a:rPr lang="sl-SI" sz="1800"/>
              <a:t>: primeren za uporabo, ker se pri prehodu skozi linearno električno vezje njegova </a:t>
            </a:r>
            <a:r>
              <a:rPr lang="sl-SI" sz="1800">
                <a:solidFill>
                  <a:srgbClr val="2469AE"/>
                </a:solidFill>
              </a:rPr>
              <a:t>oblika ne spremeni</a:t>
            </a:r>
            <a:r>
              <a:rPr lang="sl-SI" sz="1800"/>
              <a:t>. Spremeni se mu lahko </a:t>
            </a:r>
            <a:r>
              <a:rPr lang="sl-SI" sz="1800">
                <a:solidFill>
                  <a:srgbClr val="2469AE"/>
                </a:solidFill>
              </a:rPr>
              <a:t>le amplituda in faza</a:t>
            </a:r>
            <a:r>
              <a:rPr lang="sl-SI" sz="1800"/>
              <a:t>.</a:t>
            </a:r>
          </a:p>
          <a:p>
            <a:pPr eaLnBrk="1" hangingPunct="1"/>
            <a:r>
              <a:rPr lang="sl-SI" sz="1800"/>
              <a:t>NESINUSNI SIGNAL: lahko obravnavamo</a:t>
            </a:r>
            <a:r>
              <a:rPr lang="sl-SI" sz="1800">
                <a:solidFill>
                  <a:srgbClr val="2469AE"/>
                </a:solidFill>
              </a:rPr>
              <a:t> kot</a:t>
            </a:r>
            <a:r>
              <a:rPr lang="sl-SI" sz="1800"/>
              <a:t> </a:t>
            </a:r>
            <a:r>
              <a:rPr lang="sl-SI" sz="1800">
                <a:solidFill>
                  <a:srgbClr val="2469AE"/>
                </a:solidFill>
              </a:rPr>
              <a:t>vsoto sinusnih signalov različnih amplitud in frekvenc</a:t>
            </a:r>
            <a:r>
              <a:rPr lang="sl-SI" sz="1800"/>
              <a:t>.</a:t>
            </a:r>
          </a:p>
        </p:txBody>
      </p:sp>
      <p:pic>
        <p:nvPicPr>
          <p:cNvPr id="1725443" name="Picture 4" descr="slika6"/>
          <p:cNvPicPr>
            <a:picLocks noGrp="1" noChangeAspect="1" noChangeArrowheads="1"/>
          </p:cNvPicPr>
          <p:nvPr>
            <p:ph sz="half" idx="2"/>
          </p:nvPr>
        </p:nvPicPr>
        <p:blipFill>
          <a:blip r:embed="rId3"/>
          <a:srcRect/>
          <a:stretch>
            <a:fillRect/>
          </a:stretch>
        </p:blipFill>
        <p:spPr>
          <a:xfrm>
            <a:off x="2024063" y="4483100"/>
            <a:ext cx="4271962" cy="2014538"/>
          </a:xfrm>
        </p:spPr>
      </p:pic>
      <p:sp>
        <p:nvSpPr>
          <p:cNvPr id="1725444" name="Text Box 5"/>
          <p:cNvSpPr txBox="1">
            <a:spLocks noChangeArrowheads="1"/>
          </p:cNvSpPr>
          <p:nvPr/>
        </p:nvSpPr>
        <p:spPr bwMode="auto">
          <a:xfrm>
            <a:off x="2432050" y="6397625"/>
            <a:ext cx="29591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Sinusni signal in linearno vezje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89" name="Rectangle 2"/>
          <p:cNvSpPr>
            <a:spLocks noGrp="1" noChangeArrowheads="1"/>
          </p:cNvSpPr>
          <p:nvPr>
            <p:ph type="title"/>
          </p:nvPr>
        </p:nvSpPr>
        <p:spPr/>
        <p:txBody>
          <a:bodyPr/>
          <a:lstStyle/>
          <a:p>
            <a:pPr eaLnBrk="1" hangingPunct="1"/>
            <a:r>
              <a:rPr lang="sl-SI"/>
              <a:t>Radiotehnika – osnove (2)</a:t>
            </a:r>
          </a:p>
        </p:txBody>
      </p:sp>
      <p:pic>
        <p:nvPicPr>
          <p:cNvPr id="1727490" name="Picture 3" descr="slika6"/>
          <p:cNvPicPr>
            <a:picLocks noGrp="1" noChangeAspect="1" noChangeArrowheads="1"/>
          </p:cNvPicPr>
          <p:nvPr>
            <p:ph sz="half" idx="2"/>
          </p:nvPr>
        </p:nvPicPr>
        <p:blipFill>
          <a:blip r:embed="rId3"/>
          <a:srcRect/>
          <a:stretch>
            <a:fillRect/>
          </a:stretch>
        </p:blipFill>
        <p:spPr>
          <a:xfrm>
            <a:off x="4603750" y="1487488"/>
            <a:ext cx="4064000" cy="2116137"/>
          </a:xfrm>
        </p:spPr>
      </p:pic>
      <p:sp>
        <p:nvSpPr>
          <p:cNvPr id="1727491" name="Text Box 4"/>
          <p:cNvSpPr txBox="1">
            <a:spLocks noChangeArrowheads="1"/>
          </p:cNvSpPr>
          <p:nvPr/>
        </p:nvSpPr>
        <p:spPr bwMode="auto">
          <a:xfrm>
            <a:off x="669925" y="3235325"/>
            <a:ext cx="315118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Prikaz signala v časovnem (a) in </a:t>
            </a:r>
          </a:p>
          <a:p>
            <a:pPr eaLnBrk="0" hangingPunct="0">
              <a:spcBef>
                <a:spcPct val="20000"/>
              </a:spcBef>
              <a:buClr>
                <a:schemeClr val="tx2"/>
              </a:buClr>
              <a:buSzPct val="75000"/>
              <a:buFont typeface="Monotype Sorts"/>
              <a:buNone/>
            </a:pPr>
            <a:r>
              <a:rPr lang="sl-SI" sz="1400"/>
              <a:t>frekvenčnem prostoru (b)</a:t>
            </a:r>
          </a:p>
        </p:txBody>
      </p:sp>
      <p:pic>
        <p:nvPicPr>
          <p:cNvPr id="1727492" name="Picture 5" descr="slika6"/>
          <p:cNvPicPr>
            <a:picLocks noGrp="1" noChangeAspect="1" noChangeArrowheads="1"/>
          </p:cNvPicPr>
          <p:nvPr>
            <p:ph sz="half" idx="1"/>
          </p:nvPr>
        </p:nvPicPr>
        <p:blipFill>
          <a:blip r:embed="rId4"/>
          <a:srcRect/>
          <a:stretch>
            <a:fillRect/>
          </a:stretch>
        </p:blipFill>
        <p:spPr>
          <a:xfrm>
            <a:off x="376238" y="1422400"/>
            <a:ext cx="3962400" cy="1789113"/>
          </a:xfrm>
        </p:spPr>
      </p:pic>
      <p:sp>
        <p:nvSpPr>
          <p:cNvPr id="1727493" name="Text Box 6"/>
          <p:cNvSpPr txBox="1">
            <a:spLocks noChangeArrowheads="1"/>
          </p:cNvSpPr>
          <p:nvPr/>
        </p:nvSpPr>
        <p:spPr bwMode="auto">
          <a:xfrm>
            <a:off x="5822950" y="3521075"/>
            <a:ext cx="173196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Filtriranje signala</a:t>
            </a:r>
          </a:p>
        </p:txBody>
      </p:sp>
      <p:sp>
        <p:nvSpPr>
          <p:cNvPr id="1727494" name="Text Box 7"/>
          <p:cNvSpPr txBox="1">
            <a:spLocks noChangeArrowheads="1"/>
          </p:cNvSpPr>
          <p:nvPr/>
        </p:nvSpPr>
        <p:spPr bwMode="auto">
          <a:xfrm>
            <a:off x="422275" y="4581525"/>
            <a:ext cx="8137525" cy="20986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Frekvenčni spekter</a:t>
            </a:r>
            <a:r>
              <a:rPr lang="sl-SI" sz="1600"/>
              <a:t>: podaja informacijo o zastopanih frekvencah signala, </a:t>
            </a:r>
          </a:p>
          <a:p>
            <a:pPr eaLnBrk="0" hangingPunct="0">
              <a:spcBef>
                <a:spcPct val="20000"/>
              </a:spcBef>
              <a:buClr>
                <a:schemeClr val="tx2"/>
              </a:buClr>
              <a:buSzPct val="75000"/>
              <a:buFont typeface="Monotype Sorts"/>
              <a:buNone/>
            </a:pPr>
            <a:r>
              <a:rPr lang="sl-SI" sz="1600"/>
              <a:t>amplitudi.</a:t>
            </a:r>
          </a:p>
          <a:p>
            <a:pPr eaLnBrk="0" hangingPunct="0">
              <a:spcBef>
                <a:spcPct val="20000"/>
              </a:spcBef>
              <a:buClr>
                <a:schemeClr val="tx2"/>
              </a:buClr>
              <a:buSzPct val="75000"/>
              <a:buFont typeface="Monotype Sorts"/>
              <a:buNone/>
            </a:pPr>
            <a:r>
              <a:rPr lang="sl-SI" sz="1600"/>
              <a:t>Frekvence sinusnih signalov, ko so večkratniki osnovne frekvence imenujemo</a:t>
            </a:r>
          </a:p>
          <a:p>
            <a:pPr eaLnBrk="0" hangingPunct="0">
              <a:spcBef>
                <a:spcPct val="20000"/>
              </a:spcBef>
              <a:buClr>
                <a:schemeClr val="tx2"/>
              </a:buClr>
              <a:buSzPct val="75000"/>
              <a:buFont typeface="Monotype Sorts"/>
              <a:buNone/>
            </a:pPr>
            <a:r>
              <a:rPr lang="sl-SI" sz="1600">
                <a:solidFill>
                  <a:srgbClr val="2469AE"/>
                </a:solidFill>
              </a:rPr>
              <a:t>višje harmonske komponente.</a:t>
            </a:r>
          </a:p>
          <a:p>
            <a:pPr eaLnBrk="0" hangingPunct="0">
              <a:spcBef>
                <a:spcPct val="20000"/>
              </a:spcBef>
              <a:buClr>
                <a:schemeClr val="tx2"/>
              </a:buClr>
              <a:buSzPct val="75000"/>
              <a:buFont typeface="Monotype Sorts"/>
              <a:buNone/>
            </a:pPr>
            <a:r>
              <a:rPr lang="sl-SI" sz="1600"/>
              <a:t>Fazni zasuk: vsak filter povzroči fazni zasuk!</a:t>
            </a:r>
          </a:p>
          <a:p>
            <a:pPr eaLnBrk="0" hangingPunct="0">
              <a:spcBef>
                <a:spcPct val="20000"/>
              </a:spcBef>
              <a:buClr>
                <a:schemeClr val="tx2"/>
              </a:buClr>
              <a:buSzPct val="75000"/>
              <a:buFont typeface="Monotype Sorts"/>
              <a:buNone/>
            </a:pPr>
            <a:r>
              <a:rPr lang="sl-SI" sz="1600">
                <a:solidFill>
                  <a:srgbClr val="2469AE"/>
                </a:solidFill>
              </a:rPr>
              <a:t>Filtriranje signala</a:t>
            </a:r>
            <a:r>
              <a:rPr lang="sl-SI" sz="1600"/>
              <a:t>: izločitev določenih frekvenčnih komponent</a:t>
            </a:r>
          </a:p>
          <a:p>
            <a:pPr eaLnBrk="0" hangingPunct="0">
              <a:spcBef>
                <a:spcPct val="20000"/>
              </a:spcBef>
              <a:buClr>
                <a:schemeClr val="tx2"/>
              </a:buClr>
              <a:buSzPct val="75000"/>
              <a:buFont typeface="Monotype Sorts"/>
              <a:buNone/>
            </a:pPr>
            <a:endParaRPr lang="sl-SI" sz="160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7" name="Rectangle 2"/>
          <p:cNvSpPr>
            <a:spLocks noGrp="1" noChangeArrowheads="1"/>
          </p:cNvSpPr>
          <p:nvPr>
            <p:ph type="title"/>
          </p:nvPr>
        </p:nvSpPr>
        <p:spPr/>
        <p:txBody>
          <a:bodyPr/>
          <a:lstStyle/>
          <a:p>
            <a:pPr eaLnBrk="1" hangingPunct="1"/>
            <a:r>
              <a:rPr lang="sl-SI"/>
              <a:t>Radiotehnika – osnove (3)</a:t>
            </a:r>
          </a:p>
        </p:txBody>
      </p:sp>
      <p:pic>
        <p:nvPicPr>
          <p:cNvPr id="1729538" name="Picture 3" descr="slika6"/>
          <p:cNvPicPr>
            <a:picLocks noGrp="1" noChangeAspect="1" noChangeArrowheads="1"/>
          </p:cNvPicPr>
          <p:nvPr>
            <p:ph sz="half" idx="1"/>
          </p:nvPr>
        </p:nvPicPr>
        <p:blipFill>
          <a:blip r:embed="rId3"/>
          <a:srcRect/>
          <a:stretch>
            <a:fillRect/>
          </a:stretch>
        </p:blipFill>
        <p:spPr>
          <a:xfrm>
            <a:off x="363538" y="1679575"/>
            <a:ext cx="4016375" cy="1731963"/>
          </a:xfrm>
        </p:spPr>
      </p:pic>
      <p:pic>
        <p:nvPicPr>
          <p:cNvPr id="1729539" name="Picture 4" descr="slika6"/>
          <p:cNvPicPr>
            <a:picLocks noGrp="1" noChangeAspect="1" noChangeArrowheads="1"/>
          </p:cNvPicPr>
          <p:nvPr>
            <p:ph sz="quarter" idx="2"/>
          </p:nvPr>
        </p:nvPicPr>
        <p:blipFill>
          <a:blip r:embed="rId4"/>
          <a:srcRect/>
          <a:stretch>
            <a:fillRect/>
          </a:stretch>
        </p:blipFill>
        <p:spPr>
          <a:xfrm>
            <a:off x="4922838" y="1749425"/>
            <a:ext cx="3795712" cy="1698625"/>
          </a:xfrm>
        </p:spPr>
      </p:pic>
      <p:sp>
        <p:nvSpPr>
          <p:cNvPr id="1729540" name="Text Box 5"/>
          <p:cNvSpPr txBox="1">
            <a:spLocks noChangeArrowheads="1"/>
          </p:cNvSpPr>
          <p:nvPr/>
        </p:nvSpPr>
        <p:spPr bwMode="auto">
          <a:xfrm>
            <a:off x="450850" y="3616325"/>
            <a:ext cx="397986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Ojačanje signala z idealnim ojačevalnikom</a:t>
            </a:r>
          </a:p>
        </p:txBody>
      </p:sp>
      <p:sp>
        <p:nvSpPr>
          <p:cNvPr id="1729541" name="Text Box 6"/>
          <p:cNvSpPr txBox="1">
            <a:spLocks noChangeArrowheads="1"/>
          </p:cNvSpPr>
          <p:nvPr/>
        </p:nvSpPr>
        <p:spPr bwMode="auto">
          <a:xfrm>
            <a:off x="4714875" y="3594100"/>
            <a:ext cx="38957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Ojačanje signala z realnim ojačevalnikom</a:t>
            </a:r>
          </a:p>
        </p:txBody>
      </p:sp>
      <p:sp>
        <p:nvSpPr>
          <p:cNvPr id="1729542" name="Text Box 7"/>
          <p:cNvSpPr txBox="1">
            <a:spLocks noChangeArrowheads="1"/>
          </p:cNvSpPr>
          <p:nvPr/>
        </p:nvSpPr>
        <p:spPr bwMode="auto">
          <a:xfrm>
            <a:off x="412750" y="4686300"/>
            <a:ext cx="6983413" cy="92392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Če želimo signalom spremeniti amplitudo jih ojačimo ali oslabimo.</a:t>
            </a:r>
          </a:p>
          <a:p>
            <a:pPr eaLnBrk="0" hangingPunct="0">
              <a:spcBef>
                <a:spcPct val="20000"/>
              </a:spcBef>
              <a:buClr>
                <a:schemeClr val="tx2"/>
              </a:buClr>
              <a:buSzPct val="75000"/>
              <a:buFont typeface="Monotype Sorts"/>
              <a:buChar char="n"/>
            </a:pPr>
            <a:r>
              <a:rPr lang="sl-SI" sz="1600"/>
              <a:t> </a:t>
            </a:r>
            <a:r>
              <a:rPr lang="sl-SI" sz="1600">
                <a:solidFill>
                  <a:srgbClr val="2469AE"/>
                </a:solidFill>
              </a:rPr>
              <a:t>Ojačevalnik</a:t>
            </a:r>
            <a:r>
              <a:rPr lang="sl-SI" sz="1600"/>
              <a:t>: naprava, ki signale ojačuje (poveča amplitudo)</a:t>
            </a:r>
          </a:p>
          <a:p>
            <a:pPr eaLnBrk="0" hangingPunct="0">
              <a:spcBef>
                <a:spcPct val="20000"/>
              </a:spcBef>
              <a:buClr>
                <a:schemeClr val="tx2"/>
              </a:buClr>
              <a:buSzPct val="75000"/>
              <a:buFont typeface="Monotype Sorts"/>
              <a:buChar char="n"/>
            </a:pPr>
            <a:r>
              <a:rPr lang="sl-SI" sz="1600"/>
              <a:t> </a:t>
            </a:r>
            <a:r>
              <a:rPr lang="sl-SI" sz="1600">
                <a:solidFill>
                  <a:srgbClr val="2469AE"/>
                </a:solidFill>
              </a:rPr>
              <a:t>Slabilnik (atenuator):</a:t>
            </a:r>
            <a:r>
              <a:rPr lang="sl-SI" sz="1600"/>
              <a:t> naprava, ki signale slabi (zniža amplitudo)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Rectangle 2"/>
          <p:cNvSpPr>
            <a:spLocks noGrp="1" noChangeArrowheads="1"/>
          </p:cNvSpPr>
          <p:nvPr>
            <p:ph type="title"/>
          </p:nvPr>
        </p:nvSpPr>
        <p:spPr/>
        <p:txBody>
          <a:bodyPr/>
          <a:lstStyle/>
          <a:p>
            <a:pPr eaLnBrk="1" hangingPunct="1"/>
            <a:r>
              <a:rPr lang="sl-SI"/>
              <a:t>ITU – Definicije (3)</a:t>
            </a:r>
          </a:p>
        </p:txBody>
      </p:sp>
      <p:sp>
        <p:nvSpPr>
          <p:cNvPr id="1095682" name="Rectangle 3"/>
          <p:cNvSpPr>
            <a:spLocks noGrp="1" noChangeArrowheads="1"/>
          </p:cNvSpPr>
          <p:nvPr>
            <p:ph type="body" idx="1"/>
          </p:nvPr>
        </p:nvSpPr>
        <p:spPr/>
        <p:txBody>
          <a:bodyPr/>
          <a:lstStyle/>
          <a:p>
            <a:pPr eaLnBrk="1" hangingPunct="1"/>
            <a:r>
              <a:rPr lang="sl-SI">
                <a:solidFill>
                  <a:srgbClr val="2469AE"/>
                </a:solidFill>
              </a:rPr>
              <a:t>Amaterska služba </a:t>
            </a:r>
            <a:r>
              <a:rPr lang="sl-SI"/>
              <a:t>je radiokomunikacijska služba, s katero se ukvarjajo amaterji - ustrezno pooblaščene osebe, ki se izključno iz osebnih pobud in brez pridobitniških namenov zanimajo za radiotehniko, in katere namen je samoizobraževanje, medsebojno komuniciranje in tehnične raziskave.</a:t>
            </a:r>
          </a:p>
          <a:p>
            <a:pPr eaLnBrk="1" hangingPunct="1"/>
            <a:r>
              <a:rPr lang="sl-SI">
                <a:solidFill>
                  <a:srgbClr val="2469AE"/>
                </a:solidFill>
              </a:rPr>
              <a:t>Amaterska satelitska služba</a:t>
            </a:r>
            <a:r>
              <a:rPr lang="sl-SI"/>
              <a:t> je radiokomunikacijska služba, ki uporablja vesoljske postaje na zemljinih satelitih za iste namene kot amaterska služba.</a:t>
            </a:r>
          </a:p>
          <a:p>
            <a:pPr eaLnBrk="1" hangingPunct="1"/>
            <a:endParaRPr lang="sl-SI"/>
          </a:p>
          <a:p>
            <a:pPr algn="ctr" eaLnBrk="1" hangingPunct="1">
              <a:buFont typeface="Wingdings" pitchFamily="2" charset="2"/>
              <a:buNone/>
            </a:pPr>
            <a:endParaRPr lang="sl-SI"/>
          </a:p>
          <a:p>
            <a:pPr algn="ctr" eaLnBrk="1" hangingPunct="1">
              <a:buFont typeface="Wingdings" pitchFamily="2" charset="2"/>
              <a:buNone/>
            </a:pPr>
            <a:r>
              <a:rPr lang="sl-SI"/>
              <a:t>RADIOAMATERSKA DEJAVNOST</a:t>
            </a:r>
          </a:p>
          <a:p>
            <a:pPr eaLnBrk="1" hangingPunct="1">
              <a:buFont typeface="Wingdings" pitchFamily="2" charset="2"/>
              <a:buNone/>
            </a:pPr>
            <a:endParaRPr lang="sl-SI"/>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585" name="Rectangle 2"/>
          <p:cNvSpPr>
            <a:spLocks noGrp="1" noChangeArrowheads="1"/>
          </p:cNvSpPr>
          <p:nvPr>
            <p:ph type="title"/>
          </p:nvPr>
        </p:nvSpPr>
        <p:spPr/>
        <p:txBody>
          <a:bodyPr/>
          <a:lstStyle/>
          <a:p>
            <a:pPr eaLnBrk="1" hangingPunct="1"/>
            <a:r>
              <a:rPr lang="sl-SI"/>
              <a:t>Množenje frekvenc</a:t>
            </a:r>
          </a:p>
        </p:txBody>
      </p:sp>
      <p:pic>
        <p:nvPicPr>
          <p:cNvPr id="1731586" name="Picture 3" descr="slika6"/>
          <p:cNvPicPr>
            <a:picLocks noGrp="1" noChangeAspect="1" noChangeArrowheads="1"/>
          </p:cNvPicPr>
          <p:nvPr>
            <p:ph idx="1"/>
          </p:nvPr>
        </p:nvPicPr>
        <p:blipFill>
          <a:blip r:embed="rId3"/>
          <a:srcRect/>
          <a:stretch>
            <a:fillRect/>
          </a:stretch>
        </p:blipFill>
        <p:spPr>
          <a:xfrm>
            <a:off x="2347913" y="3362325"/>
            <a:ext cx="4433887" cy="1871663"/>
          </a:xfrm>
        </p:spPr>
      </p:pic>
      <p:sp>
        <p:nvSpPr>
          <p:cNvPr id="1731587" name="Text Box 4"/>
          <p:cNvSpPr txBox="1">
            <a:spLocks noChangeArrowheads="1"/>
          </p:cNvSpPr>
          <p:nvPr/>
        </p:nvSpPr>
        <p:spPr bwMode="auto">
          <a:xfrm>
            <a:off x="3489325" y="5378450"/>
            <a:ext cx="186213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Množenje frekvenc</a:t>
            </a:r>
          </a:p>
        </p:txBody>
      </p:sp>
      <p:sp>
        <p:nvSpPr>
          <p:cNvPr id="1731588" name="Text Box 5"/>
          <p:cNvSpPr txBox="1">
            <a:spLocks noChangeArrowheads="1"/>
          </p:cNvSpPr>
          <p:nvPr/>
        </p:nvSpPr>
        <p:spPr bwMode="auto">
          <a:xfrm>
            <a:off x="374650" y="1457325"/>
            <a:ext cx="7942263"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Lastnost ojačevalnikov, da popačijo signal (signal vsebuje višje harmonske </a:t>
            </a:r>
          </a:p>
          <a:p>
            <a:pPr eaLnBrk="0" hangingPunct="0">
              <a:spcBef>
                <a:spcPct val="20000"/>
              </a:spcBef>
              <a:buClr>
                <a:schemeClr val="tx2"/>
              </a:buClr>
              <a:buSzPct val="75000"/>
              <a:buFont typeface="Monotype Sorts"/>
              <a:buNone/>
            </a:pPr>
            <a:r>
              <a:rPr lang="sl-SI" sz="1600"/>
              <a:t>komponente) nam pride prav pri tako imenovanem </a:t>
            </a:r>
            <a:r>
              <a:rPr lang="sl-SI" sz="1600">
                <a:solidFill>
                  <a:srgbClr val="2469AE"/>
                </a:solidFill>
              </a:rPr>
              <a:t>množenju frekvenc.</a:t>
            </a:r>
          </a:p>
          <a:p>
            <a:pPr eaLnBrk="0" hangingPunct="0">
              <a:spcBef>
                <a:spcPct val="20000"/>
              </a:spcBef>
              <a:buClr>
                <a:schemeClr val="tx2"/>
              </a:buClr>
              <a:buSzPct val="75000"/>
              <a:buFont typeface="Monotype Sorts"/>
              <a:buNone/>
            </a:pPr>
            <a:endParaRPr lang="sl-SI" sz="1600">
              <a:solidFill>
                <a:srgbClr val="2469AE"/>
              </a:solidFill>
            </a:endParaRPr>
          </a:p>
          <a:p>
            <a:pPr eaLnBrk="0" hangingPunct="0">
              <a:spcBef>
                <a:spcPct val="20000"/>
              </a:spcBef>
              <a:buClr>
                <a:schemeClr val="tx2"/>
              </a:buClr>
              <a:buSzPct val="75000"/>
              <a:buFont typeface="Monotype Sorts"/>
              <a:buNone/>
            </a:pPr>
            <a:r>
              <a:rPr lang="sl-SI" sz="1600">
                <a:solidFill>
                  <a:srgbClr val="2469AE"/>
                </a:solidFill>
              </a:rPr>
              <a:t>Množilna stopnja: </a:t>
            </a:r>
            <a:r>
              <a:rPr lang="sl-SI" sz="1600"/>
              <a:t>realni ojačevalnik v C razredu.</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3" name="Rectangle 2"/>
          <p:cNvSpPr>
            <a:spLocks noGrp="1" noChangeArrowheads="1"/>
          </p:cNvSpPr>
          <p:nvPr>
            <p:ph type="title"/>
          </p:nvPr>
        </p:nvSpPr>
        <p:spPr/>
        <p:txBody>
          <a:bodyPr/>
          <a:lstStyle/>
          <a:p>
            <a:pPr eaLnBrk="1" hangingPunct="1"/>
            <a:r>
              <a:rPr lang="sl-SI"/>
              <a:t>Mešanje signalov</a:t>
            </a:r>
          </a:p>
        </p:txBody>
      </p:sp>
      <p:pic>
        <p:nvPicPr>
          <p:cNvPr id="1733634" name="Picture 3" descr="slika6"/>
          <p:cNvPicPr>
            <a:picLocks noGrp="1" noChangeAspect="1" noChangeArrowheads="1"/>
          </p:cNvPicPr>
          <p:nvPr>
            <p:ph idx="1"/>
          </p:nvPr>
        </p:nvPicPr>
        <p:blipFill>
          <a:blip r:embed="rId3"/>
          <a:srcRect/>
          <a:stretch>
            <a:fillRect/>
          </a:stretch>
        </p:blipFill>
        <p:spPr>
          <a:xfrm>
            <a:off x="679450" y="1516063"/>
            <a:ext cx="4843463" cy="2487612"/>
          </a:xfrm>
        </p:spPr>
      </p:pic>
      <p:sp>
        <p:nvSpPr>
          <p:cNvPr id="1733635" name="Text Box 4"/>
          <p:cNvSpPr txBox="1">
            <a:spLocks noChangeArrowheads="1"/>
          </p:cNvSpPr>
          <p:nvPr/>
        </p:nvSpPr>
        <p:spPr bwMode="auto">
          <a:xfrm>
            <a:off x="1927225" y="4098925"/>
            <a:ext cx="19240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Mešanje dveh signalov</a:t>
            </a:r>
          </a:p>
        </p:txBody>
      </p:sp>
      <p:sp>
        <p:nvSpPr>
          <p:cNvPr id="1733636" name="Rectangle 5"/>
          <p:cNvSpPr>
            <a:spLocks noChangeArrowheads="1"/>
          </p:cNvSpPr>
          <p:nvPr/>
        </p:nvSpPr>
        <p:spPr bwMode="auto">
          <a:xfrm>
            <a:off x="458788" y="4533900"/>
            <a:ext cx="8080375" cy="1962150"/>
          </a:xfrm>
          <a:prstGeom prst="rect">
            <a:avLst/>
          </a:prstGeom>
          <a:noFill/>
          <a:ln w="12700">
            <a:noFill/>
            <a:miter lim="800000"/>
            <a:headEnd type="none" w="sm" len="sm"/>
            <a:tailEnd type="none" w="sm" len="sm"/>
          </a:ln>
        </p:spPr>
        <p:txBody>
          <a:bodyPr>
            <a:spAutoFit/>
          </a:bodyPr>
          <a:lstStyle/>
          <a:p>
            <a:pPr marL="457200" indent="-457200" eaLnBrk="0" hangingPunct="0">
              <a:spcBef>
                <a:spcPct val="20000"/>
              </a:spcBef>
              <a:buClr>
                <a:schemeClr val="tx2"/>
              </a:buClr>
              <a:buSzPct val="75000"/>
              <a:buFont typeface="Monotype Sorts"/>
              <a:buNone/>
            </a:pPr>
            <a:r>
              <a:rPr lang="sl-SI"/>
              <a:t>Na izhodu mešalnika dobimo:</a:t>
            </a:r>
          </a:p>
          <a:p>
            <a:pPr marL="457200" indent="-457200" eaLnBrk="0" hangingPunct="0">
              <a:spcBef>
                <a:spcPct val="20000"/>
              </a:spcBef>
              <a:buClr>
                <a:schemeClr val="tx2"/>
              </a:buClr>
              <a:buSzPct val="75000"/>
              <a:buFont typeface="Monotype Sorts"/>
              <a:buAutoNum type="arabicPeriod"/>
            </a:pPr>
            <a:r>
              <a:rPr lang="sl-SI"/>
              <a:t>vse signale, ki vstopajo v mešalnik,</a:t>
            </a:r>
          </a:p>
          <a:p>
            <a:pPr marL="457200" indent="-457200" eaLnBrk="0" hangingPunct="0">
              <a:spcBef>
                <a:spcPct val="20000"/>
              </a:spcBef>
              <a:buClr>
                <a:schemeClr val="tx2"/>
              </a:buClr>
              <a:buSzPct val="75000"/>
              <a:buFont typeface="Monotype Sorts"/>
              <a:buAutoNum type="arabicPeriod"/>
            </a:pPr>
            <a:r>
              <a:rPr lang="sl-SI"/>
              <a:t>f</a:t>
            </a:r>
            <a:r>
              <a:rPr lang="sl-SI" baseline="-25000"/>
              <a:t>VCO,</a:t>
            </a:r>
          </a:p>
          <a:p>
            <a:pPr marL="457200" indent="-457200" eaLnBrk="0" hangingPunct="0">
              <a:spcBef>
                <a:spcPct val="20000"/>
              </a:spcBef>
              <a:buClr>
                <a:schemeClr val="tx2"/>
              </a:buClr>
              <a:buSzPct val="75000"/>
              <a:buFont typeface="Monotype Sorts"/>
              <a:buAutoNum type="arabicPeriod"/>
            </a:pPr>
            <a:r>
              <a:rPr lang="sl-SI">
                <a:solidFill>
                  <a:srgbClr val="2469AE"/>
                </a:solidFill>
              </a:rPr>
              <a:t>Vsoto in razliko: f</a:t>
            </a:r>
            <a:r>
              <a:rPr lang="sl-SI" baseline="-25000">
                <a:solidFill>
                  <a:srgbClr val="2469AE"/>
                </a:solidFill>
              </a:rPr>
              <a:t>VCO</a:t>
            </a:r>
            <a:r>
              <a:rPr lang="sl-SI">
                <a:solidFill>
                  <a:srgbClr val="2469AE"/>
                </a:solidFill>
              </a:rPr>
              <a:t>+/-f</a:t>
            </a:r>
            <a:r>
              <a:rPr lang="sl-SI" baseline="-25000">
                <a:solidFill>
                  <a:srgbClr val="2469AE"/>
                </a:solidFill>
              </a:rPr>
              <a:t>vh</a:t>
            </a:r>
            <a:r>
              <a:rPr lang="sl-SI">
                <a:solidFill>
                  <a:srgbClr val="2469AE"/>
                </a:solidFill>
              </a:rPr>
              <a:t>,</a:t>
            </a:r>
          </a:p>
          <a:p>
            <a:pPr marL="457200" indent="-457200" eaLnBrk="0" hangingPunct="0">
              <a:spcBef>
                <a:spcPct val="20000"/>
              </a:spcBef>
              <a:buClr>
                <a:schemeClr val="tx2"/>
              </a:buClr>
              <a:buSzPct val="75000"/>
              <a:buFont typeface="Monotype Sorts"/>
              <a:buAutoNum type="arabicPeriod"/>
            </a:pPr>
            <a:r>
              <a:rPr lang="sl-SI"/>
              <a:t>harmonike signalov iz točke 1, 2 in 3 ter enosmerno komponento.</a:t>
            </a:r>
          </a:p>
        </p:txBody>
      </p:sp>
      <p:sp>
        <p:nvSpPr>
          <p:cNvPr id="1733637" name="Text Box 6"/>
          <p:cNvSpPr txBox="1">
            <a:spLocks noChangeArrowheads="1"/>
          </p:cNvSpPr>
          <p:nvPr/>
        </p:nvSpPr>
        <p:spPr bwMode="auto">
          <a:xfrm>
            <a:off x="650875" y="2263775"/>
            <a:ext cx="3873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336600"/>
                </a:solidFill>
              </a:rPr>
              <a:t>f</a:t>
            </a:r>
            <a:r>
              <a:rPr lang="sl-SI" sz="1400" baseline="-25000">
                <a:solidFill>
                  <a:srgbClr val="336600"/>
                </a:solidFill>
              </a:rPr>
              <a:t>vh</a:t>
            </a:r>
          </a:p>
        </p:txBody>
      </p:sp>
      <p:sp>
        <p:nvSpPr>
          <p:cNvPr id="1733638" name="Text Box 7"/>
          <p:cNvSpPr txBox="1">
            <a:spLocks noChangeArrowheads="1"/>
          </p:cNvSpPr>
          <p:nvPr/>
        </p:nvSpPr>
        <p:spPr bwMode="auto">
          <a:xfrm>
            <a:off x="1212850" y="3206750"/>
            <a:ext cx="49371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336600"/>
                </a:solidFill>
              </a:rPr>
              <a:t>f</a:t>
            </a:r>
            <a:r>
              <a:rPr lang="sl-SI" sz="1400" baseline="-25000">
                <a:solidFill>
                  <a:srgbClr val="336600"/>
                </a:solidFill>
              </a:rPr>
              <a:t>VCO</a:t>
            </a:r>
          </a:p>
        </p:txBody>
      </p:sp>
      <p:sp>
        <p:nvSpPr>
          <p:cNvPr id="1733639" name="Text Box 8"/>
          <p:cNvSpPr txBox="1">
            <a:spLocks noChangeArrowheads="1"/>
          </p:cNvSpPr>
          <p:nvPr/>
        </p:nvSpPr>
        <p:spPr bwMode="auto">
          <a:xfrm>
            <a:off x="2717800" y="2244725"/>
            <a:ext cx="41116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336600"/>
                </a:solidFill>
              </a:rPr>
              <a:t>f</a:t>
            </a:r>
            <a:r>
              <a:rPr lang="sl-SI" sz="1400" baseline="-25000">
                <a:solidFill>
                  <a:srgbClr val="336600"/>
                </a:solidFill>
              </a:rPr>
              <a:t>izh</a:t>
            </a:r>
          </a:p>
        </p:txBody>
      </p:sp>
      <p:sp>
        <p:nvSpPr>
          <p:cNvPr id="1733640" name="Rectangle 9"/>
          <p:cNvSpPr>
            <a:spLocks noChangeArrowheads="1"/>
          </p:cNvSpPr>
          <p:nvPr/>
        </p:nvSpPr>
        <p:spPr bwMode="auto">
          <a:xfrm>
            <a:off x="485775" y="5562600"/>
            <a:ext cx="3752850" cy="333375"/>
          </a:xfrm>
          <a:prstGeom prst="rect">
            <a:avLst/>
          </a:prstGeom>
          <a:noFill/>
          <a:ln w="12700">
            <a:solidFill>
              <a:srgbClr val="FF3300"/>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33641" name="Text Box 10"/>
          <p:cNvSpPr txBox="1">
            <a:spLocks noChangeArrowheads="1"/>
          </p:cNvSpPr>
          <p:nvPr/>
        </p:nvSpPr>
        <p:spPr bwMode="auto">
          <a:xfrm>
            <a:off x="5670550" y="4064000"/>
            <a:ext cx="28003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Mešalnik(konverter)-&gt;primer</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1173" name="Rectangle 2"/>
          <p:cNvSpPr>
            <a:spLocks noGrp="1" noChangeArrowheads="1"/>
          </p:cNvSpPr>
          <p:nvPr>
            <p:ph type="title"/>
          </p:nvPr>
        </p:nvSpPr>
        <p:spPr/>
        <p:txBody>
          <a:bodyPr/>
          <a:lstStyle/>
          <a:p>
            <a:pPr eaLnBrk="1" hangingPunct="1"/>
            <a:r>
              <a:rPr lang="sl-SI"/>
              <a:t>Modulacija</a:t>
            </a:r>
          </a:p>
        </p:txBody>
      </p:sp>
      <p:sp>
        <p:nvSpPr>
          <p:cNvPr id="1671174" name="Rectangle 3"/>
          <p:cNvSpPr>
            <a:spLocks noGrp="1" noChangeArrowheads="1"/>
          </p:cNvSpPr>
          <p:nvPr>
            <p:ph type="body" sz="half" idx="1"/>
          </p:nvPr>
        </p:nvSpPr>
        <p:spPr>
          <a:xfrm>
            <a:off x="479425" y="1468438"/>
            <a:ext cx="8239125" cy="4849812"/>
          </a:xfrm>
        </p:spPr>
        <p:txBody>
          <a:bodyPr/>
          <a:lstStyle/>
          <a:p>
            <a:pPr eaLnBrk="1" hangingPunct="1">
              <a:buFont typeface="Wingdings" pitchFamily="2" charset="2"/>
              <a:buNone/>
            </a:pPr>
            <a:r>
              <a:rPr lang="sl-SI" sz="1800"/>
              <a:t>	</a:t>
            </a:r>
            <a:r>
              <a:rPr lang="sl-SI" sz="1400"/>
              <a:t>Nosilec moduliramo z informacijskim signalom, postopek imenujemo MODULACIJA. Obratni postopek, ki izlušči na sprejemni strani informacijo iz nosilca imenujemo DEMODULACIJA.  </a:t>
            </a:r>
          </a:p>
          <a:p>
            <a:pPr eaLnBrk="1" hangingPunct="1">
              <a:buFont typeface="Wingdings" pitchFamily="2" charset="2"/>
              <a:buNone/>
            </a:pPr>
            <a:r>
              <a:rPr lang="sl-SI" sz="1400"/>
              <a:t>	Nosilci so pogosto signali sinusne oblike:</a:t>
            </a:r>
          </a:p>
          <a:p>
            <a:pPr eaLnBrk="1" hangingPunct="1">
              <a:buFont typeface="Wingdings" pitchFamily="2" charset="2"/>
              <a:buNone/>
            </a:pPr>
            <a:endParaRPr lang="sl-SI" sz="1400"/>
          </a:p>
          <a:p>
            <a:pPr eaLnBrk="1" hangingPunct="1">
              <a:buFont typeface="Wingdings" pitchFamily="2" charset="2"/>
              <a:buNone/>
            </a:pPr>
            <a:endParaRPr lang="sl-SI" sz="1400"/>
          </a:p>
        </p:txBody>
      </p:sp>
      <p:graphicFrame>
        <p:nvGraphicFramePr>
          <p:cNvPr id="1671172" name="Object 4"/>
          <p:cNvGraphicFramePr>
            <a:graphicFrameLocks noGrp="1" noChangeAspect="1"/>
          </p:cNvGraphicFramePr>
          <p:nvPr>
            <p:ph sz="half" idx="2"/>
          </p:nvPr>
        </p:nvGraphicFramePr>
        <p:xfrm>
          <a:off x="946150" y="2882900"/>
          <a:ext cx="2751138" cy="368300"/>
        </p:xfrm>
        <a:graphic>
          <a:graphicData uri="http://schemas.openxmlformats.org/presentationml/2006/ole">
            <mc:AlternateContent xmlns:mc="http://schemas.openxmlformats.org/markup-compatibility/2006">
              <mc:Choice xmlns:v="urn:schemas-microsoft-com:vml" Requires="v">
                <p:oleObj spid="_x0000_s1671188" name="Equation" r:id="rId4" imgW="1612800" imgH="215640" progId="Equation.3">
                  <p:embed/>
                </p:oleObj>
              </mc:Choice>
              <mc:Fallback>
                <p:oleObj name="Equation" r:id="rId4" imgW="1612800" imgH="215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50" y="2882900"/>
                        <a:ext cx="2751138"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1175" name="Text Box 5"/>
          <p:cNvSpPr txBox="1">
            <a:spLocks noChangeArrowheads="1"/>
          </p:cNvSpPr>
          <p:nvPr/>
        </p:nvSpPr>
        <p:spPr bwMode="auto">
          <a:xfrm>
            <a:off x="4070350" y="2790825"/>
            <a:ext cx="1574800"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A - amplituda</a:t>
            </a:r>
          </a:p>
          <a:p>
            <a:pPr eaLnBrk="0" hangingPunct="0">
              <a:spcBef>
                <a:spcPct val="20000"/>
              </a:spcBef>
              <a:buClr>
                <a:schemeClr val="tx2"/>
              </a:buClr>
              <a:buSzPct val="75000"/>
              <a:buFont typeface="Monotype Sorts"/>
              <a:buNone/>
            </a:pPr>
            <a:r>
              <a:rPr lang="sl-SI" sz="1600"/>
              <a:t>f – frekvenca</a:t>
            </a:r>
          </a:p>
          <a:p>
            <a:pPr eaLnBrk="0" hangingPunct="0">
              <a:spcBef>
                <a:spcPct val="20000"/>
              </a:spcBef>
              <a:buClr>
                <a:schemeClr val="tx2"/>
              </a:buClr>
              <a:buSzPct val="75000"/>
              <a:buFont typeface="Monotype Sorts"/>
              <a:buNone/>
            </a:pPr>
            <a:r>
              <a:rPr lang="sl-SI" sz="1600"/>
              <a:t>t – čas</a:t>
            </a:r>
          </a:p>
          <a:p>
            <a:pPr eaLnBrk="0" hangingPunct="0">
              <a:spcBef>
                <a:spcPct val="20000"/>
              </a:spcBef>
              <a:buClr>
                <a:schemeClr val="tx2"/>
              </a:buClr>
              <a:buSzPct val="75000"/>
              <a:buFont typeface="Monotype Sorts"/>
              <a:buNone/>
            </a:pPr>
            <a:r>
              <a:rPr lang="sl-SI" sz="1600">
                <a:sym typeface="Symbol" pitchFamily="18" charset="2"/>
              </a:rPr>
              <a:t> - faza</a:t>
            </a:r>
          </a:p>
        </p:txBody>
      </p:sp>
      <p:sp>
        <p:nvSpPr>
          <p:cNvPr id="1671176" name="Text Box 6"/>
          <p:cNvSpPr txBox="1">
            <a:spLocks noChangeArrowheads="1"/>
          </p:cNvSpPr>
          <p:nvPr/>
        </p:nvSpPr>
        <p:spPr bwMode="auto">
          <a:xfrm>
            <a:off x="831850" y="4191000"/>
            <a:ext cx="6197600"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Za prenos informacije </a:t>
            </a:r>
            <a:r>
              <a:rPr lang="sl-SI" sz="1600">
                <a:solidFill>
                  <a:srgbClr val="2469AE"/>
                </a:solidFill>
              </a:rPr>
              <a:t>spreminjamo</a:t>
            </a:r>
            <a:r>
              <a:rPr lang="sl-SI" sz="1600"/>
              <a:t> enega od parametrov:</a:t>
            </a:r>
          </a:p>
          <a:p>
            <a:pPr eaLnBrk="0" hangingPunct="0">
              <a:spcBef>
                <a:spcPct val="20000"/>
              </a:spcBef>
              <a:buClr>
                <a:schemeClr val="tx2"/>
              </a:buClr>
              <a:buSzPct val="75000"/>
              <a:buFont typeface="Monotype Sorts"/>
              <a:buChar char="n"/>
            </a:pPr>
            <a:r>
              <a:rPr lang="sl-SI" sz="1600"/>
              <a:t> amplitudo-&gt; </a:t>
            </a:r>
            <a:r>
              <a:rPr lang="sl-SI" sz="1600">
                <a:solidFill>
                  <a:srgbClr val="2469AE"/>
                </a:solidFill>
              </a:rPr>
              <a:t>AMPLITUDNA MODULACIJA</a:t>
            </a:r>
            <a:r>
              <a:rPr lang="sl-SI" sz="1600"/>
              <a:t> (</a:t>
            </a:r>
            <a:r>
              <a:rPr lang="sl-SI" sz="1600">
                <a:solidFill>
                  <a:srgbClr val="2469AE"/>
                </a:solidFill>
              </a:rPr>
              <a:t>AM</a:t>
            </a:r>
            <a:r>
              <a:rPr lang="sl-SI" sz="1600"/>
              <a:t>, A3E)</a:t>
            </a:r>
          </a:p>
          <a:p>
            <a:pPr eaLnBrk="0" hangingPunct="0">
              <a:spcBef>
                <a:spcPct val="20000"/>
              </a:spcBef>
              <a:buClr>
                <a:schemeClr val="tx2"/>
              </a:buClr>
              <a:buSzPct val="75000"/>
              <a:buFont typeface="Monotype Sorts"/>
              <a:buChar char="n"/>
            </a:pPr>
            <a:r>
              <a:rPr lang="sl-SI" sz="1600"/>
              <a:t> frekvenco-&gt; </a:t>
            </a:r>
            <a:r>
              <a:rPr lang="sl-SI" sz="1600">
                <a:solidFill>
                  <a:srgbClr val="2469AE"/>
                </a:solidFill>
              </a:rPr>
              <a:t>FREKVENČNA MODULACIJA</a:t>
            </a:r>
            <a:r>
              <a:rPr lang="sl-SI" sz="1600"/>
              <a:t> (</a:t>
            </a:r>
            <a:r>
              <a:rPr lang="sl-SI" sz="1600">
                <a:solidFill>
                  <a:srgbClr val="2469AE"/>
                </a:solidFill>
              </a:rPr>
              <a:t>FM</a:t>
            </a:r>
            <a:r>
              <a:rPr lang="sl-SI" sz="1600"/>
              <a:t>, F3E)</a:t>
            </a:r>
          </a:p>
          <a:p>
            <a:pPr eaLnBrk="0" hangingPunct="0">
              <a:spcBef>
                <a:spcPct val="20000"/>
              </a:spcBef>
              <a:buClr>
                <a:schemeClr val="tx2"/>
              </a:buClr>
              <a:buSzPct val="75000"/>
              <a:buFont typeface="Monotype Sorts"/>
              <a:buChar char="n"/>
            </a:pPr>
            <a:r>
              <a:rPr lang="sl-SI" sz="1600"/>
              <a:t> fazo-&gt; </a:t>
            </a:r>
            <a:r>
              <a:rPr lang="sl-SI" sz="1600">
                <a:solidFill>
                  <a:srgbClr val="2469AE"/>
                </a:solidFill>
              </a:rPr>
              <a:t>FAZNA MODULACIJA</a:t>
            </a:r>
            <a:r>
              <a:rPr lang="sl-SI" sz="1600"/>
              <a:t> (</a:t>
            </a:r>
            <a:r>
              <a:rPr lang="sl-SI" sz="1600">
                <a:solidFill>
                  <a:srgbClr val="2469AE"/>
                </a:solidFill>
              </a:rPr>
              <a:t>PM</a:t>
            </a:r>
            <a:r>
              <a:rPr lang="sl-SI" sz="1600"/>
              <a:t>, G3E)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22" name="Rectangle 2"/>
          <p:cNvSpPr>
            <a:spLocks noGrp="1" noChangeArrowheads="1"/>
          </p:cNvSpPr>
          <p:nvPr>
            <p:ph type="title"/>
          </p:nvPr>
        </p:nvSpPr>
        <p:spPr/>
        <p:txBody>
          <a:bodyPr/>
          <a:lstStyle/>
          <a:p>
            <a:pPr eaLnBrk="1" hangingPunct="1"/>
            <a:r>
              <a:rPr lang="sl-SI"/>
              <a:t>Pasovna širina</a:t>
            </a:r>
          </a:p>
        </p:txBody>
      </p:sp>
      <p:sp>
        <p:nvSpPr>
          <p:cNvPr id="1673223" name="Rectangle 3"/>
          <p:cNvSpPr>
            <a:spLocks noGrp="1" noChangeArrowheads="1"/>
          </p:cNvSpPr>
          <p:nvPr>
            <p:ph type="body" sz="half" idx="1"/>
          </p:nvPr>
        </p:nvSpPr>
        <p:spPr>
          <a:xfrm>
            <a:off x="165100" y="1382713"/>
            <a:ext cx="8229600" cy="1201737"/>
          </a:xfrm>
        </p:spPr>
        <p:txBody>
          <a:bodyPr/>
          <a:lstStyle/>
          <a:p>
            <a:pPr eaLnBrk="1" hangingPunct="1">
              <a:buFont typeface="Wingdings" pitchFamily="2" charset="2"/>
              <a:buNone/>
            </a:pPr>
            <a:r>
              <a:rPr lang="sl-SI" sz="1800"/>
              <a:t>	Če se signal s časom </a:t>
            </a:r>
            <a:r>
              <a:rPr lang="sl-SI" sz="1800">
                <a:solidFill>
                  <a:srgbClr val="2469AE"/>
                </a:solidFill>
              </a:rPr>
              <a:t>hitro spreminja</a:t>
            </a:r>
            <a:r>
              <a:rPr lang="sl-SI" sz="1800"/>
              <a:t>, potem ima </a:t>
            </a:r>
            <a:r>
              <a:rPr lang="sl-SI" sz="1800">
                <a:solidFill>
                  <a:srgbClr val="2469AE"/>
                </a:solidFill>
              </a:rPr>
              <a:t>širok frekvenčni spekter </a:t>
            </a:r>
            <a:r>
              <a:rPr lang="sl-SI" sz="1800"/>
              <a:t>oz. zahteva</a:t>
            </a:r>
            <a:r>
              <a:rPr lang="sl-SI" sz="1800">
                <a:solidFill>
                  <a:srgbClr val="2469AE"/>
                </a:solidFill>
              </a:rPr>
              <a:t> veliko pasovno širino!</a:t>
            </a:r>
          </a:p>
          <a:p>
            <a:pPr eaLnBrk="1" hangingPunct="1">
              <a:buFont typeface="Wingdings" pitchFamily="2" charset="2"/>
              <a:buNone/>
            </a:pPr>
            <a:r>
              <a:rPr lang="sl-SI" sz="1800"/>
              <a:t>	Pasovna širina in frekvenca nosilca sta tesno povezani:</a:t>
            </a:r>
          </a:p>
          <a:p>
            <a:pPr eaLnBrk="1" hangingPunct="1">
              <a:buFont typeface="Wingdings" pitchFamily="2" charset="2"/>
              <a:buNone/>
            </a:pPr>
            <a:endParaRPr lang="sl-SI" sz="1800"/>
          </a:p>
          <a:p>
            <a:pPr eaLnBrk="1" hangingPunct="1">
              <a:buFont typeface="Wingdings" pitchFamily="2" charset="2"/>
              <a:buNone/>
            </a:pPr>
            <a:endParaRPr lang="sl-SI" sz="1800">
              <a:solidFill>
                <a:srgbClr val="2469AE"/>
              </a:solidFill>
            </a:endParaRPr>
          </a:p>
          <a:p>
            <a:pPr eaLnBrk="1" hangingPunct="1">
              <a:buFont typeface="Wingdings" pitchFamily="2" charset="2"/>
              <a:buNone/>
            </a:pPr>
            <a:endParaRPr lang="sl-SI" sz="1800">
              <a:solidFill>
                <a:srgbClr val="2469AE"/>
              </a:solidFill>
            </a:endParaRPr>
          </a:p>
        </p:txBody>
      </p:sp>
      <p:graphicFrame>
        <p:nvGraphicFramePr>
          <p:cNvPr id="1673220" name="Object 4"/>
          <p:cNvGraphicFramePr>
            <a:graphicFrameLocks noGrp="1" noChangeAspect="1"/>
          </p:cNvGraphicFramePr>
          <p:nvPr>
            <p:ph sz="quarter" idx="2"/>
          </p:nvPr>
        </p:nvGraphicFramePr>
        <p:xfrm>
          <a:off x="835025" y="2724150"/>
          <a:ext cx="1817688" cy="660400"/>
        </p:xfrm>
        <a:graphic>
          <a:graphicData uri="http://schemas.openxmlformats.org/presentationml/2006/ole">
            <mc:AlternateContent xmlns:mc="http://schemas.openxmlformats.org/markup-compatibility/2006">
              <mc:Choice xmlns:v="urn:schemas-microsoft-com:vml" Requires="v">
                <p:oleObj spid="_x0000_s1673252" name="Equation" r:id="rId4" imgW="1117440" imgH="406080" progId="Equation.3">
                  <p:embed/>
                </p:oleObj>
              </mc:Choice>
              <mc:Fallback>
                <p:oleObj name="Equation" r:id="rId4" imgW="1117440" imgH="40608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025" y="2724150"/>
                        <a:ext cx="1817688"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3221" name="Object 5"/>
          <p:cNvGraphicFramePr>
            <a:graphicFrameLocks noGrp="1" noChangeAspect="1"/>
          </p:cNvGraphicFramePr>
          <p:nvPr>
            <p:ph sz="quarter" idx="3"/>
          </p:nvPr>
        </p:nvGraphicFramePr>
        <p:xfrm>
          <a:off x="1098550" y="5638800"/>
          <a:ext cx="2047875" cy="682625"/>
        </p:xfrm>
        <a:graphic>
          <a:graphicData uri="http://schemas.openxmlformats.org/presentationml/2006/ole">
            <mc:AlternateContent xmlns:mc="http://schemas.openxmlformats.org/markup-compatibility/2006">
              <mc:Choice xmlns:v="urn:schemas-microsoft-com:vml" Requires="v">
                <p:oleObj spid="_x0000_s1673253" name="Equation" r:id="rId6" imgW="1218960" imgH="406080" progId="Equation.3">
                  <p:embed/>
                </p:oleObj>
              </mc:Choice>
              <mc:Fallback>
                <p:oleObj name="Equation" r:id="rId6" imgW="1218960" imgH="40608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550" y="5638800"/>
                        <a:ext cx="2047875"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3224" name="Text Box 6"/>
          <p:cNvSpPr txBox="1">
            <a:spLocks noChangeArrowheads="1"/>
          </p:cNvSpPr>
          <p:nvPr/>
        </p:nvSpPr>
        <p:spPr bwMode="auto">
          <a:xfrm>
            <a:off x="4879975" y="5664200"/>
            <a:ext cx="2579688"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C – kapaciteta kanala</a:t>
            </a:r>
          </a:p>
          <a:p>
            <a:pPr eaLnBrk="0" hangingPunct="0">
              <a:spcBef>
                <a:spcPct val="20000"/>
              </a:spcBef>
              <a:buClr>
                <a:schemeClr val="tx2"/>
              </a:buClr>
              <a:buSzPct val="75000"/>
              <a:buFont typeface="Monotype Sorts"/>
              <a:buNone/>
            </a:pPr>
            <a:r>
              <a:rPr lang="sl-SI" sz="1400"/>
              <a:t>B – pasovna širina</a:t>
            </a:r>
          </a:p>
          <a:p>
            <a:pPr eaLnBrk="0" hangingPunct="0">
              <a:spcBef>
                <a:spcPct val="20000"/>
              </a:spcBef>
              <a:buClr>
                <a:schemeClr val="tx2"/>
              </a:buClr>
              <a:buSzPct val="75000"/>
              <a:buFont typeface="Monotype Sorts"/>
              <a:buNone/>
            </a:pPr>
            <a:r>
              <a:rPr lang="sl-SI" sz="1400"/>
              <a:t>S/N – razmerje signal šum</a:t>
            </a:r>
          </a:p>
        </p:txBody>
      </p:sp>
      <p:sp>
        <p:nvSpPr>
          <p:cNvPr id="1673225" name="Text Box 7"/>
          <p:cNvSpPr txBox="1">
            <a:spLocks noChangeArrowheads="1"/>
          </p:cNvSpPr>
          <p:nvPr/>
        </p:nvSpPr>
        <p:spPr bwMode="auto">
          <a:xfrm>
            <a:off x="498475" y="4016375"/>
            <a:ext cx="792638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Pasovna širina realnega vzporednega nihajnega kroga, ki ima Q faktor od 10 do 100,  </a:t>
            </a:r>
          </a:p>
          <a:p>
            <a:pPr eaLnBrk="0" hangingPunct="0">
              <a:spcBef>
                <a:spcPct val="20000"/>
              </a:spcBef>
              <a:buClr>
                <a:schemeClr val="tx2"/>
              </a:buClr>
              <a:buSzPct val="75000"/>
              <a:buFont typeface="Monotype Sorts"/>
              <a:buNone/>
            </a:pPr>
            <a:r>
              <a:rPr lang="sl-SI" sz="1400"/>
              <a:t>se giblje od 1 do 10% okrog resonančne frekvence.</a:t>
            </a:r>
          </a:p>
        </p:txBody>
      </p:sp>
      <p:sp>
        <p:nvSpPr>
          <p:cNvPr id="1673226" name="Text Box 8"/>
          <p:cNvSpPr txBox="1">
            <a:spLocks noChangeArrowheads="1"/>
          </p:cNvSpPr>
          <p:nvPr/>
        </p:nvSpPr>
        <p:spPr bwMode="auto">
          <a:xfrm>
            <a:off x="3879850" y="2730500"/>
            <a:ext cx="216693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 B – pasovna širina</a:t>
            </a:r>
          </a:p>
          <a:p>
            <a:pPr eaLnBrk="0" hangingPunct="0">
              <a:spcBef>
                <a:spcPct val="20000"/>
              </a:spcBef>
              <a:buClr>
                <a:schemeClr val="tx2"/>
              </a:buClr>
              <a:buSzPct val="75000"/>
              <a:buFont typeface="Monotype Sorts"/>
              <a:buNone/>
            </a:pPr>
            <a:r>
              <a:rPr lang="sl-SI" sz="1400"/>
              <a:t> f</a:t>
            </a:r>
            <a:r>
              <a:rPr lang="sl-SI" sz="1400" baseline="-25000"/>
              <a:t>C</a:t>
            </a:r>
            <a:r>
              <a:rPr lang="sl-SI" sz="1400"/>
              <a:t> – frekvenca nosilca</a:t>
            </a:r>
          </a:p>
        </p:txBody>
      </p:sp>
      <p:sp>
        <p:nvSpPr>
          <p:cNvPr id="1673227" name="Text Box 9"/>
          <p:cNvSpPr txBox="1">
            <a:spLocks noChangeArrowheads="1"/>
          </p:cNvSpPr>
          <p:nvPr/>
        </p:nvSpPr>
        <p:spPr bwMode="auto">
          <a:xfrm>
            <a:off x="469900" y="4768850"/>
            <a:ext cx="817403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Spodnja enačba predstavlja </a:t>
            </a:r>
            <a:r>
              <a:rPr lang="sl-SI" sz="1400">
                <a:solidFill>
                  <a:srgbClr val="2469AE"/>
                </a:solidFill>
              </a:rPr>
              <a:t>zgornjo mejo zmogljivosti komunikacijskega sistema</a:t>
            </a:r>
            <a:r>
              <a:rPr lang="sl-SI" sz="1400"/>
              <a:t> z dano </a:t>
            </a:r>
          </a:p>
          <a:p>
            <a:pPr eaLnBrk="0" hangingPunct="0">
              <a:spcBef>
                <a:spcPct val="20000"/>
              </a:spcBef>
              <a:buClr>
                <a:schemeClr val="tx2"/>
              </a:buClr>
              <a:buSzPct val="75000"/>
              <a:buFont typeface="Monotype Sorts"/>
              <a:buNone/>
            </a:pPr>
            <a:r>
              <a:rPr lang="sl-SI" sz="1400">
                <a:solidFill>
                  <a:srgbClr val="2469AE"/>
                </a:solidFill>
              </a:rPr>
              <a:t>pasovno širino in danim razmerjem signal-šum</a:t>
            </a:r>
            <a:r>
              <a:rPr lang="sl-SI" sz="1400"/>
              <a:t>.</a:t>
            </a:r>
          </a:p>
        </p:txBody>
      </p:sp>
      <p:sp>
        <p:nvSpPr>
          <p:cNvPr id="1673228" name="Text Box 10"/>
          <p:cNvSpPr txBox="1">
            <a:spLocks noChangeArrowheads="1"/>
          </p:cNvSpPr>
          <p:nvPr/>
        </p:nvSpPr>
        <p:spPr bwMode="auto">
          <a:xfrm>
            <a:off x="517525" y="3511550"/>
            <a:ext cx="56769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Večja </a:t>
            </a:r>
            <a:r>
              <a:rPr lang="sl-SI" sz="1400"/>
              <a:t>kot je</a:t>
            </a:r>
            <a:r>
              <a:rPr lang="sl-SI" sz="1400">
                <a:solidFill>
                  <a:srgbClr val="2469AE"/>
                </a:solidFill>
              </a:rPr>
              <a:t> pasovna širina</a:t>
            </a:r>
            <a:r>
              <a:rPr lang="sl-SI" sz="1400"/>
              <a:t>, </a:t>
            </a:r>
            <a:r>
              <a:rPr lang="sl-SI" sz="1400">
                <a:solidFill>
                  <a:srgbClr val="2469AE"/>
                </a:solidFill>
              </a:rPr>
              <a:t>višja</a:t>
            </a:r>
            <a:r>
              <a:rPr lang="sl-SI" sz="1400"/>
              <a:t> mora biti </a:t>
            </a:r>
            <a:r>
              <a:rPr lang="sl-SI" sz="1400">
                <a:solidFill>
                  <a:srgbClr val="2469AE"/>
                </a:solidFill>
              </a:rPr>
              <a:t>frekvenca nosilca</a:t>
            </a:r>
            <a:r>
              <a:rPr lang="sl-SI" sz="1400"/>
              <a: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75" name="Rectangle 2"/>
          <p:cNvSpPr>
            <a:spLocks noGrp="1" noChangeArrowheads="1"/>
          </p:cNvSpPr>
          <p:nvPr>
            <p:ph type="title" sz="quarter"/>
          </p:nvPr>
        </p:nvSpPr>
        <p:spPr/>
        <p:txBody>
          <a:bodyPr/>
          <a:lstStyle/>
          <a:p>
            <a:pPr eaLnBrk="1" hangingPunct="1"/>
            <a:r>
              <a:rPr lang="sl-SI"/>
              <a:t>Amplitudna modulacija - AM</a:t>
            </a:r>
          </a:p>
        </p:txBody>
      </p:sp>
      <p:pic>
        <p:nvPicPr>
          <p:cNvPr id="1675276" name="Picture 3" descr="slika6"/>
          <p:cNvPicPr>
            <a:picLocks noGrp="1" noChangeAspect="1" noChangeArrowheads="1"/>
          </p:cNvPicPr>
          <p:nvPr>
            <p:ph sz="quarter" idx="1"/>
          </p:nvPr>
        </p:nvPicPr>
        <p:blipFill>
          <a:blip r:embed="rId4"/>
          <a:srcRect/>
          <a:stretch>
            <a:fillRect/>
          </a:stretch>
        </p:blipFill>
        <p:spPr>
          <a:xfrm>
            <a:off x="352425" y="1528763"/>
            <a:ext cx="4060825" cy="1516062"/>
          </a:xfrm>
        </p:spPr>
      </p:pic>
      <p:pic>
        <p:nvPicPr>
          <p:cNvPr id="1675277" name="Picture 4" descr="slika6"/>
          <p:cNvPicPr>
            <a:picLocks noGrp="1" noChangeAspect="1" noChangeArrowheads="1"/>
          </p:cNvPicPr>
          <p:nvPr>
            <p:ph sz="quarter" idx="2"/>
          </p:nvPr>
        </p:nvPicPr>
        <p:blipFill>
          <a:blip r:embed="rId5"/>
          <a:srcRect/>
          <a:stretch>
            <a:fillRect/>
          </a:stretch>
        </p:blipFill>
        <p:spPr>
          <a:xfrm>
            <a:off x="4533900" y="1584325"/>
            <a:ext cx="4195763" cy="1335088"/>
          </a:xfrm>
        </p:spPr>
      </p:pic>
      <p:pic>
        <p:nvPicPr>
          <p:cNvPr id="1675278" name="Picture 5" descr="slika6"/>
          <p:cNvPicPr>
            <a:picLocks noGrp="1" noChangeAspect="1" noChangeArrowheads="1"/>
          </p:cNvPicPr>
          <p:nvPr>
            <p:ph sz="quarter" idx="3"/>
          </p:nvPr>
        </p:nvPicPr>
        <p:blipFill>
          <a:blip r:embed="rId6"/>
          <a:srcRect/>
          <a:stretch>
            <a:fillRect/>
          </a:stretch>
        </p:blipFill>
        <p:spPr>
          <a:xfrm>
            <a:off x="392113" y="4498975"/>
            <a:ext cx="4318000" cy="1911350"/>
          </a:xfrm>
        </p:spPr>
      </p:pic>
      <p:sp>
        <p:nvSpPr>
          <p:cNvPr id="1675279" name="Text Box 6"/>
          <p:cNvSpPr txBox="1">
            <a:spLocks noChangeArrowheads="1"/>
          </p:cNvSpPr>
          <p:nvPr/>
        </p:nvSpPr>
        <p:spPr bwMode="auto">
          <a:xfrm>
            <a:off x="241300" y="3197225"/>
            <a:ext cx="44465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Modulacijski (informacijski) in modulirani signal</a:t>
            </a:r>
          </a:p>
        </p:txBody>
      </p:sp>
      <p:sp>
        <p:nvSpPr>
          <p:cNvPr id="1675280" name="Text Box 7"/>
          <p:cNvSpPr txBox="1">
            <a:spLocks noChangeArrowheads="1"/>
          </p:cNvSpPr>
          <p:nvPr/>
        </p:nvSpPr>
        <p:spPr bwMode="auto">
          <a:xfrm>
            <a:off x="4654550" y="3197225"/>
            <a:ext cx="42386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Spekter modulacijskega (a) in AM signala (b)</a:t>
            </a:r>
          </a:p>
        </p:txBody>
      </p:sp>
      <p:sp>
        <p:nvSpPr>
          <p:cNvPr id="1675281" name="Text Box 8"/>
          <p:cNvSpPr txBox="1">
            <a:spLocks noChangeArrowheads="1"/>
          </p:cNvSpPr>
          <p:nvPr/>
        </p:nvSpPr>
        <p:spPr bwMode="auto">
          <a:xfrm>
            <a:off x="403225" y="6330950"/>
            <a:ext cx="47244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Modulirani signal pri različnih procentih modulacije</a:t>
            </a:r>
          </a:p>
        </p:txBody>
      </p:sp>
      <p:graphicFrame>
        <p:nvGraphicFramePr>
          <p:cNvPr id="1675273" name="Object 9"/>
          <p:cNvGraphicFramePr>
            <a:graphicFrameLocks noGrp="1" noChangeAspect="1"/>
          </p:cNvGraphicFramePr>
          <p:nvPr>
            <p:ph sz="quarter" idx="4"/>
          </p:nvPr>
        </p:nvGraphicFramePr>
        <p:xfrm>
          <a:off x="527050" y="4100513"/>
          <a:ext cx="1028700" cy="247650"/>
        </p:xfrm>
        <a:graphic>
          <a:graphicData uri="http://schemas.openxmlformats.org/presentationml/2006/ole">
            <mc:AlternateContent xmlns:mc="http://schemas.openxmlformats.org/markup-compatibility/2006">
              <mc:Choice xmlns:v="urn:schemas-microsoft-com:vml" Requires="v">
                <p:oleObj spid="_x0000_s1675305" name="Equation" r:id="rId7" imgW="685800" imgH="164880" progId="Equation.3">
                  <p:embed/>
                </p:oleObj>
              </mc:Choice>
              <mc:Fallback>
                <p:oleObj name="Equation" r:id="rId7" imgW="685800" imgH="164880" progId="Equation.3">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050" y="4100513"/>
                        <a:ext cx="10287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5274" name="Object 10"/>
          <p:cNvGraphicFramePr>
            <a:graphicFrameLocks noChangeAspect="1"/>
          </p:cNvGraphicFramePr>
          <p:nvPr/>
        </p:nvGraphicFramePr>
        <p:xfrm>
          <a:off x="5426075" y="5521325"/>
          <a:ext cx="3225800" cy="863600"/>
        </p:xfrm>
        <a:graphic>
          <a:graphicData uri="http://schemas.openxmlformats.org/presentationml/2006/ole">
            <mc:AlternateContent xmlns:mc="http://schemas.openxmlformats.org/markup-compatibility/2006">
              <mc:Choice xmlns:v="urn:schemas-microsoft-com:vml" Requires="v">
                <p:oleObj spid="_x0000_s1675306" name="Equation" r:id="rId9" imgW="3225600" imgH="863280" progId="Equation.3">
                  <p:embed/>
                </p:oleObj>
              </mc:Choice>
              <mc:Fallback>
                <p:oleObj name="Equation" r:id="rId9" imgW="3225600" imgH="8632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6075" y="5521325"/>
                        <a:ext cx="32258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5282" name="Text Box 11"/>
          <p:cNvSpPr txBox="1">
            <a:spLocks noChangeArrowheads="1"/>
          </p:cNvSpPr>
          <p:nvPr/>
        </p:nvSpPr>
        <p:spPr bwMode="auto">
          <a:xfrm>
            <a:off x="393700" y="3609975"/>
            <a:ext cx="292100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Pasovna širina AM signala:</a:t>
            </a:r>
          </a:p>
        </p:txBody>
      </p:sp>
      <p:sp>
        <p:nvSpPr>
          <p:cNvPr id="1675283" name="Text Box 12"/>
          <p:cNvSpPr txBox="1">
            <a:spLocks noChangeArrowheads="1"/>
          </p:cNvSpPr>
          <p:nvPr/>
        </p:nvSpPr>
        <p:spPr bwMode="auto">
          <a:xfrm>
            <a:off x="1898650" y="4073525"/>
            <a:ext cx="402113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W – pasovna širina modulacijskega signala</a:t>
            </a:r>
          </a:p>
          <a:p>
            <a:pPr eaLnBrk="0" hangingPunct="0">
              <a:spcBef>
                <a:spcPct val="20000"/>
              </a:spcBef>
              <a:buClr>
                <a:schemeClr val="tx2"/>
              </a:buClr>
              <a:buSzPct val="75000"/>
              <a:buFont typeface="Monotype Sorts"/>
              <a:buNone/>
            </a:pPr>
            <a:endParaRPr lang="sl-SI" sz="1400"/>
          </a:p>
        </p:txBody>
      </p:sp>
      <p:sp>
        <p:nvSpPr>
          <p:cNvPr id="1675284" name="Text Box 13"/>
          <p:cNvSpPr txBox="1">
            <a:spLocks noChangeArrowheads="1"/>
          </p:cNvSpPr>
          <p:nvPr/>
        </p:nvSpPr>
        <p:spPr bwMode="auto">
          <a:xfrm>
            <a:off x="6346825" y="2927350"/>
            <a:ext cx="24145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dva simetrična bočna pasova</a:t>
            </a:r>
          </a:p>
        </p:txBody>
      </p:sp>
      <p:sp>
        <p:nvSpPr>
          <p:cNvPr id="1675285" name="Line 14"/>
          <p:cNvSpPr>
            <a:spLocks noChangeShapeType="1"/>
          </p:cNvSpPr>
          <p:nvPr/>
        </p:nvSpPr>
        <p:spPr bwMode="auto">
          <a:xfrm flipV="1">
            <a:off x="7210425" y="2514600"/>
            <a:ext cx="219075" cy="447675"/>
          </a:xfrm>
          <a:prstGeom prst="line">
            <a:avLst/>
          </a:prstGeom>
          <a:noFill/>
          <a:ln w="12700">
            <a:solidFill>
              <a:srgbClr val="2469AE"/>
            </a:solidFill>
            <a:round/>
            <a:headEnd type="none" w="sm" len="sm"/>
            <a:tailEnd type="triangle" w="sm" len="sm"/>
          </a:ln>
        </p:spPr>
        <p:txBody>
          <a:bodyPr>
            <a:spAutoFit/>
          </a:bodyPr>
          <a:lstStyle/>
          <a:p>
            <a:endParaRPr lang="sl-SI"/>
          </a:p>
        </p:txBody>
      </p:sp>
      <p:sp>
        <p:nvSpPr>
          <p:cNvPr id="1675286" name="Line 15"/>
          <p:cNvSpPr>
            <a:spLocks noChangeShapeType="1"/>
          </p:cNvSpPr>
          <p:nvPr/>
        </p:nvSpPr>
        <p:spPr bwMode="auto">
          <a:xfrm flipH="1" flipV="1">
            <a:off x="8048625" y="2533650"/>
            <a:ext cx="200025" cy="400050"/>
          </a:xfrm>
          <a:prstGeom prst="line">
            <a:avLst/>
          </a:prstGeom>
          <a:noFill/>
          <a:ln w="12700">
            <a:solidFill>
              <a:srgbClr val="2469AE"/>
            </a:solidFill>
            <a:round/>
            <a:headEnd type="none" w="sm" len="sm"/>
            <a:tailEnd type="triangle" w="sm" len="sm"/>
          </a:ln>
        </p:spPr>
        <p:txBody>
          <a:bodyPr>
            <a:spAutoFit/>
          </a:bodyPr>
          <a:lstStyle/>
          <a:p>
            <a:endParaRPr lang="sl-SI"/>
          </a:p>
        </p:txBody>
      </p:sp>
      <p:sp>
        <p:nvSpPr>
          <p:cNvPr id="1675287" name="Rectangle 16"/>
          <p:cNvSpPr>
            <a:spLocks noChangeArrowheads="1"/>
          </p:cNvSpPr>
          <p:nvPr/>
        </p:nvSpPr>
        <p:spPr bwMode="auto">
          <a:xfrm>
            <a:off x="438150" y="4019550"/>
            <a:ext cx="1181100" cy="371475"/>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675288" name="Text Box 17"/>
          <p:cNvSpPr txBox="1">
            <a:spLocks noChangeArrowheads="1"/>
          </p:cNvSpPr>
          <p:nvPr/>
        </p:nvSpPr>
        <p:spPr bwMode="auto">
          <a:xfrm>
            <a:off x="5394325" y="4540250"/>
            <a:ext cx="3416300"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Modulacijski index (m), predstavlja</a:t>
            </a:r>
          </a:p>
          <a:p>
            <a:pPr eaLnBrk="0" hangingPunct="0">
              <a:spcBef>
                <a:spcPct val="20000"/>
              </a:spcBef>
              <a:buClr>
                <a:schemeClr val="tx2"/>
              </a:buClr>
              <a:buSzPct val="75000"/>
              <a:buFont typeface="Monotype Sorts"/>
              <a:buNone/>
            </a:pPr>
            <a:r>
              <a:rPr lang="sl-SI" sz="1400"/>
              <a:t>stopnjo s katero informacijski signal</a:t>
            </a:r>
          </a:p>
          <a:p>
            <a:pPr eaLnBrk="0" hangingPunct="0">
              <a:spcBef>
                <a:spcPct val="20000"/>
              </a:spcBef>
              <a:buClr>
                <a:schemeClr val="tx2"/>
              </a:buClr>
              <a:buSzPct val="75000"/>
              <a:buFont typeface="Monotype Sorts"/>
              <a:buNone/>
            </a:pPr>
            <a:r>
              <a:rPr lang="sl-SI" sz="1400"/>
              <a:t>modulira nosilec:</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5" name="Rectangle 2"/>
          <p:cNvSpPr>
            <a:spLocks noGrp="1" noChangeArrowheads="1"/>
          </p:cNvSpPr>
          <p:nvPr>
            <p:ph type="title" sz="quarter"/>
          </p:nvPr>
        </p:nvSpPr>
        <p:spPr/>
        <p:txBody>
          <a:bodyPr/>
          <a:lstStyle/>
          <a:p>
            <a:pPr eaLnBrk="1" hangingPunct="1"/>
            <a:r>
              <a:rPr lang="sl-SI"/>
              <a:t>DSB modulacija</a:t>
            </a:r>
          </a:p>
        </p:txBody>
      </p:sp>
      <p:pic>
        <p:nvPicPr>
          <p:cNvPr id="1741826" name="Picture 3" descr="slika6"/>
          <p:cNvPicPr>
            <a:picLocks noGrp="1" noChangeAspect="1" noChangeArrowheads="1"/>
          </p:cNvPicPr>
          <p:nvPr>
            <p:ph sz="quarter" idx="1"/>
          </p:nvPr>
        </p:nvPicPr>
        <p:blipFill>
          <a:blip r:embed="rId3"/>
          <a:srcRect/>
          <a:stretch>
            <a:fillRect/>
          </a:stretch>
        </p:blipFill>
        <p:spPr>
          <a:xfrm>
            <a:off x="315913" y="2774950"/>
            <a:ext cx="2801937" cy="1943100"/>
          </a:xfrm>
        </p:spPr>
      </p:pic>
      <p:pic>
        <p:nvPicPr>
          <p:cNvPr id="1741827" name="Picture 4" descr="slika6"/>
          <p:cNvPicPr>
            <a:picLocks noGrp="1" noChangeAspect="1" noChangeArrowheads="1"/>
          </p:cNvPicPr>
          <p:nvPr>
            <p:ph sz="quarter" idx="2"/>
          </p:nvPr>
        </p:nvPicPr>
        <p:blipFill>
          <a:blip r:embed="rId4"/>
          <a:srcRect/>
          <a:stretch>
            <a:fillRect/>
          </a:stretch>
        </p:blipFill>
        <p:spPr>
          <a:xfrm>
            <a:off x="3390900" y="2794000"/>
            <a:ext cx="5276850" cy="1973263"/>
          </a:xfrm>
        </p:spPr>
      </p:pic>
      <p:sp>
        <p:nvSpPr>
          <p:cNvPr id="1741828" name="Text Box 5"/>
          <p:cNvSpPr txBox="1">
            <a:spLocks noChangeArrowheads="1"/>
          </p:cNvSpPr>
          <p:nvPr/>
        </p:nvSpPr>
        <p:spPr bwMode="auto">
          <a:xfrm>
            <a:off x="460375" y="1476375"/>
            <a:ext cx="8432800" cy="12176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t>Izkaže se, da pri AM modulaciji najmanj 50% moči porabimo za nosilec, ki sploh</a:t>
            </a:r>
          </a:p>
          <a:p>
            <a:pPr eaLnBrk="0" hangingPunct="0">
              <a:spcBef>
                <a:spcPct val="20000"/>
              </a:spcBef>
              <a:buClr>
                <a:schemeClr val="tx2"/>
              </a:buClr>
              <a:buSzPct val="75000"/>
              <a:buFont typeface="Monotype Sorts"/>
              <a:buNone/>
            </a:pPr>
            <a:r>
              <a:rPr lang="sl-SI" sz="1600"/>
              <a:t>ne nosi nobene informacije.</a:t>
            </a:r>
          </a:p>
          <a:p>
            <a:pPr eaLnBrk="0" hangingPunct="0">
              <a:spcBef>
                <a:spcPct val="20000"/>
              </a:spcBef>
              <a:buClr>
                <a:schemeClr val="tx2"/>
              </a:buClr>
              <a:buSzPct val="75000"/>
              <a:buFont typeface="Monotype Sorts"/>
              <a:buNone/>
            </a:pPr>
            <a:r>
              <a:rPr lang="sl-SI" sz="1600"/>
              <a:t>Nosilca se znebimo in dobimo amplitudno modulacijo s potlačenim nosilcem, ki</a:t>
            </a:r>
          </a:p>
          <a:p>
            <a:pPr eaLnBrk="0" hangingPunct="0">
              <a:spcBef>
                <a:spcPct val="20000"/>
              </a:spcBef>
              <a:buClr>
                <a:schemeClr val="tx2"/>
              </a:buClr>
              <a:buSzPct val="75000"/>
              <a:buFont typeface="Monotype Sorts"/>
              <a:buNone/>
            </a:pPr>
            <a:r>
              <a:rPr lang="sl-SI" sz="1600"/>
              <a:t>jo označimo z DSB-SC (Double-SideBand Supressed-Carrier) ali krajše </a:t>
            </a:r>
            <a:r>
              <a:rPr lang="sl-SI" sz="1600">
                <a:solidFill>
                  <a:srgbClr val="2469AE"/>
                </a:solidFill>
              </a:rPr>
              <a:t>DSB</a:t>
            </a:r>
            <a:r>
              <a:rPr lang="sl-SI" sz="1600"/>
              <a:t>.</a:t>
            </a:r>
          </a:p>
        </p:txBody>
      </p:sp>
      <p:sp>
        <p:nvSpPr>
          <p:cNvPr id="1741829" name="Text Box 6"/>
          <p:cNvSpPr txBox="1">
            <a:spLocks noChangeArrowheads="1"/>
          </p:cNvSpPr>
          <p:nvPr/>
        </p:nvSpPr>
        <p:spPr bwMode="auto">
          <a:xfrm>
            <a:off x="260350" y="4692650"/>
            <a:ext cx="30114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Frekvenčni spekter DSB signala</a:t>
            </a:r>
          </a:p>
        </p:txBody>
      </p:sp>
      <p:sp>
        <p:nvSpPr>
          <p:cNvPr id="1741830" name="Text Box 7"/>
          <p:cNvSpPr txBox="1">
            <a:spLocks noChangeArrowheads="1"/>
          </p:cNvSpPr>
          <p:nvPr/>
        </p:nvSpPr>
        <p:spPr bwMode="auto">
          <a:xfrm>
            <a:off x="4032250" y="4683125"/>
            <a:ext cx="42989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Frekvenčni spekter LSB (a) in USB signala (b)</a:t>
            </a:r>
          </a:p>
        </p:txBody>
      </p:sp>
      <p:sp>
        <p:nvSpPr>
          <p:cNvPr id="1741831" name="Text Box 8"/>
          <p:cNvSpPr txBox="1">
            <a:spLocks noChangeArrowheads="1"/>
          </p:cNvSpPr>
          <p:nvPr/>
        </p:nvSpPr>
        <p:spPr bwMode="auto">
          <a:xfrm>
            <a:off x="546100" y="5092700"/>
            <a:ext cx="8299450" cy="15827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Da privarčujemo še na pasovni širini signala odstranimo še enega od bočnih pasov, saj na</a:t>
            </a:r>
          </a:p>
          <a:p>
            <a:pPr eaLnBrk="0" hangingPunct="0">
              <a:spcBef>
                <a:spcPct val="20000"/>
              </a:spcBef>
              <a:buClr>
                <a:schemeClr val="tx2"/>
              </a:buClr>
              <a:buSzPct val="75000"/>
              <a:buFont typeface="Monotype Sorts"/>
              <a:buNone/>
            </a:pPr>
            <a:r>
              <a:rPr lang="sl-SI" sz="1400"/>
              <a:t>obeh prenašamo enako informacijo in dobimo </a:t>
            </a:r>
            <a:r>
              <a:rPr lang="sl-SI" sz="1400">
                <a:solidFill>
                  <a:srgbClr val="2469AE"/>
                </a:solidFill>
              </a:rPr>
              <a:t>enobočno modulacijo</a:t>
            </a:r>
            <a:r>
              <a:rPr lang="sl-SI" sz="1400"/>
              <a:t>, ki jo označimo s </a:t>
            </a:r>
            <a:r>
              <a:rPr lang="sl-SI" sz="1400">
                <a:solidFill>
                  <a:srgbClr val="2469AE"/>
                </a:solidFill>
              </a:rPr>
              <a:t>SSB</a:t>
            </a:r>
            <a:r>
              <a:rPr lang="sl-SI" sz="1400"/>
              <a:t> </a:t>
            </a:r>
          </a:p>
          <a:p>
            <a:pPr eaLnBrk="0" hangingPunct="0">
              <a:spcBef>
                <a:spcPct val="20000"/>
              </a:spcBef>
              <a:buClr>
                <a:schemeClr val="tx2"/>
              </a:buClr>
              <a:buSzPct val="75000"/>
              <a:buFont typeface="Monotype Sorts"/>
              <a:buNone/>
            </a:pPr>
            <a:r>
              <a:rPr lang="sl-SI" sz="1400"/>
              <a:t>(Single-SideBand). LSB-spodnji bočni pas, </a:t>
            </a:r>
            <a:r>
              <a:rPr lang="sl-SI" sz="1400">
                <a:solidFill>
                  <a:srgbClr val="2469AE"/>
                </a:solidFill>
              </a:rPr>
              <a:t>USB – zgornji bočni pas</a:t>
            </a:r>
          </a:p>
          <a:p>
            <a:pPr eaLnBrk="0" hangingPunct="0">
              <a:spcBef>
                <a:spcPct val="20000"/>
              </a:spcBef>
              <a:buClr>
                <a:schemeClr val="tx2"/>
              </a:buClr>
              <a:buSzPct val="75000"/>
              <a:buFont typeface="Monotype Sorts"/>
              <a:buNone/>
            </a:pPr>
            <a:endParaRPr lang="sl-SI" sz="1400">
              <a:solidFill>
                <a:srgbClr val="2469AE"/>
              </a:solidFill>
            </a:endParaRPr>
          </a:p>
          <a:p>
            <a:pPr eaLnBrk="0" hangingPunct="0">
              <a:spcBef>
                <a:spcPct val="20000"/>
              </a:spcBef>
              <a:buClr>
                <a:schemeClr val="tx2"/>
              </a:buClr>
              <a:buSzPct val="75000"/>
              <a:buFont typeface="Monotype Sorts"/>
              <a:buNone/>
            </a:pPr>
            <a:r>
              <a:rPr lang="sl-SI" sz="1400">
                <a:solidFill>
                  <a:srgbClr val="2469AE"/>
                </a:solidFill>
              </a:rPr>
              <a:t>Prednosti: prihrani moč in pasovno širino, ima boljše razmerje signal-šum.</a:t>
            </a:r>
          </a:p>
          <a:p>
            <a:pPr eaLnBrk="0" hangingPunct="0">
              <a:spcBef>
                <a:spcPct val="20000"/>
              </a:spcBef>
              <a:buClr>
                <a:schemeClr val="tx2"/>
              </a:buClr>
              <a:buSzPct val="75000"/>
              <a:buFont typeface="Monotype Sorts"/>
              <a:buNone/>
            </a:pPr>
            <a:r>
              <a:rPr lang="sl-SI" sz="1400"/>
              <a:t>Slabosti: zahteva zapleten postopek demodulacije.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1" name="Rectangle 2"/>
          <p:cNvSpPr>
            <a:spLocks noGrp="1" noChangeArrowheads="1"/>
          </p:cNvSpPr>
          <p:nvPr>
            <p:ph type="title" sz="quarter"/>
          </p:nvPr>
        </p:nvSpPr>
        <p:spPr/>
        <p:txBody>
          <a:bodyPr/>
          <a:lstStyle/>
          <a:p>
            <a:pPr eaLnBrk="1" hangingPunct="1"/>
            <a:r>
              <a:rPr lang="sl-SI"/>
              <a:t> Frekvenčna modulacija – FM (1)</a:t>
            </a:r>
          </a:p>
        </p:txBody>
      </p:sp>
      <p:pic>
        <p:nvPicPr>
          <p:cNvPr id="1679372" name="Picture 3" descr="FM"/>
          <p:cNvPicPr>
            <a:picLocks noGrp="1" noChangeAspect="1" noChangeArrowheads="1"/>
          </p:cNvPicPr>
          <p:nvPr>
            <p:ph sz="quarter" idx="1"/>
          </p:nvPr>
        </p:nvPicPr>
        <p:blipFill>
          <a:blip r:embed="rId4"/>
          <a:srcRect/>
          <a:stretch>
            <a:fillRect/>
          </a:stretch>
        </p:blipFill>
        <p:spPr>
          <a:xfrm>
            <a:off x="361950" y="1411288"/>
            <a:ext cx="2387600" cy="5224462"/>
          </a:xfrm>
        </p:spPr>
      </p:pic>
      <p:graphicFrame>
        <p:nvGraphicFramePr>
          <p:cNvPr id="1679364" name="Object 4"/>
          <p:cNvGraphicFramePr>
            <a:graphicFrameLocks noGrp="1" noChangeAspect="1"/>
          </p:cNvGraphicFramePr>
          <p:nvPr>
            <p:ph sz="quarter" idx="2"/>
          </p:nvPr>
        </p:nvGraphicFramePr>
        <p:xfrm>
          <a:off x="3641725" y="4368800"/>
          <a:ext cx="698500" cy="519113"/>
        </p:xfrm>
        <a:graphic>
          <a:graphicData uri="http://schemas.openxmlformats.org/presentationml/2006/ole">
            <mc:AlternateContent xmlns:mc="http://schemas.openxmlformats.org/markup-compatibility/2006">
              <mc:Choice xmlns:v="urn:schemas-microsoft-com:vml" Requires="v">
                <p:oleObj spid="_x0000_s1679416" name="Equation" r:id="rId5" imgW="545760" imgH="406080" progId="Equation.3">
                  <p:embed/>
                </p:oleObj>
              </mc:Choice>
              <mc:Fallback>
                <p:oleObj name="Equation" r:id="rId5" imgW="545760" imgH="4060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1725" y="4368800"/>
                        <a:ext cx="698500" cy="519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365" name="Object 5"/>
          <p:cNvGraphicFramePr>
            <a:graphicFrameLocks noGrp="1" noChangeAspect="1"/>
          </p:cNvGraphicFramePr>
          <p:nvPr>
            <p:ph sz="quarter" idx="3"/>
          </p:nvPr>
        </p:nvGraphicFramePr>
        <p:xfrm>
          <a:off x="3257550" y="2051050"/>
          <a:ext cx="1639888" cy="231775"/>
        </p:xfrm>
        <a:graphic>
          <a:graphicData uri="http://schemas.openxmlformats.org/presentationml/2006/ole">
            <mc:AlternateContent xmlns:mc="http://schemas.openxmlformats.org/markup-compatibility/2006">
              <mc:Choice xmlns:v="urn:schemas-microsoft-com:vml" Requires="v">
                <p:oleObj spid="_x0000_s1679417" name="Equation" r:id="rId7" imgW="1168200" imgH="164880" progId="Equation.3">
                  <p:embed/>
                </p:oleObj>
              </mc:Choice>
              <mc:Fallback>
                <p:oleObj name="Equation" r:id="rId7" imgW="1168200" imgH="16488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550" y="2051050"/>
                        <a:ext cx="1639888" cy="23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373" name="Text Box 6"/>
          <p:cNvSpPr txBox="1">
            <a:spLocks noChangeArrowheads="1"/>
          </p:cNvSpPr>
          <p:nvPr/>
        </p:nvSpPr>
        <p:spPr bwMode="auto">
          <a:xfrm>
            <a:off x="3136900" y="1406525"/>
            <a:ext cx="555783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Spreminjamo frekvenco linearno z informacijskim signalom.</a:t>
            </a:r>
          </a:p>
          <a:p>
            <a:pPr eaLnBrk="0" hangingPunct="0">
              <a:spcBef>
                <a:spcPct val="20000"/>
              </a:spcBef>
              <a:buClr>
                <a:schemeClr val="tx2"/>
              </a:buClr>
              <a:buSzPct val="75000"/>
              <a:buFont typeface="Monotype Sorts"/>
              <a:buNone/>
            </a:pPr>
            <a:r>
              <a:rPr lang="sl-SI" sz="1400"/>
              <a:t>Spekter FM signala ocenimo po enačbi:</a:t>
            </a:r>
          </a:p>
        </p:txBody>
      </p:sp>
      <p:sp>
        <p:nvSpPr>
          <p:cNvPr id="1679374" name="Text Box 7"/>
          <p:cNvSpPr txBox="1">
            <a:spLocks noChangeArrowheads="1"/>
          </p:cNvSpPr>
          <p:nvPr/>
        </p:nvSpPr>
        <p:spPr bwMode="auto">
          <a:xfrm>
            <a:off x="5375275" y="2092325"/>
            <a:ext cx="3328988"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W - max frekvenca modulacijskega</a:t>
            </a:r>
          </a:p>
          <a:p>
            <a:pPr eaLnBrk="0" hangingPunct="0">
              <a:spcBef>
                <a:spcPct val="20000"/>
              </a:spcBef>
              <a:buClr>
                <a:schemeClr val="tx2"/>
              </a:buClr>
              <a:buSzPct val="75000"/>
              <a:buFont typeface="Monotype Sorts"/>
              <a:buNone/>
            </a:pPr>
            <a:r>
              <a:rPr lang="sl-SI" sz="1400"/>
              <a:t>       signala</a:t>
            </a:r>
          </a:p>
          <a:p>
            <a:pPr eaLnBrk="0" hangingPunct="0">
              <a:spcBef>
                <a:spcPct val="20000"/>
              </a:spcBef>
              <a:buClr>
                <a:schemeClr val="tx2"/>
              </a:buClr>
              <a:buSzPct val="75000"/>
              <a:buFont typeface="Monotype Sorts"/>
              <a:buNone/>
            </a:pPr>
            <a:r>
              <a:rPr lang="sl-SI" sz="1400"/>
              <a:t>D - frekvenčna deviacija</a:t>
            </a:r>
          </a:p>
          <a:p>
            <a:pPr eaLnBrk="0" hangingPunct="0">
              <a:spcBef>
                <a:spcPct val="20000"/>
              </a:spcBef>
              <a:buClr>
                <a:schemeClr val="tx2"/>
              </a:buClr>
              <a:buSzPct val="75000"/>
              <a:buFont typeface="Monotype Sorts"/>
              <a:buNone/>
            </a:pPr>
            <a:r>
              <a:rPr lang="sl-SI" sz="1400"/>
              <a:t>B – pasovna širina</a:t>
            </a:r>
          </a:p>
        </p:txBody>
      </p:sp>
      <p:sp>
        <p:nvSpPr>
          <p:cNvPr id="1679375" name="Text Box 8"/>
          <p:cNvSpPr txBox="1">
            <a:spLocks noChangeArrowheads="1"/>
          </p:cNvSpPr>
          <p:nvPr/>
        </p:nvSpPr>
        <p:spPr bwMode="auto">
          <a:xfrm>
            <a:off x="3117850" y="3292475"/>
            <a:ext cx="5530850"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Frekvenčna deviacija</a:t>
            </a:r>
            <a:r>
              <a:rPr lang="sl-SI" sz="1400"/>
              <a:t> je definirana kot največji odmik </a:t>
            </a:r>
          </a:p>
          <a:p>
            <a:pPr eaLnBrk="0" hangingPunct="0">
              <a:spcBef>
                <a:spcPct val="20000"/>
              </a:spcBef>
              <a:buClr>
                <a:schemeClr val="tx2"/>
              </a:buClr>
              <a:buSzPct val="75000"/>
              <a:buFont typeface="Monotype Sorts"/>
              <a:buNone/>
            </a:pPr>
            <a:r>
              <a:rPr lang="sl-SI" sz="1400"/>
              <a:t>frekvence FM signala od nosilne frekvence in je sorazmerna</a:t>
            </a:r>
          </a:p>
          <a:p>
            <a:pPr eaLnBrk="0" hangingPunct="0">
              <a:spcBef>
                <a:spcPct val="20000"/>
              </a:spcBef>
              <a:buClr>
                <a:schemeClr val="tx2"/>
              </a:buClr>
              <a:buSzPct val="75000"/>
              <a:buFont typeface="Monotype Sorts"/>
              <a:buNone/>
            </a:pPr>
            <a:r>
              <a:rPr lang="sl-SI" sz="1400"/>
              <a:t>amplitudi modulacijskega signala.</a:t>
            </a:r>
          </a:p>
        </p:txBody>
      </p:sp>
      <p:sp>
        <p:nvSpPr>
          <p:cNvPr id="1679376" name="Text Box 9"/>
          <p:cNvSpPr txBox="1">
            <a:spLocks noChangeArrowheads="1"/>
          </p:cNvSpPr>
          <p:nvPr/>
        </p:nvSpPr>
        <p:spPr bwMode="auto">
          <a:xfrm>
            <a:off x="4718050" y="4405313"/>
            <a:ext cx="3963988"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a:t>
            </a:r>
            <a:r>
              <a:rPr lang="sl-SI" sz="1400" baseline="-25000"/>
              <a:t>m</a:t>
            </a:r>
            <a:r>
              <a:rPr lang="sl-SI" sz="1400"/>
              <a:t> … frekvenca sinusnega modulacijskega </a:t>
            </a:r>
          </a:p>
          <a:p>
            <a:pPr eaLnBrk="0" hangingPunct="0">
              <a:spcBef>
                <a:spcPct val="20000"/>
              </a:spcBef>
              <a:buClr>
                <a:schemeClr val="tx2"/>
              </a:buClr>
              <a:buSzPct val="75000"/>
              <a:buFont typeface="Monotype Sorts"/>
              <a:buNone/>
            </a:pPr>
            <a:r>
              <a:rPr lang="sl-SI" sz="1400"/>
              <a:t>         signala amplitude 1</a:t>
            </a:r>
          </a:p>
        </p:txBody>
      </p:sp>
      <p:graphicFrame>
        <p:nvGraphicFramePr>
          <p:cNvPr id="1679370" name="Object 10"/>
          <p:cNvGraphicFramePr>
            <a:graphicFrameLocks noGrp="1" noChangeAspect="1"/>
          </p:cNvGraphicFramePr>
          <p:nvPr>
            <p:ph sz="quarter" idx="4"/>
          </p:nvPr>
        </p:nvGraphicFramePr>
        <p:xfrm>
          <a:off x="3903663" y="5011738"/>
          <a:ext cx="3622675" cy="1536700"/>
        </p:xfrm>
        <a:graphic>
          <a:graphicData uri="http://schemas.openxmlformats.org/presentationml/2006/ole">
            <mc:AlternateContent xmlns:mc="http://schemas.openxmlformats.org/markup-compatibility/2006">
              <mc:Choice xmlns:v="urn:schemas-microsoft-com:vml" Requires="v">
                <p:oleObj spid="_x0000_s1679418" name="CorelDRAW" r:id="rId9" imgW="4093920" imgH="1734840" progId="CorelDRAW.Graphic.12">
                  <p:embed/>
                </p:oleObj>
              </mc:Choice>
              <mc:Fallback>
                <p:oleObj name="CorelDRAW" r:id="rId9" imgW="4093920" imgH="1734840" progId="CorelDRAW.Graphic.12">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3663" y="5011738"/>
                        <a:ext cx="36226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79377" name="Rectangle 11"/>
          <p:cNvSpPr>
            <a:spLocks noChangeArrowheads="1"/>
          </p:cNvSpPr>
          <p:nvPr/>
        </p:nvSpPr>
        <p:spPr bwMode="auto">
          <a:xfrm>
            <a:off x="3236913" y="2035175"/>
            <a:ext cx="1731962" cy="279400"/>
          </a:xfrm>
          <a:prstGeom prst="rect">
            <a:avLst/>
          </a:prstGeom>
          <a:noFill/>
          <a:ln w="1905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20" name="Rectangle 2"/>
          <p:cNvSpPr>
            <a:spLocks noGrp="1" noChangeArrowheads="1"/>
          </p:cNvSpPr>
          <p:nvPr>
            <p:ph type="title"/>
          </p:nvPr>
        </p:nvSpPr>
        <p:spPr/>
        <p:txBody>
          <a:bodyPr/>
          <a:lstStyle/>
          <a:p>
            <a:pPr eaLnBrk="1" hangingPunct="1"/>
            <a:r>
              <a:rPr lang="sl-SI"/>
              <a:t>Frekvenčna modulacija – FM (2)</a:t>
            </a:r>
          </a:p>
        </p:txBody>
      </p:sp>
      <p:pic>
        <p:nvPicPr>
          <p:cNvPr id="1681421" name="Picture 3" descr="bessel"/>
          <p:cNvPicPr>
            <a:picLocks noGrp="1" noChangeAspect="1" noChangeArrowheads="1"/>
          </p:cNvPicPr>
          <p:nvPr>
            <p:ph sz="half" idx="1"/>
          </p:nvPr>
        </p:nvPicPr>
        <p:blipFill>
          <a:blip r:embed="rId4"/>
          <a:srcRect/>
          <a:stretch>
            <a:fillRect/>
          </a:stretch>
        </p:blipFill>
        <p:spPr>
          <a:xfrm>
            <a:off x="352425" y="1514475"/>
            <a:ext cx="5599113" cy="5119688"/>
          </a:xfrm>
        </p:spPr>
      </p:pic>
      <p:pic>
        <p:nvPicPr>
          <p:cNvPr id="1681422" name="Picture 4" descr="INDEX"/>
          <p:cNvPicPr>
            <a:picLocks noGrp="1" noChangeAspect="1" noChangeArrowheads="1"/>
          </p:cNvPicPr>
          <p:nvPr>
            <p:ph sz="quarter" idx="3"/>
          </p:nvPr>
        </p:nvPicPr>
        <p:blipFill>
          <a:blip r:embed="rId5"/>
          <a:srcRect/>
          <a:stretch>
            <a:fillRect/>
          </a:stretch>
        </p:blipFill>
        <p:spPr>
          <a:xfrm>
            <a:off x="4075113" y="939800"/>
            <a:ext cx="5068887" cy="2949575"/>
          </a:xfrm>
        </p:spPr>
      </p:pic>
      <p:sp>
        <p:nvSpPr>
          <p:cNvPr id="1681423" name="Text Box 5"/>
          <p:cNvSpPr txBox="1">
            <a:spLocks noChangeArrowheads="1"/>
          </p:cNvSpPr>
          <p:nvPr/>
        </p:nvSpPr>
        <p:spPr bwMode="auto">
          <a:xfrm>
            <a:off x="5970588" y="5446713"/>
            <a:ext cx="28098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a:t>
            </a:r>
            <a:r>
              <a:rPr lang="sl-SI" sz="1400" baseline="-25000"/>
              <a:t>f</a:t>
            </a:r>
            <a:r>
              <a:rPr lang="sl-SI" sz="1400"/>
              <a:t>=2.4, 5.5, 8.65, 11.792, …</a:t>
            </a:r>
          </a:p>
        </p:txBody>
      </p:sp>
      <p:sp>
        <p:nvSpPr>
          <p:cNvPr id="1681424" name="Text Box 6"/>
          <p:cNvSpPr txBox="1">
            <a:spLocks noChangeArrowheads="1"/>
          </p:cNvSpPr>
          <p:nvPr/>
        </p:nvSpPr>
        <p:spPr bwMode="auto">
          <a:xfrm>
            <a:off x="3940175" y="6381750"/>
            <a:ext cx="3968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336600"/>
                </a:solidFill>
              </a:rPr>
              <a:t>m</a:t>
            </a:r>
            <a:r>
              <a:rPr lang="sl-SI" sz="1400" baseline="-25000">
                <a:solidFill>
                  <a:srgbClr val="336600"/>
                </a:solidFill>
              </a:rPr>
              <a:t>f</a:t>
            </a:r>
          </a:p>
        </p:txBody>
      </p:sp>
      <p:sp>
        <p:nvSpPr>
          <p:cNvPr id="1681425" name="Line 7"/>
          <p:cNvSpPr>
            <a:spLocks noChangeShapeType="1"/>
          </p:cNvSpPr>
          <p:nvPr/>
        </p:nvSpPr>
        <p:spPr bwMode="auto">
          <a:xfrm flipV="1">
            <a:off x="1377950" y="5010150"/>
            <a:ext cx="444500" cy="571500"/>
          </a:xfrm>
          <a:prstGeom prst="line">
            <a:avLst/>
          </a:prstGeom>
          <a:noFill/>
          <a:ln w="12700">
            <a:solidFill>
              <a:srgbClr val="FF3300"/>
            </a:solidFill>
            <a:round/>
            <a:headEnd type="none" w="sm" len="sm"/>
            <a:tailEnd type="triangle" w="sm" len="sm"/>
          </a:ln>
        </p:spPr>
        <p:txBody>
          <a:bodyPr>
            <a:spAutoFit/>
          </a:bodyPr>
          <a:lstStyle/>
          <a:p>
            <a:endParaRPr lang="sl-SI"/>
          </a:p>
        </p:txBody>
      </p:sp>
      <p:sp>
        <p:nvSpPr>
          <p:cNvPr id="1681426" name="Line 8"/>
          <p:cNvSpPr>
            <a:spLocks noChangeShapeType="1"/>
          </p:cNvSpPr>
          <p:nvPr/>
        </p:nvSpPr>
        <p:spPr bwMode="auto">
          <a:xfrm flipV="1">
            <a:off x="2635250" y="5048250"/>
            <a:ext cx="444500" cy="571500"/>
          </a:xfrm>
          <a:prstGeom prst="line">
            <a:avLst/>
          </a:prstGeom>
          <a:noFill/>
          <a:ln w="12700">
            <a:solidFill>
              <a:srgbClr val="FF3300"/>
            </a:solidFill>
            <a:round/>
            <a:headEnd type="none" w="sm" len="sm"/>
            <a:tailEnd type="triangle" w="sm" len="sm"/>
          </a:ln>
        </p:spPr>
        <p:txBody>
          <a:bodyPr>
            <a:spAutoFit/>
          </a:bodyPr>
          <a:lstStyle/>
          <a:p>
            <a:endParaRPr lang="sl-SI"/>
          </a:p>
        </p:txBody>
      </p:sp>
      <p:sp>
        <p:nvSpPr>
          <p:cNvPr id="1681427" name="Line 9"/>
          <p:cNvSpPr>
            <a:spLocks noChangeShapeType="1"/>
          </p:cNvSpPr>
          <p:nvPr/>
        </p:nvSpPr>
        <p:spPr bwMode="auto">
          <a:xfrm flipV="1">
            <a:off x="3956050" y="5041900"/>
            <a:ext cx="444500" cy="571500"/>
          </a:xfrm>
          <a:prstGeom prst="line">
            <a:avLst/>
          </a:prstGeom>
          <a:noFill/>
          <a:ln w="12700">
            <a:solidFill>
              <a:srgbClr val="FF3300"/>
            </a:solidFill>
            <a:round/>
            <a:headEnd type="none" w="sm" len="sm"/>
            <a:tailEnd type="triangle" w="sm" len="sm"/>
          </a:ln>
        </p:spPr>
        <p:txBody>
          <a:bodyPr>
            <a:spAutoFit/>
          </a:bodyPr>
          <a:lstStyle/>
          <a:p>
            <a:endParaRPr lang="sl-SI"/>
          </a:p>
        </p:txBody>
      </p:sp>
      <p:sp>
        <p:nvSpPr>
          <p:cNvPr id="1681428" name="Line 10"/>
          <p:cNvSpPr>
            <a:spLocks noChangeShapeType="1"/>
          </p:cNvSpPr>
          <p:nvPr/>
        </p:nvSpPr>
        <p:spPr bwMode="auto">
          <a:xfrm flipV="1">
            <a:off x="5276850" y="5067300"/>
            <a:ext cx="444500" cy="571500"/>
          </a:xfrm>
          <a:prstGeom prst="line">
            <a:avLst/>
          </a:prstGeom>
          <a:noFill/>
          <a:ln w="12700">
            <a:solidFill>
              <a:srgbClr val="FF3300"/>
            </a:solidFill>
            <a:round/>
            <a:headEnd type="none" w="sm" len="sm"/>
            <a:tailEnd type="triangle" w="sm" len="sm"/>
          </a:ln>
        </p:spPr>
        <p:txBody>
          <a:bodyPr>
            <a:spAutoFit/>
          </a:bodyPr>
          <a:lstStyle/>
          <a:p>
            <a:endParaRPr lang="sl-SI"/>
          </a:p>
        </p:txBody>
      </p:sp>
      <p:graphicFrame>
        <p:nvGraphicFramePr>
          <p:cNvPr id="1681419" name="Object 11"/>
          <p:cNvGraphicFramePr>
            <a:graphicFrameLocks noGrp="1" noChangeAspect="1"/>
          </p:cNvGraphicFramePr>
          <p:nvPr>
            <p:ph sz="quarter" idx="2"/>
          </p:nvPr>
        </p:nvGraphicFramePr>
        <p:xfrm>
          <a:off x="6746875" y="4452938"/>
          <a:ext cx="698500" cy="476250"/>
        </p:xfrm>
        <a:graphic>
          <a:graphicData uri="http://schemas.openxmlformats.org/presentationml/2006/ole">
            <mc:AlternateContent xmlns:mc="http://schemas.openxmlformats.org/markup-compatibility/2006">
              <mc:Choice xmlns:v="urn:schemas-microsoft-com:vml" Requires="v">
                <p:oleObj spid="_x0000_s1681435" name="Equation" r:id="rId6" imgW="596880" imgH="406080" progId="Equation.3">
                  <p:embed/>
                </p:oleObj>
              </mc:Choice>
              <mc:Fallback>
                <p:oleObj name="Equation" r:id="rId6" imgW="596880" imgH="406080" progId="Equation.3">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6875" y="4452938"/>
                        <a:ext cx="69850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61" name="Rectangle 2"/>
          <p:cNvSpPr>
            <a:spLocks noGrp="1" noChangeArrowheads="1"/>
          </p:cNvSpPr>
          <p:nvPr>
            <p:ph type="title"/>
          </p:nvPr>
        </p:nvSpPr>
        <p:spPr/>
        <p:txBody>
          <a:bodyPr/>
          <a:lstStyle/>
          <a:p>
            <a:pPr eaLnBrk="1" hangingPunct="1"/>
            <a:r>
              <a:rPr lang="sl-SI"/>
              <a:t>Fazna modulacija - PM</a:t>
            </a:r>
          </a:p>
        </p:txBody>
      </p:sp>
      <p:sp>
        <p:nvSpPr>
          <p:cNvPr id="1683462" name="Rectangle 3"/>
          <p:cNvSpPr>
            <a:spLocks noGrp="1" noChangeArrowheads="1"/>
          </p:cNvSpPr>
          <p:nvPr>
            <p:ph type="body" sz="half" idx="1"/>
          </p:nvPr>
        </p:nvSpPr>
        <p:spPr>
          <a:xfrm>
            <a:off x="479425" y="1468438"/>
            <a:ext cx="8308975" cy="4849812"/>
          </a:xfrm>
        </p:spPr>
        <p:txBody>
          <a:bodyPr/>
          <a:lstStyle/>
          <a:p>
            <a:pPr eaLnBrk="1" hangingPunct="1">
              <a:buFont typeface="Wingdings" pitchFamily="2" charset="2"/>
              <a:buNone/>
            </a:pPr>
            <a:r>
              <a:rPr lang="sl-SI" sz="1800"/>
              <a:t>	</a:t>
            </a:r>
            <a:r>
              <a:rPr lang="sl-SI" sz="1400"/>
              <a:t>Spreminjamo fazo nosilnega signala glede na modulacijski signal, kar ima za posledico spreminjanje frekvence nosilnega vala.</a:t>
            </a:r>
          </a:p>
          <a:p>
            <a:pPr eaLnBrk="1" hangingPunct="1">
              <a:buFont typeface="Wingdings" pitchFamily="2" charset="2"/>
              <a:buNone/>
            </a:pPr>
            <a:r>
              <a:rPr lang="sl-SI" sz="1400"/>
              <a:t>	Spreminjanje frekvence (frekvenčna deviacija) je sorazmerno hitrosti spreminjanja faze, le ta pa je odvisna od frekvence in amplitude modulacijskega signala.</a:t>
            </a:r>
          </a:p>
          <a:p>
            <a:pPr eaLnBrk="1" hangingPunct="1">
              <a:buFont typeface="Wingdings" pitchFamily="2" charset="2"/>
              <a:buNone/>
            </a:pPr>
            <a:r>
              <a:rPr lang="sl-SI" sz="1800"/>
              <a:t>	 </a:t>
            </a:r>
          </a:p>
        </p:txBody>
      </p:sp>
      <p:graphicFrame>
        <p:nvGraphicFramePr>
          <p:cNvPr id="1683460" name="Object 4"/>
          <p:cNvGraphicFramePr>
            <a:graphicFrameLocks noGrp="1" noChangeAspect="1"/>
          </p:cNvGraphicFramePr>
          <p:nvPr>
            <p:ph sz="half" idx="2"/>
          </p:nvPr>
        </p:nvGraphicFramePr>
        <p:xfrm>
          <a:off x="1865313" y="2822575"/>
          <a:ext cx="4338637" cy="1839913"/>
        </p:xfrm>
        <a:graphic>
          <a:graphicData uri="http://schemas.openxmlformats.org/presentationml/2006/ole">
            <mc:AlternateContent xmlns:mc="http://schemas.openxmlformats.org/markup-compatibility/2006">
              <mc:Choice xmlns:v="urn:schemas-microsoft-com:vml" Requires="v">
                <p:oleObj spid="_x0000_s1683476" name="CorelDRAW" r:id="rId4" imgW="4093920" imgH="1734840" progId="CorelDRAW.Graphic.12">
                  <p:embed/>
                </p:oleObj>
              </mc:Choice>
              <mc:Fallback>
                <p:oleObj name="CorelDRAW" r:id="rId4" imgW="4093920" imgH="1734840" progId="CorelDRAW.Graphic.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3" y="2822575"/>
                        <a:ext cx="4338637"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3463" name="Text Box 5"/>
          <p:cNvSpPr txBox="1">
            <a:spLocks noChangeArrowheads="1"/>
          </p:cNvSpPr>
          <p:nvPr/>
        </p:nvSpPr>
        <p:spPr bwMode="auto">
          <a:xfrm>
            <a:off x="1274763" y="4922838"/>
            <a:ext cx="618648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Vpliv modulacijskega signala na deviacijo pri FM in PM modulacijah</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7" name="Rectangle 2"/>
          <p:cNvSpPr>
            <a:spLocks noGrp="1" noChangeArrowheads="1"/>
          </p:cNvSpPr>
          <p:nvPr>
            <p:ph type="title"/>
          </p:nvPr>
        </p:nvSpPr>
        <p:spPr/>
        <p:txBody>
          <a:bodyPr/>
          <a:lstStyle/>
          <a:p>
            <a:pPr eaLnBrk="1" hangingPunct="1"/>
            <a:r>
              <a:rPr lang="sl-SI"/>
              <a:t>Telegrafija</a:t>
            </a:r>
          </a:p>
        </p:txBody>
      </p:sp>
      <p:pic>
        <p:nvPicPr>
          <p:cNvPr id="1750018" name="Picture 3" descr="slika6"/>
          <p:cNvPicPr>
            <a:picLocks noGrp="1" noChangeAspect="1" noChangeArrowheads="1"/>
          </p:cNvPicPr>
          <p:nvPr>
            <p:ph idx="1"/>
          </p:nvPr>
        </p:nvPicPr>
        <p:blipFill>
          <a:blip r:embed="rId3"/>
          <a:srcRect/>
          <a:stretch>
            <a:fillRect/>
          </a:stretch>
        </p:blipFill>
        <p:spPr>
          <a:xfrm>
            <a:off x="450850" y="2081213"/>
            <a:ext cx="5495925" cy="1911350"/>
          </a:xfrm>
        </p:spPr>
      </p:pic>
      <p:sp>
        <p:nvSpPr>
          <p:cNvPr id="1750019" name="Text Box 4"/>
          <p:cNvSpPr txBox="1">
            <a:spLocks noChangeArrowheads="1"/>
          </p:cNvSpPr>
          <p:nvPr/>
        </p:nvSpPr>
        <p:spPr bwMode="auto">
          <a:xfrm>
            <a:off x="1231900" y="4006850"/>
            <a:ext cx="36639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CW signal (dva znaka Morsejeve kode)</a:t>
            </a:r>
          </a:p>
        </p:txBody>
      </p:sp>
      <p:sp>
        <p:nvSpPr>
          <p:cNvPr id="1750020" name="Text Box 5"/>
          <p:cNvSpPr txBox="1">
            <a:spLocks noChangeArrowheads="1"/>
          </p:cNvSpPr>
          <p:nvPr/>
        </p:nvSpPr>
        <p:spPr bwMode="auto">
          <a:xfrm>
            <a:off x="411163" y="1473200"/>
            <a:ext cx="6877050"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Nosilec preprosto vklapljamo in izklapljamo v ritmu v naprej dogovorjenih </a:t>
            </a:r>
          </a:p>
          <a:p>
            <a:pPr eaLnBrk="0" hangingPunct="0">
              <a:spcBef>
                <a:spcPct val="20000"/>
              </a:spcBef>
              <a:buClr>
                <a:schemeClr val="tx2"/>
              </a:buClr>
              <a:buSzPct val="75000"/>
              <a:buFont typeface="Monotype Sorts"/>
              <a:buNone/>
            </a:pPr>
            <a:r>
              <a:rPr lang="sl-SI" sz="1400"/>
              <a:t>znakov (Morse-kod).</a:t>
            </a:r>
          </a:p>
        </p:txBody>
      </p:sp>
      <p:sp>
        <p:nvSpPr>
          <p:cNvPr id="1750021" name="Text Box 6"/>
          <p:cNvSpPr txBox="1">
            <a:spLocks noChangeArrowheads="1"/>
          </p:cNvSpPr>
          <p:nvPr/>
        </p:nvSpPr>
        <p:spPr bwMode="auto">
          <a:xfrm>
            <a:off x="488950" y="4597400"/>
            <a:ext cx="701198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Zahtevana pasovna širina je majhna (okoli 100 Hz) in je odvisna od hitrosti </a:t>
            </a:r>
          </a:p>
          <a:p>
            <a:pPr eaLnBrk="0" hangingPunct="0">
              <a:spcBef>
                <a:spcPct val="20000"/>
              </a:spcBef>
              <a:buClr>
                <a:schemeClr val="tx2"/>
              </a:buClr>
              <a:buSzPct val="75000"/>
              <a:buFont typeface="Monotype Sorts"/>
              <a:buNone/>
            </a:pPr>
            <a:r>
              <a:rPr lang="sl-SI" sz="1400"/>
              <a:t>oddajanja znakov.</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2"/>
          <p:cNvSpPr>
            <a:spLocks noGrp="1" noChangeArrowheads="1"/>
          </p:cNvSpPr>
          <p:nvPr>
            <p:ph type="title"/>
          </p:nvPr>
        </p:nvSpPr>
        <p:spPr/>
        <p:txBody>
          <a:bodyPr/>
          <a:lstStyle/>
          <a:p>
            <a:pPr eaLnBrk="1" hangingPunct="1"/>
            <a:r>
              <a:rPr lang="sl-SI"/>
              <a:t>ITU – Definicije (4)</a:t>
            </a:r>
          </a:p>
        </p:txBody>
      </p:sp>
      <p:sp>
        <p:nvSpPr>
          <p:cNvPr id="1096706" name="Rectangle 3"/>
          <p:cNvSpPr>
            <a:spLocks noGrp="1" noChangeArrowheads="1"/>
          </p:cNvSpPr>
          <p:nvPr>
            <p:ph type="body" idx="1"/>
          </p:nvPr>
        </p:nvSpPr>
        <p:spPr/>
        <p:txBody>
          <a:bodyPr/>
          <a:lstStyle/>
          <a:p>
            <a:pPr eaLnBrk="1" hangingPunct="1"/>
            <a:r>
              <a:rPr lang="sl-SI">
                <a:solidFill>
                  <a:srgbClr val="2469AE"/>
                </a:solidFill>
              </a:rPr>
              <a:t>Radijska postaja</a:t>
            </a:r>
            <a:r>
              <a:rPr lang="sl-SI"/>
              <a:t> je en ali več oddajnikov oz. sprejemnikov ali kombinacija enega ali več oddajnikov oz. sprejemnikov s pripadajočimi napravami na enem mestu, ki so potrebne za upravljanje radiokomunikacijske službe.</a:t>
            </a:r>
          </a:p>
          <a:p>
            <a:pPr eaLnBrk="1" hangingPunct="1"/>
            <a:r>
              <a:rPr lang="sl-SI">
                <a:solidFill>
                  <a:srgbClr val="2469AE"/>
                </a:solidFill>
              </a:rPr>
              <a:t>Amaterska radijska postaja</a:t>
            </a:r>
            <a:r>
              <a:rPr lang="sl-SI"/>
              <a:t> je radijska postaja v radioamaterski dejavnosti, namenjena za medsebojno komuniciranje, samoizobraževanje in tehnično raziskovanje, ki ga opravljajo radioamaterji izključno iz osebnih nagibov, brez materialnih koristi in imajo za to opravljen predpisan izpit.</a:t>
            </a:r>
          </a:p>
          <a:p>
            <a:pPr eaLnBrk="1" hangingPunct="1"/>
            <a:endParaRPr lang="sl-SI"/>
          </a:p>
        </p:txBody>
      </p:sp>
      <p:pic>
        <p:nvPicPr>
          <p:cNvPr id="1096707" name="Picture 6" descr="postaja-S"/>
          <p:cNvPicPr>
            <a:picLocks noChangeAspect="1" noChangeArrowheads="1"/>
          </p:cNvPicPr>
          <p:nvPr/>
        </p:nvPicPr>
        <p:blipFill>
          <a:blip r:embed="rId2"/>
          <a:srcRect/>
          <a:stretch>
            <a:fillRect/>
          </a:stretch>
        </p:blipFill>
        <p:spPr bwMode="auto">
          <a:xfrm>
            <a:off x="5576888" y="4498975"/>
            <a:ext cx="3241675" cy="2155825"/>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5" name="Rectangle 2"/>
          <p:cNvSpPr>
            <a:spLocks noGrp="1" noChangeArrowheads="1"/>
          </p:cNvSpPr>
          <p:nvPr>
            <p:ph type="title"/>
          </p:nvPr>
        </p:nvSpPr>
        <p:spPr/>
        <p:txBody>
          <a:bodyPr/>
          <a:lstStyle/>
          <a:p>
            <a:pPr eaLnBrk="1" hangingPunct="1"/>
            <a:r>
              <a:rPr lang="sl-SI"/>
              <a:t>Radijski oddajnik - Oscilatorji</a:t>
            </a:r>
          </a:p>
        </p:txBody>
      </p:sp>
      <p:pic>
        <p:nvPicPr>
          <p:cNvPr id="1752066" name="Picture 3" descr="slika6"/>
          <p:cNvPicPr>
            <a:picLocks noGrp="1" noChangeAspect="1" noChangeArrowheads="1"/>
          </p:cNvPicPr>
          <p:nvPr>
            <p:ph sz="half" idx="1"/>
          </p:nvPr>
        </p:nvPicPr>
        <p:blipFill>
          <a:blip r:embed="rId3"/>
          <a:srcRect/>
          <a:stretch>
            <a:fillRect/>
          </a:stretch>
        </p:blipFill>
        <p:spPr>
          <a:xfrm>
            <a:off x="5138738" y="3062288"/>
            <a:ext cx="3344862" cy="2965450"/>
          </a:xfrm>
        </p:spPr>
      </p:pic>
      <p:pic>
        <p:nvPicPr>
          <p:cNvPr id="1752067" name="Picture 4" descr="slika6"/>
          <p:cNvPicPr>
            <a:picLocks noGrp="1" noChangeAspect="1" noChangeArrowheads="1"/>
          </p:cNvPicPr>
          <p:nvPr>
            <p:ph sz="quarter" idx="2"/>
          </p:nvPr>
        </p:nvPicPr>
        <p:blipFill>
          <a:blip r:embed="rId4"/>
          <a:srcRect/>
          <a:stretch>
            <a:fillRect/>
          </a:stretch>
        </p:blipFill>
        <p:spPr>
          <a:xfrm>
            <a:off x="509588" y="3787775"/>
            <a:ext cx="2941637" cy="1063625"/>
          </a:xfrm>
        </p:spPr>
      </p:pic>
      <p:sp>
        <p:nvSpPr>
          <p:cNvPr id="1752068" name="Text Box 5"/>
          <p:cNvSpPr txBox="1">
            <a:spLocks noChangeArrowheads="1"/>
          </p:cNvSpPr>
          <p:nvPr/>
        </p:nvSpPr>
        <p:spPr bwMode="auto">
          <a:xfrm>
            <a:off x="433388" y="1481138"/>
            <a:ext cx="7926387" cy="13271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Radijski oddajnik</a:t>
            </a:r>
            <a:r>
              <a:rPr lang="sl-SI" sz="1400"/>
              <a:t>: naprava, ki ustvari radiofrekvenčni signal, ga opremi z informacijo, </a:t>
            </a:r>
          </a:p>
          <a:p>
            <a:pPr eaLnBrk="0" hangingPunct="0">
              <a:spcBef>
                <a:spcPct val="20000"/>
              </a:spcBef>
              <a:buClr>
                <a:schemeClr val="tx2"/>
              </a:buClr>
              <a:buSzPct val="75000"/>
              <a:buFont typeface="Monotype Sorts"/>
              <a:buNone/>
            </a:pPr>
            <a:r>
              <a:rPr lang="sl-SI" sz="1400"/>
              <a:t>ojači in nato pošlje v anteno, kjer se izseva v prostor.</a:t>
            </a:r>
          </a:p>
          <a:p>
            <a:pPr eaLnBrk="0" hangingPunct="0">
              <a:spcBef>
                <a:spcPct val="20000"/>
              </a:spcBef>
              <a:buClr>
                <a:schemeClr val="tx2"/>
              </a:buClr>
              <a:buSzPct val="75000"/>
              <a:buFont typeface="Monotype Sorts"/>
              <a:buNone/>
            </a:pPr>
            <a:r>
              <a:rPr lang="sl-SI" sz="1400"/>
              <a:t>Elektronski sklopi, ki proizvajajo </a:t>
            </a:r>
            <a:r>
              <a:rPr lang="sl-SI" sz="1400">
                <a:solidFill>
                  <a:srgbClr val="2469AE"/>
                </a:solidFill>
              </a:rPr>
              <a:t>radiofrekvenčne (RF) signale</a:t>
            </a:r>
            <a:r>
              <a:rPr lang="sl-SI" sz="1400"/>
              <a:t>:</a:t>
            </a:r>
          </a:p>
          <a:p>
            <a:pPr eaLnBrk="0" hangingPunct="0">
              <a:spcBef>
                <a:spcPct val="20000"/>
              </a:spcBef>
              <a:buClr>
                <a:schemeClr val="tx2"/>
              </a:buClr>
              <a:buSzPct val="75000"/>
              <a:buFont typeface="Monotype Sorts"/>
              <a:buChar char="n"/>
            </a:pPr>
            <a:r>
              <a:rPr lang="sl-SI" sz="1400"/>
              <a:t> električni oscilatorji </a:t>
            </a:r>
          </a:p>
          <a:p>
            <a:pPr eaLnBrk="0" hangingPunct="0">
              <a:spcBef>
                <a:spcPct val="20000"/>
              </a:spcBef>
              <a:buClr>
                <a:schemeClr val="tx2"/>
              </a:buClr>
              <a:buSzPct val="75000"/>
              <a:buFont typeface="Monotype Sorts"/>
              <a:buChar char="n"/>
            </a:pPr>
            <a:r>
              <a:rPr lang="sl-SI" sz="1400"/>
              <a:t> RF sintezatorji</a:t>
            </a:r>
          </a:p>
        </p:txBody>
      </p:sp>
      <p:sp>
        <p:nvSpPr>
          <p:cNvPr id="1752069" name="Text Box 6"/>
          <p:cNvSpPr txBox="1">
            <a:spLocks noChangeArrowheads="1"/>
          </p:cNvSpPr>
          <p:nvPr/>
        </p:nvSpPr>
        <p:spPr bwMode="auto">
          <a:xfrm>
            <a:off x="379413" y="2901950"/>
            <a:ext cx="4645025"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Oscilatorji:</a:t>
            </a:r>
          </a:p>
          <a:p>
            <a:pPr eaLnBrk="0" hangingPunct="0">
              <a:spcBef>
                <a:spcPct val="20000"/>
              </a:spcBef>
              <a:buClr>
                <a:schemeClr val="tx2"/>
              </a:buClr>
              <a:buSzPct val="75000"/>
              <a:buFont typeface="Monotype Sorts"/>
              <a:buNone/>
            </a:pPr>
            <a:r>
              <a:rPr lang="sl-SI" sz="1400">
                <a:solidFill>
                  <a:srgbClr val="2469AE"/>
                </a:solidFill>
              </a:rPr>
              <a:t>Električni oscilator</a:t>
            </a:r>
            <a:r>
              <a:rPr lang="sl-SI" sz="1400"/>
              <a:t>: izvor izmeničnih tokov ali</a:t>
            </a:r>
          </a:p>
          <a:p>
            <a:pPr eaLnBrk="0" hangingPunct="0">
              <a:spcBef>
                <a:spcPct val="20000"/>
              </a:spcBef>
              <a:buClr>
                <a:schemeClr val="tx2"/>
              </a:buClr>
              <a:buSzPct val="75000"/>
              <a:buFont typeface="Monotype Sorts"/>
              <a:buNone/>
            </a:pPr>
            <a:r>
              <a:rPr lang="sl-SI" sz="1400"/>
              <a:t>	              napetosti določene frekvence.</a:t>
            </a:r>
          </a:p>
        </p:txBody>
      </p:sp>
      <p:sp>
        <p:nvSpPr>
          <p:cNvPr id="1752070" name="Text Box 7"/>
          <p:cNvSpPr txBox="1">
            <a:spLocks noChangeArrowheads="1"/>
          </p:cNvSpPr>
          <p:nvPr/>
        </p:nvSpPr>
        <p:spPr bwMode="auto">
          <a:xfrm>
            <a:off x="615950" y="4929188"/>
            <a:ext cx="27193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Osnovni elementi oscilatorja</a:t>
            </a:r>
          </a:p>
        </p:txBody>
      </p:sp>
      <p:sp>
        <p:nvSpPr>
          <p:cNvPr id="1752071" name="Text Box 8"/>
          <p:cNvSpPr txBox="1">
            <a:spLocks noChangeArrowheads="1"/>
          </p:cNvSpPr>
          <p:nvPr/>
        </p:nvSpPr>
        <p:spPr bwMode="auto">
          <a:xfrm>
            <a:off x="5156200" y="6067425"/>
            <a:ext cx="3714750"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Sinusni signal idealnega oscilatorja (a),</a:t>
            </a:r>
          </a:p>
          <a:p>
            <a:pPr eaLnBrk="0" hangingPunct="0">
              <a:spcBef>
                <a:spcPct val="20000"/>
              </a:spcBef>
              <a:buClr>
                <a:schemeClr val="tx2"/>
              </a:buClr>
              <a:buSzPct val="75000"/>
              <a:buFont typeface="Monotype Sorts"/>
              <a:buNone/>
            </a:pPr>
            <a:r>
              <a:rPr lang="sl-SI" sz="1400"/>
              <a:t>amplitudni šum (b) in fazni šum (c)</a:t>
            </a:r>
          </a:p>
        </p:txBody>
      </p:sp>
      <p:sp>
        <p:nvSpPr>
          <p:cNvPr id="1752072" name="Text Box 9"/>
          <p:cNvSpPr txBox="1">
            <a:spLocks noChangeArrowheads="1"/>
          </p:cNvSpPr>
          <p:nvPr/>
        </p:nvSpPr>
        <p:spPr bwMode="auto">
          <a:xfrm>
            <a:off x="298450" y="5407025"/>
            <a:ext cx="4838700"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Amplitudni šum: </a:t>
            </a:r>
          </a:p>
          <a:p>
            <a:pPr eaLnBrk="0" hangingPunct="0">
              <a:spcBef>
                <a:spcPct val="20000"/>
              </a:spcBef>
              <a:buClr>
                <a:schemeClr val="tx2"/>
              </a:buClr>
              <a:buSzPct val="75000"/>
              <a:buFont typeface="Monotype Sorts"/>
              <a:buNone/>
            </a:pPr>
            <a:r>
              <a:rPr lang="sl-SI" sz="1400"/>
              <a:t>nezaželeno spreminjanje amplitude nihanja.</a:t>
            </a:r>
          </a:p>
          <a:p>
            <a:pPr eaLnBrk="0" hangingPunct="0">
              <a:spcBef>
                <a:spcPct val="20000"/>
              </a:spcBef>
              <a:buClr>
                <a:schemeClr val="tx2"/>
              </a:buClr>
              <a:buSzPct val="75000"/>
              <a:buFont typeface="Monotype Sorts"/>
              <a:buNone/>
            </a:pPr>
            <a:r>
              <a:rPr lang="sl-SI" sz="1400">
                <a:solidFill>
                  <a:srgbClr val="2469AE"/>
                </a:solidFill>
              </a:rPr>
              <a:t>Fazni šum:</a:t>
            </a:r>
            <a:r>
              <a:rPr lang="sl-SI" sz="1400"/>
              <a:t> </a:t>
            </a:r>
          </a:p>
          <a:p>
            <a:pPr eaLnBrk="0" hangingPunct="0">
              <a:spcBef>
                <a:spcPct val="20000"/>
              </a:spcBef>
              <a:buClr>
                <a:schemeClr val="tx2"/>
              </a:buClr>
              <a:buSzPct val="75000"/>
              <a:buFont typeface="Monotype Sorts"/>
              <a:buNone/>
            </a:pPr>
            <a:r>
              <a:rPr lang="sl-SI" sz="1400"/>
              <a:t>nezaželeno spreminjanje faze generiranega signala.</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113" name="Rectangle 2"/>
          <p:cNvSpPr>
            <a:spLocks noGrp="1" noChangeArrowheads="1"/>
          </p:cNvSpPr>
          <p:nvPr>
            <p:ph type="title"/>
          </p:nvPr>
        </p:nvSpPr>
        <p:spPr/>
        <p:txBody>
          <a:bodyPr/>
          <a:lstStyle/>
          <a:p>
            <a:pPr eaLnBrk="1" hangingPunct="1"/>
            <a:r>
              <a:rPr lang="sl-SI"/>
              <a:t>Radijski oddajnik - Oscilatorji</a:t>
            </a:r>
          </a:p>
        </p:txBody>
      </p:sp>
      <p:pic>
        <p:nvPicPr>
          <p:cNvPr id="1754114" name="Picture 3" descr="slika6"/>
          <p:cNvPicPr>
            <a:picLocks noGrp="1" noChangeAspect="1" noChangeArrowheads="1"/>
          </p:cNvPicPr>
          <p:nvPr>
            <p:ph idx="1"/>
          </p:nvPr>
        </p:nvPicPr>
        <p:blipFill>
          <a:blip r:embed="rId3"/>
          <a:srcRect/>
          <a:stretch>
            <a:fillRect/>
          </a:stretch>
        </p:blipFill>
        <p:spPr>
          <a:xfrm>
            <a:off x="5135563" y="4562475"/>
            <a:ext cx="3098800" cy="1841500"/>
          </a:xfrm>
        </p:spPr>
      </p:pic>
      <p:sp>
        <p:nvSpPr>
          <p:cNvPr id="1754115" name="Text Box 4"/>
          <p:cNvSpPr txBox="1">
            <a:spLocks noChangeArrowheads="1"/>
          </p:cNvSpPr>
          <p:nvPr/>
        </p:nvSpPr>
        <p:spPr bwMode="auto">
          <a:xfrm>
            <a:off x="393700" y="1455738"/>
            <a:ext cx="8504238" cy="28606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Vrste oscilatorjev, glede na uporabljen nihajni krog:</a:t>
            </a:r>
          </a:p>
          <a:p>
            <a:pPr eaLnBrk="0" hangingPunct="0">
              <a:spcBef>
                <a:spcPct val="20000"/>
              </a:spcBef>
              <a:buClr>
                <a:schemeClr val="tx2"/>
              </a:buClr>
              <a:buSzPct val="75000"/>
              <a:buFont typeface="Monotype Sorts"/>
              <a:buChar char="n"/>
            </a:pPr>
            <a:r>
              <a:rPr lang="sl-SI" sz="1400"/>
              <a:t> </a:t>
            </a:r>
            <a:r>
              <a:rPr lang="sl-SI" sz="1400">
                <a:solidFill>
                  <a:srgbClr val="2469AE"/>
                </a:solidFill>
              </a:rPr>
              <a:t>kristalni oscilator (XO):</a:t>
            </a:r>
            <a:r>
              <a:rPr lang="sl-SI" sz="1400"/>
              <a:t> zelo stabilen saj uporablja za nihajni krog kremenov kristal.</a:t>
            </a:r>
          </a:p>
          <a:p>
            <a:pPr eaLnBrk="0" hangingPunct="0">
              <a:spcBef>
                <a:spcPct val="20000"/>
              </a:spcBef>
              <a:buClr>
                <a:schemeClr val="tx2"/>
              </a:buClr>
              <a:buSzPct val="75000"/>
              <a:buFont typeface="Monotype Sorts"/>
              <a:buChar char="n"/>
            </a:pPr>
            <a:r>
              <a:rPr lang="sl-SI" sz="1400"/>
              <a:t> kristalni oscilator spremenljive frekvence (VXO): kristalu zaporedno ali vzporedno vežemo</a:t>
            </a:r>
          </a:p>
          <a:p>
            <a:pPr eaLnBrk="0" hangingPunct="0">
              <a:spcBef>
                <a:spcPct val="20000"/>
              </a:spcBef>
              <a:buClr>
                <a:schemeClr val="tx2"/>
              </a:buClr>
              <a:buSzPct val="75000"/>
              <a:buFont typeface="Monotype Sorts"/>
              <a:buNone/>
            </a:pPr>
            <a:r>
              <a:rPr lang="sl-SI" sz="1400"/>
              <a:t>   spremenljiv kondenzator ali zaporedno tuljavo. S tem spreminjamo frekvenco v ožjem</a:t>
            </a:r>
          </a:p>
          <a:p>
            <a:pPr eaLnBrk="0" hangingPunct="0">
              <a:spcBef>
                <a:spcPct val="20000"/>
              </a:spcBef>
              <a:buClr>
                <a:schemeClr val="tx2"/>
              </a:buClr>
              <a:buSzPct val="75000"/>
              <a:buFont typeface="Monotype Sorts"/>
              <a:buNone/>
            </a:pPr>
            <a:r>
              <a:rPr lang="sl-SI" sz="1400"/>
              <a:t>   frekvenčnem območju. </a:t>
            </a:r>
          </a:p>
          <a:p>
            <a:pPr eaLnBrk="0" hangingPunct="0">
              <a:spcBef>
                <a:spcPct val="20000"/>
              </a:spcBef>
              <a:buClr>
                <a:schemeClr val="tx2"/>
              </a:buClr>
              <a:buSzPct val="75000"/>
              <a:buFont typeface="Monotype Sorts"/>
              <a:buChar char="n"/>
            </a:pPr>
            <a:r>
              <a:rPr lang="sl-SI" sz="1400"/>
              <a:t> </a:t>
            </a:r>
            <a:r>
              <a:rPr lang="sl-SI" sz="1400">
                <a:solidFill>
                  <a:srgbClr val="2469AE"/>
                </a:solidFill>
              </a:rPr>
              <a:t>oscilator spremenljive frekvence (VFO):</a:t>
            </a:r>
            <a:r>
              <a:rPr lang="sl-SI" sz="1400"/>
              <a:t> uporablja LC nihajni krog, ponavadi s </a:t>
            </a:r>
          </a:p>
          <a:p>
            <a:pPr eaLnBrk="0" hangingPunct="0">
              <a:spcBef>
                <a:spcPct val="20000"/>
              </a:spcBef>
              <a:buClr>
                <a:schemeClr val="tx2"/>
              </a:buClr>
              <a:buSzPct val="75000"/>
              <a:buFont typeface="Monotype Sorts"/>
              <a:buNone/>
            </a:pPr>
            <a:r>
              <a:rPr lang="sl-SI" sz="1400"/>
              <a:t>   spremenljivim kondenzatorjem nastavljamo frekvenco nihanja.</a:t>
            </a:r>
          </a:p>
          <a:p>
            <a:pPr eaLnBrk="0" hangingPunct="0">
              <a:spcBef>
                <a:spcPct val="20000"/>
              </a:spcBef>
              <a:buClr>
                <a:schemeClr val="tx2"/>
              </a:buClr>
              <a:buSzPct val="75000"/>
              <a:buFont typeface="Monotype Sorts"/>
              <a:buChar char="n"/>
            </a:pPr>
            <a:r>
              <a:rPr lang="sl-SI" sz="1400"/>
              <a:t> </a:t>
            </a:r>
            <a:r>
              <a:rPr lang="sl-SI" sz="1400">
                <a:solidFill>
                  <a:srgbClr val="2469AE"/>
                </a:solidFill>
              </a:rPr>
              <a:t>napetostno kontroliran oscilator (VCO):</a:t>
            </a:r>
            <a:r>
              <a:rPr lang="sl-SI" sz="1400"/>
              <a:t> uporablja LC nihajni krog, vendar namesto</a:t>
            </a:r>
          </a:p>
          <a:p>
            <a:pPr eaLnBrk="0" hangingPunct="0">
              <a:spcBef>
                <a:spcPct val="20000"/>
              </a:spcBef>
              <a:buClr>
                <a:schemeClr val="tx2"/>
              </a:buClr>
              <a:buSzPct val="75000"/>
              <a:buFont typeface="Monotype Sorts"/>
              <a:buNone/>
            </a:pPr>
            <a:r>
              <a:rPr lang="sl-SI" sz="1400"/>
              <a:t>   spremenljivega kondenzatorja uporabimo varaktorsko (varicap) diodo, kateri spreminjamo</a:t>
            </a:r>
          </a:p>
          <a:p>
            <a:pPr eaLnBrk="0" hangingPunct="0">
              <a:spcBef>
                <a:spcPct val="20000"/>
              </a:spcBef>
              <a:buClr>
                <a:schemeClr val="tx2"/>
              </a:buClr>
              <a:buSzPct val="75000"/>
              <a:buFont typeface="Monotype Sorts"/>
              <a:buNone/>
            </a:pPr>
            <a:r>
              <a:rPr lang="sl-SI" sz="1400"/>
              <a:t>   kapacitivnost z enosmerno napetostjo na njej. </a:t>
            </a:r>
          </a:p>
          <a:p>
            <a:pPr eaLnBrk="0" hangingPunct="0">
              <a:spcBef>
                <a:spcPct val="20000"/>
              </a:spcBef>
              <a:buClr>
                <a:schemeClr val="tx2"/>
              </a:buClr>
              <a:buSzPct val="75000"/>
              <a:buFont typeface="Monotype Sorts"/>
              <a:buNone/>
            </a:pPr>
            <a:endParaRPr lang="sl-SI" sz="1400"/>
          </a:p>
        </p:txBody>
      </p:sp>
      <p:sp>
        <p:nvSpPr>
          <p:cNvPr id="1754116" name="Text Box 5"/>
          <p:cNvSpPr txBox="1">
            <a:spLocks noChangeArrowheads="1"/>
          </p:cNvSpPr>
          <p:nvPr/>
        </p:nvSpPr>
        <p:spPr bwMode="auto">
          <a:xfrm>
            <a:off x="584200" y="4184650"/>
            <a:ext cx="8105775"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Stabilnost nihanja oscilatorja</a:t>
            </a:r>
            <a:r>
              <a:rPr lang="sl-SI" sz="1400"/>
              <a:t>: je odvisna od mehanske in električne izvedbe oscilatorja, </a:t>
            </a:r>
          </a:p>
          <a:p>
            <a:pPr eaLnBrk="0" hangingPunct="0">
              <a:spcBef>
                <a:spcPct val="20000"/>
              </a:spcBef>
              <a:buClr>
                <a:schemeClr val="tx2"/>
              </a:buClr>
              <a:buSzPct val="75000"/>
              <a:buFont typeface="Monotype Sorts"/>
              <a:buNone/>
            </a:pPr>
            <a:r>
              <a:rPr lang="sl-SI" sz="1400"/>
              <a:t>staranja elementov in temperature okolice.</a:t>
            </a:r>
          </a:p>
          <a:p>
            <a:pPr eaLnBrk="0" hangingPunct="0">
              <a:spcBef>
                <a:spcPct val="20000"/>
              </a:spcBef>
              <a:buClr>
                <a:schemeClr val="tx2"/>
              </a:buClr>
              <a:buSzPct val="75000"/>
              <a:buFont typeface="Monotype Sorts"/>
              <a:buNone/>
            </a:pPr>
            <a:endParaRPr lang="sl-SI" sz="1400"/>
          </a:p>
        </p:txBody>
      </p:sp>
      <p:sp>
        <p:nvSpPr>
          <p:cNvPr id="1754117" name="Text Box 6"/>
          <p:cNvSpPr txBox="1">
            <a:spLocks noChangeArrowheads="1"/>
          </p:cNvSpPr>
          <p:nvPr/>
        </p:nvSpPr>
        <p:spPr bwMode="auto">
          <a:xfrm>
            <a:off x="5894388" y="6305550"/>
            <a:ext cx="211613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Heterodinski oscilator</a:t>
            </a:r>
          </a:p>
        </p:txBody>
      </p:sp>
      <p:sp>
        <p:nvSpPr>
          <p:cNvPr id="1754118" name="Text Box 7"/>
          <p:cNvSpPr txBox="1">
            <a:spLocks noChangeArrowheads="1"/>
          </p:cNvSpPr>
          <p:nvPr/>
        </p:nvSpPr>
        <p:spPr bwMode="auto">
          <a:xfrm>
            <a:off x="338138" y="5289550"/>
            <a:ext cx="4605337" cy="9318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Praktična zgornja meja za stabilnost (za uporabo v CW in</a:t>
            </a:r>
          </a:p>
          <a:p>
            <a:pPr eaLnBrk="0" hangingPunct="0">
              <a:spcBef>
                <a:spcPct val="20000"/>
              </a:spcBef>
              <a:buClr>
                <a:schemeClr val="tx2"/>
              </a:buClr>
              <a:buSzPct val="75000"/>
              <a:buFont typeface="Monotype Sorts"/>
              <a:buNone/>
            </a:pPr>
            <a:r>
              <a:rPr lang="sl-SI" sz="1200"/>
              <a:t>SSB radijskih postajah) VFOja se giblje med 7 in 10 MHz.</a:t>
            </a:r>
          </a:p>
          <a:p>
            <a:pPr eaLnBrk="0" hangingPunct="0">
              <a:spcBef>
                <a:spcPct val="20000"/>
              </a:spcBef>
              <a:buClr>
                <a:schemeClr val="tx2"/>
              </a:buClr>
              <a:buSzPct val="75000"/>
              <a:buFont typeface="Monotype Sorts"/>
              <a:buNone/>
            </a:pPr>
            <a:r>
              <a:rPr lang="sl-SI" sz="1200"/>
              <a:t>Za uporabo VFOja na višjih frekvencah uporabimo</a:t>
            </a:r>
          </a:p>
          <a:p>
            <a:pPr eaLnBrk="0" hangingPunct="0">
              <a:spcBef>
                <a:spcPct val="20000"/>
              </a:spcBef>
              <a:buClr>
                <a:schemeClr val="tx2"/>
              </a:buClr>
              <a:buSzPct val="75000"/>
              <a:buFont typeface="Monotype Sorts"/>
              <a:buNone/>
            </a:pPr>
            <a:r>
              <a:rPr lang="sl-SI" sz="1200"/>
              <a:t>heterodinski oscilator.</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1" name="Rectangle 2"/>
          <p:cNvSpPr>
            <a:spLocks noGrp="1" noChangeArrowheads="1"/>
          </p:cNvSpPr>
          <p:nvPr>
            <p:ph type="title"/>
          </p:nvPr>
        </p:nvSpPr>
        <p:spPr/>
        <p:txBody>
          <a:bodyPr/>
          <a:lstStyle/>
          <a:p>
            <a:pPr eaLnBrk="1" hangingPunct="1"/>
            <a:r>
              <a:rPr lang="sl-SI"/>
              <a:t>Radijski oddajnik - zgradba</a:t>
            </a:r>
          </a:p>
        </p:txBody>
      </p:sp>
      <p:sp>
        <p:nvSpPr>
          <p:cNvPr id="1756162" name="Rectangle 3"/>
          <p:cNvSpPr>
            <a:spLocks noGrp="1" noChangeArrowheads="1"/>
          </p:cNvSpPr>
          <p:nvPr>
            <p:ph type="body" idx="1"/>
          </p:nvPr>
        </p:nvSpPr>
        <p:spPr/>
        <p:txBody>
          <a:bodyPr/>
          <a:lstStyle/>
          <a:p>
            <a:pPr eaLnBrk="1" hangingPunct="1"/>
            <a:r>
              <a:rPr lang="sl-SI" sz="1600"/>
              <a:t>OSCILATOR: Stabilen izvor izmeničnih veličin.</a:t>
            </a:r>
          </a:p>
          <a:p>
            <a:pPr eaLnBrk="1" hangingPunct="1"/>
            <a:r>
              <a:rPr lang="sl-SI" sz="1600">
                <a:solidFill>
                  <a:srgbClr val="2469AE"/>
                </a:solidFill>
              </a:rPr>
              <a:t>LOČILNA STOPNJA (Buffer):</a:t>
            </a:r>
            <a:r>
              <a:rPr lang="sl-SI" sz="1600"/>
              <a:t> je ojačevalnik. Ločilna stopnja </a:t>
            </a:r>
            <a:r>
              <a:rPr lang="sl-SI" sz="1600">
                <a:solidFill>
                  <a:srgbClr val="2469AE"/>
                </a:solidFill>
              </a:rPr>
              <a:t>preprečuje vpliv naslednje  stopnje na predhodno stopnjo.</a:t>
            </a:r>
          </a:p>
          <a:p>
            <a:pPr eaLnBrk="1" hangingPunct="1"/>
            <a:r>
              <a:rPr lang="sl-SI" sz="1600"/>
              <a:t>KRMILNA STOPNJA (Driver): močnostni ojačevalnik, ki mora ojačati signal na nivo, ki je potreben za delovanje končne stopnje.</a:t>
            </a:r>
          </a:p>
          <a:p>
            <a:pPr eaLnBrk="1" hangingPunct="1"/>
            <a:r>
              <a:rPr lang="sl-SI" sz="1600">
                <a:solidFill>
                  <a:srgbClr val="2469AE"/>
                </a:solidFill>
              </a:rPr>
              <a:t>KONČNA STOPNJA (PA=Power Amplifier):</a:t>
            </a:r>
            <a:r>
              <a:rPr lang="sl-SI" sz="1600"/>
              <a:t> sestavljena iz močnostnega ojačevalnika, ki ojači signal na ustrezni nivo in ustreznega pasovno-prepustnega ali pasovno zapornega filtra. Ker so ojačevalniki nelinearna vezja vsebujejo poleg osnovne še višje harmonske komponente, ki jih je treba čim bolje zadušiti. </a:t>
            </a:r>
          </a:p>
          <a:p>
            <a:pPr lvl="1" eaLnBrk="1" hangingPunct="1"/>
            <a:r>
              <a:rPr lang="sl-SI" sz="1600">
                <a:solidFill>
                  <a:srgbClr val="FF3300"/>
                </a:solidFill>
              </a:rPr>
              <a:t>Po predpisih mora biti nivo višjih harmonskih komponent vsaj 40 dB pod nivojem  osnovne frekvence!</a:t>
            </a:r>
          </a:p>
          <a:p>
            <a:pPr lvl="1" eaLnBrk="1" hangingPunct="1"/>
            <a:r>
              <a:rPr lang="sl-SI" sz="1600"/>
              <a:t>Izhodna impedanca končne stopnje je standardizirana in znaša </a:t>
            </a:r>
            <a:r>
              <a:rPr lang="sl-SI" sz="1600">
                <a:solidFill>
                  <a:srgbClr val="2469AE"/>
                </a:solidFill>
              </a:rPr>
              <a:t>50 </a:t>
            </a:r>
            <a:r>
              <a:rPr lang="el-GR" sz="1600">
                <a:solidFill>
                  <a:srgbClr val="2469AE"/>
                </a:solidFill>
              </a:rPr>
              <a:t>Ω</a:t>
            </a:r>
            <a:r>
              <a:rPr lang="sl-SI" sz="1600"/>
              <a:t>.</a:t>
            </a:r>
          </a:p>
          <a:p>
            <a:pPr lvl="1" eaLnBrk="1" hangingPunct="1"/>
            <a:r>
              <a:rPr lang="sl-SI" sz="1600"/>
              <a:t>Izkoristek  končne stopnje se ponavadi giblje med 40 in 70% in nam pove </a:t>
            </a:r>
            <a:r>
              <a:rPr lang="sl-SI" sz="1600">
                <a:solidFill>
                  <a:srgbClr val="2469AE"/>
                </a:solidFill>
              </a:rPr>
              <a:t>koliko moči je koristne in koliko se je nekoristne porabi pri segrevanju elementov.</a:t>
            </a:r>
            <a:endParaRPr lang="el-GR" sz="1600">
              <a:solidFill>
                <a:srgbClr val="2469AE"/>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09" name="Rectangle 2"/>
          <p:cNvSpPr>
            <a:spLocks noGrp="1" noChangeArrowheads="1"/>
          </p:cNvSpPr>
          <p:nvPr>
            <p:ph type="title"/>
          </p:nvPr>
        </p:nvSpPr>
        <p:spPr/>
        <p:txBody>
          <a:bodyPr/>
          <a:lstStyle/>
          <a:p>
            <a:pPr eaLnBrk="1" hangingPunct="1"/>
            <a:r>
              <a:rPr lang="sl-SI"/>
              <a:t>PLL sintetizator</a:t>
            </a:r>
          </a:p>
        </p:txBody>
      </p:sp>
      <p:pic>
        <p:nvPicPr>
          <p:cNvPr id="1758210" name="Picture 3" descr="slika6"/>
          <p:cNvPicPr>
            <a:picLocks noGrp="1" noChangeAspect="1" noChangeArrowheads="1"/>
          </p:cNvPicPr>
          <p:nvPr>
            <p:ph idx="1"/>
          </p:nvPr>
        </p:nvPicPr>
        <p:blipFill>
          <a:blip r:embed="rId3"/>
          <a:srcRect/>
          <a:stretch>
            <a:fillRect/>
          </a:stretch>
        </p:blipFill>
        <p:spPr>
          <a:xfrm>
            <a:off x="477838" y="2501900"/>
            <a:ext cx="4191000" cy="2354263"/>
          </a:xfrm>
        </p:spPr>
      </p:pic>
      <p:sp>
        <p:nvSpPr>
          <p:cNvPr id="1758211" name="Text Box 4"/>
          <p:cNvSpPr txBox="1">
            <a:spLocks noChangeArrowheads="1"/>
          </p:cNvSpPr>
          <p:nvPr/>
        </p:nvSpPr>
        <p:spPr bwMode="auto">
          <a:xfrm>
            <a:off x="306388" y="1455738"/>
            <a:ext cx="8539162"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Ideja PLL sintetizatorja:</a:t>
            </a:r>
          </a:p>
          <a:p>
            <a:pPr eaLnBrk="0" hangingPunct="0">
              <a:spcBef>
                <a:spcPct val="20000"/>
              </a:spcBef>
              <a:buClr>
                <a:schemeClr val="tx2"/>
              </a:buClr>
              <a:buSzPct val="75000"/>
              <a:buFont typeface="Monotype Sorts"/>
              <a:buNone/>
            </a:pPr>
            <a:r>
              <a:rPr lang="sl-SI" sz="1400">
                <a:solidFill>
                  <a:srgbClr val="2469AE"/>
                </a:solidFill>
              </a:rPr>
              <a:t>Uporabiti VCO, ki ga s pomočjo povratne zanke stabiliziramo. </a:t>
            </a:r>
            <a:r>
              <a:rPr lang="sl-SI" sz="1400"/>
              <a:t>To dosežemo s fazno sklenjeno</a:t>
            </a:r>
          </a:p>
          <a:p>
            <a:pPr eaLnBrk="0" hangingPunct="0">
              <a:spcBef>
                <a:spcPct val="20000"/>
              </a:spcBef>
              <a:buClr>
                <a:schemeClr val="tx2"/>
              </a:buClr>
              <a:buSzPct val="75000"/>
              <a:buFont typeface="Monotype Sorts"/>
              <a:buNone/>
            </a:pPr>
            <a:r>
              <a:rPr lang="sl-SI" sz="1400"/>
              <a:t>zanko (PLL=Phase-Locked Loop). </a:t>
            </a:r>
          </a:p>
        </p:txBody>
      </p:sp>
      <p:sp>
        <p:nvSpPr>
          <p:cNvPr id="1758212" name="Text Box 5"/>
          <p:cNvSpPr txBox="1">
            <a:spLocks noChangeArrowheads="1"/>
          </p:cNvSpPr>
          <p:nvPr/>
        </p:nvSpPr>
        <p:spPr bwMode="auto">
          <a:xfrm>
            <a:off x="1649413" y="4875213"/>
            <a:ext cx="1554162"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PLL sintetizator</a:t>
            </a:r>
          </a:p>
        </p:txBody>
      </p:sp>
      <p:sp>
        <p:nvSpPr>
          <p:cNvPr id="1758213" name="Text Box 6"/>
          <p:cNvSpPr txBox="1">
            <a:spLocks noChangeArrowheads="1"/>
          </p:cNvSpPr>
          <p:nvPr/>
        </p:nvSpPr>
        <p:spPr bwMode="auto">
          <a:xfrm>
            <a:off x="401638" y="5248275"/>
            <a:ext cx="8315325"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Delovno frekvenco</a:t>
            </a:r>
            <a:r>
              <a:rPr lang="sl-SI" sz="1400"/>
              <a:t> PLL sintetizatorja nastavimo s programiranjem </a:t>
            </a:r>
            <a:r>
              <a:rPr lang="sl-SI" sz="1400">
                <a:solidFill>
                  <a:srgbClr val="2469AE"/>
                </a:solidFill>
              </a:rPr>
              <a:t>programirnega delitelja.</a:t>
            </a:r>
          </a:p>
          <a:p>
            <a:pPr eaLnBrk="0" hangingPunct="0">
              <a:spcBef>
                <a:spcPct val="20000"/>
              </a:spcBef>
              <a:buClr>
                <a:schemeClr val="tx2"/>
              </a:buClr>
              <a:buSzPct val="75000"/>
              <a:buFont typeface="Monotype Sorts"/>
              <a:buNone/>
            </a:pPr>
            <a:r>
              <a:rPr lang="sl-SI" sz="1400"/>
              <a:t>Referenčna frekvenca določa najmanjši frekvenčni korak.</a:t>
            </a:r>
          </a:p>
          <a:p>
            <a:pPr eaLnBrk="0" hangingPunct="0">
              <a:spcBef>
                <a:spcPct val="20000"/>
              </a:spcBef>
              <a:buClr>
                <a:schemeClr val="tx2"/>
              </a:buClr>
              <a:buSzPct val="75000"/>
              <a:buFont typeface="Monotype Sorts"/>
              <a:buNone/>
            </a:pPr>
            <a:r>
              <a:rPr lang="sl-SI" sz="1400"/>
              <a:t>Ujeta zanka: takrat ko je razlika med referenčno in deljeno frekvenco VCO enaka nič.</a:t>
            </a:r>
          </a:p>
        </p:txBody>
      </p:sp>
      <p:sp>
        <p:nvSpPr>
          <p:cNvPr id="1758214" name="Text Box 7"/>
          <p:cNvSpPr txBox="1">
            <a:spLocks noChangeArrowheads="1"/>
          </p:cNvSpPr>
          <p:nvPr/>
        </p:nvSpPr>
        <p:spPr bwMode="auto">
          <a:xfrm>
            <a:off x="5172075" y="3159125"/>
            <a:ext cx="3622675" cy="11509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Manjši frekvenčni korak ima za posledico</a:t>
            </a:r>
          </a:p>
          <a:p>
            <a:pPr eaLnBrk="0" hangingPunct="0">
              <a:spcBef>
                <a:spcPct val="20000"/>
              </a:spcBef>
              <a:buClr>
                <a:schemeClr val="tx2"/>
              </a:buClr>
              <a:buSzPct val="75000"/>
              <a:buFont typeface="Monotype Sorts"/>
              <a:buNone/>
            </a:pPr>
            <a:r>
              <a:rPr lang="sl-SI" sz="1200"/>
              <a:t>daljši čas vnihavanja zanke (čas od </a:t>
            </a:r>
          </a:p>
          <a:p>
            <a:pPr eaLnBrk="0" hangingPunct="0">
              <a:spcBef>
                <a:spcPct val="20000"/>
              </a:spcBef>
              <a:buClr>
                <a:schemeClr val="tx2"/>
              </a:buClr>
              <a:buSzPct val="75000"/>
              <a:buFont typeface="Monotype Sorts"/>
              <a:buNone/>
            </a:pPr>
            <a:r>
              <a:rPr lang="sl-SI" sz="1200"/>
              <a:t>spremembe delovne frekvence do trenutka,</a:t>
            </a:r>
          </a:p>
          <a:p>
            <a:pPr eaLnBrk="0" hangingPunct="0">
              <a:spcBef>
                <a:spcPct val="20000"/>
              </a:spcBef>
              <a:buClr>
                <a:schemeClr val="tx2"/>
              </a:buClr>
              <a:buSzPct val="75000"/>
              <a:buFont typeface="Monotype Sorts"/>
              <a:buNone/>
            </a:pPr>
            <a:r>
              <a:rPr lang="sl-SI" sz="1200"/>
              <a:t>ko se zanka ujame) in/ali povečanje faznega</a:t>
            </a:r>
          </a:p>
          <a:p>
            <a:pPr eaLnBrk="0" hangingPunct="0">
              <a:spcBef>
                <a:spcPct val="20000"/>
              </a:spcBef>
              <a:buClr>
                <a:schemeClr val="tx2"/>
              </a:buClr>
              <a:buSzPct val="75000"/>
              <a:buFont typeface="Monotype Sorts"/>
              <a:buNone/>
            </a:pPr>
            <a:r>
              <a:rPr lang="sl-SI" sz="1200"/>
              <a:t>šuma.</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7" name="Rectangle 2"/>
          <p:cNvSpPr>
            <a:spLocks noGrp="1" noChangeArrowheads="1"/>
          </p:cNvSpPr>
          <p:nvPr>
            <p:ph type="title"/>
          </p:nvPr>
        </p:nvSpPr>
        <p:spPr/>
        <p:txBody>
          <a:bodyPr/>
          <a:lstStyle/>
          <a:p>
            <a:pPr eaLnBrk="1" hangingPunct="1"/>
            <a:r>
              <a:rPr lang="sl-SI"/>
              <a:t>Direktni digitalni sintetizator - DDS</a:t>
            </a:r>
          </a:p>
        </p:txBody>
      </p:sp>
      <p:pic>
        <p:nvPicPr>
          <p:cNvPr id="1760258" name="Picture 3" descr="slika6"/>
          <p:cNvPicPr>
            <a:picLocks noGrp="1" noChangeAspect="1" noChangeArrowheads="1"/>
          </p:cNvPicPr>
          <p:nvPr>
            <p:ph idx="1"/>
          </p:nvPr>
        </p:nvPicPr>
        <p:blipFill>
          <a:blip r:embed="rId3"/>
          <a:srcRect/>
          <a:stretch>
            <a:fillRect/>
          </a:stretch>
        </p:blipFill>
        <p:spPr>
          <a:xfrm>
            <a:off x="261938" y="2439988"/>
            <a:ext cx="4441825" cy="2008187"/>
          </a:xfrm>
        </p:spPr>
      </p:pic>
      <p:sp>
        <p:nvSpPr>
          <p:cNvPr id="1760259" name="Text Box 4"/>
          <p:cNvSpPr txBox="1">
            <a:spLocks noChangeArrowheads="1"/>
          </p:cNvSpPr>
          <p:nvPr/>
        </p:nvSpPr>
        <p:spPr bwMode="auto">
          <a:xfrm>
            <a:off x="385763" y="1390650"/>
            <a:ext cx="8196262"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Sinusni signal lahko generiramo tako, da za določene vrednosti faz signala vnaprej </a:t>
            </a:r>
          </a:p>
          <a:p>
            <a:pPr eaLnBrk="0" hangingPunct="0">
              <a:spcBef>
                <a:spcPct val="20000"/>
              </a:spcBef>
              <a:buClr>
                <a:schemeClr val="tx2"/>
              </a:buClr>
              <a:buSzPct val="75000"/>
              <a:buFont typeface="Monotype Sorts"/>
              <a:buNone/>
            </a:pPr>
            <a:r>
              <a:rPr lang="sl-SI" sz="1400"/>
              <a:t>izračunamo vrednosti amplitud. Izračunane vrednosti shranimo v pomnilnik v obliki, ki se</a:t>
            </a:r>
          </a:p>
          <a:p>
            <a:pPr eaLnBrk="0" hangingPunct="0">
              <a:spcBef>
                <a:spcPct val="20000"/>
              </a:spcBef>
              <a:buClr>
                <a:schemeClr val="tx2"/>
              </a:buClr>
              <a:buSzPct val="75000"/>
              <a:buFont typeface="Monotype Sorts"/>
              <a:buNone/>
            </a:pPr>
            <a:r>
              <a:rPr lang="sl-SI" sz="1400"/>
              <a:t>imenuje “glej tabela”.</a:t>
            </a:r>
          </a:p>
        </p:txBody>
      </p:sp>
      <p:sp>
        <p:nvSpPr>
          <p:cNvPr id="1760260" name="Text Box 5"/>
          <p:cNvSpPr txBox="1">
            <a:spLocks noChangeArrowheads="1"/>
          </p:cNvSpPr>
          <p:nvPr/>
        </p:nvSpPr>
        <p:spPr bwMode="auto">
          <a:xfrm>
            <a:off x="1577975" y="4460875"/>
            <a:ext cx="27241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Direktni digitalni sintetizator</a:t>
            </a:r>
          </a:p>
        </p:txBody>
      </p:sp>
      <p:sp>
        <p:nvSpPr>
          <p:cNvPr id="1760261" name="Text Box 6"/>
          <p:cNvSpPr txBox="1">
            <a:spLocks noChangeArrowheads="1"/>
          </p:cNvSpPr>
          <p:nvPr/>
        </p:nvSpPr>
        <p:spPr bwMode="auto">
          <a:xfrm>
            <a:off x="520700" y="5026025"/>
            <a:ext cx="8015288"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Najmanjši frekvenčni korak določa velikost akumulatorja ter frekvenca urinih impulzov.</a:t>
            </a:r>
          </a:p>
          <a:p>
            <a:pPr eaLnBrk="0" hangingPunct="0">
              <a:spcBef>
                <a:spcPct val="20000"/>
              </a:spcBef>
              <a:buClr>
                <a:schemeClr val="tx2"/>
              </a:buClr>
              <a:buSzPct val="75000"/>
              <a:buFont typeface="Monotype Sorts"/>
              <a:buNone/>
            </a:pPr>
            <a:r>
              <a:rPr lang="sl-SI" sz="1400"/>
              <a:t>Frekvenca urinih impulzov mora biti (glede na teorijo vzorčenja) </a:t>
            </a:r>
            <a:r>
              <a:rPr lang="sl-SI" sz="1400">
                <a:solidFill>
                  <a:srgbClr val="2469AE"/>
                </a:solidFill>
              </a:rPr>
              <a:t>vsaj dvakrat večja od</a:t>
            </a:r>
          </a:p>
          <a:p>
            <a:pPr eaLnBrk="0" hangingPunct="0">
              <a:spcBef>
                <a:spcPct val="20000"/>
              </a:spcBef>
              <a:buClr>
                <a:schemeClr val="tx2"/>
              </a:buClr>
              <a:buSzPct val="75000"/>
              <a:buFont typeface="Monotype Sorts"/>
              <a:buNone/>
            </a:pPr>
            <a:r>
              <a:rPr lang="sl-SI" sz="1400">
                <a:solidFill>
                  <a:srgbClr val="2469AE"/>
                </a:solidFill>
              </a:rPr>
              <a:t>najvišje frekvence signala, ki ga želimo generirati.</a:t>
            </a:r>
          </a:p>
        </p:txBody>
      </p:sp>
      <p:sp>
        <p:nvSpPr>
          <p:cNvPr id="1760262" name="Text Box 7"/>
          <p:cNvSpPr txBox="1">
            <a:spLocks noChangeArrowheads="1"/>
          </p:cNvSpPr>
          <p:nvPr/>
        </p:nvSpPr>
        <p:spPr bwMode="auto">
          <a:xfrm>
            <a:off x="4862513" y="2968625"/>
            <a:ext cx="4002087" cy="9318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Primer: Če je frekvenca urinih impulzov 17 MHz,</a:t>
            </a:r>
          </a:p>
          <a:p>
            <a:pPr eaLnBrk="0" hangingPunct="0">
              <a:spcBef>
                <a:spcPct val="20000"/>
              </a:spcBef>
              <a:buClr>
                <a:schemeClr val="tx2"/>
              </a:buClr>
              <a:buSzPct val="75000"/>
              <a:buFont typeface="Monotype Sorts"/>
              <a:buNone/>
            </a:pPr>
            <a:r>
              <a:rPr lang="sl-SI" sz="1200"/>
              <a:t>velikost akumulatorja 24 bitov, dobimo najmanjši</a:t>
            </a:r>
          </a:p>
          <a:p>
            <a:pPr eaLnBrk="0" hangingPunct="0">
              <a:spcBef>
                <a:spcPct val="20000"/>
              </a:spcBef>
              <a:buClr>
                <a:schemeClr val="tx2"/>
              </a:buClr>
              <a:buSzPct val="75000"/>
              <a:buFont typeface="Monotype Sorts"/>
              <a:buNone/>
            </a:pPr>
            <a:r>
              <a:rPr lang="sl-SI" sz="1200"/>
              <a:t>korak 1 Hz.</a:t>
            </a:r>
          </a:p>
          <a:p>
            <a:pPr eaLnBrk="0" hangingPunct="0">
              <a:spcBef>
                <a:spcPct val="20000"/>
              </a:spcBef>
              <a:buClr>
                <a:schemeClr val="tx2"/>
              </a:buClr>
              <a:buSzPct val="75000"/>
              <a:buFont typeface="Monotype Sorts"/>
              <a:buNone/>
            </a:pPr>
            <a:endParaRPr lang="sl-SI" sz="120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5" name="Rectangle 2"/>
          <p:cNvSpPr>
            <a:spLocks noGrp="1" noChangeArrowheads="1"/>
          </p:cNvSpPr>
          <p:nvPr>
            <p:ph type="title"/>
          </p:nvPr>
        </p:nvSpPr>
        <p:spPr/>
        <p:txBody>
          <a:bodyPr/>
          <a:lstStyle/>
          <a:p>
            <a:pPr eaLnBrk="1" hangingPunct="1"/>
            <a:r>
              <a:rPr lang="sl-SI"/>
              <a:t>CW oddajniki</a:t>
            </a:r>
          </a:p>
        </p:txBody>
      </p:sp>
      <p:pic>
        <p:nvPicPr>
          <p:cNvPr id="1762306" name="Picture 3" descr="slika6"/>
          <p:cNvPicPr>
            <a:picLocks noGrp="1" noChangeAspect="1" noChangeArrowheads="1"/>
          </p:cNvPicPr>
          <p:nvPr>
            <p:ph sz="half" idx="1"/>
          </p:nvPr>
        </p:nvPicPr>
        <p:blipFill>
          <a:blip r:embed="rId3"/>
          <a:srcRect/>
          <a:stretch>
            <a:fillRect/>
          </a:stretch>
        </p:blipFill>
        <p:spPr>
          <a:xfrm>
            <a:off x="325438" y="1231900"/>
            <a:ext cx="3922712" cy="2784475"/>
          </a:xfrm>
        </p:spPr>
      </p:pic>
      <p:pic>
        <p:nvPicPr>
          <p:cNvPr id="1762307" name="Picture 4" descr="slika6"/>
          <p:cNvPicPr>
            <a:picLocks noGrp="1" noChangeAspect="1" noChangeArrowheads="1"/>
          </p:cNvPicPr>
          <p:nvPr>
            <p:ph sz="quarter" idx="2"/>
          </p:nvPr>
        </p:nvPicPr>
        <p:blipFill>
          <a:blip r:embed="rId4"/>
          <a:srcRect/>
          <a:stretch>
            <a:fillRect/>
          </a:stretch>
        </p:blipFill>
        <p:spPr>
          <a:xfrm>
            <a:off x="4608513" y="2592388"/>
            <a:ext cx="3502025" cy="2354262"/>
          </a:xfrm>
        </p:spPr>
      </p:pic>
      <p:pic>
        <p:nvPicPr>
          <p:cNvPr id="1762308" name="Picture 5" descr="slika6"/>
          <p:cNvPicPr>
            <a:picLocks noGrp="1" noChangeAspect="1" noChangeArrowheads="1"/>
          </p:cNvPicPr>
          <p:nvPr>
            <p:ph sz="quarter" idx="3"/>
          </p:nvPr>
        </p:nvPicPr>
        <p:blipFill>
          <a:blip r:embed="rId5"/>
          <a:srcRect/>
          <a:stretch>
            <a:fillRect/>
          </a:stretch>
        </p:blipFill>
        <p:spPr>
          <a:xfrm>
            <a:off x="419100" y="4473575"/>
            <a:ext cx="2466975" cy="985838"/>
          </a:xfrm>
        </p:spPr>
      </p:pic>
      <p:sp>
        <p:nvSpPr>
          <p:cNvPr id="1762309" name="Text Box 6"/>
          <p:cNvSpPr txBox="1">
            <a:spLocks noChangeArrowheads="1"/>
          </p:cNvSpPr>
          <p:nvPr/>
        </p:nvSpPr>
        <p:spPr bwMode="auto">
          <a:xfrm>
            <a:off x="655638" y="1400175"/>
            <a:ext cx="1841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endParaRPr lang="sl-SI" sz="1400"/>
          </a:p>
        </p:txBody>
      </p:sp>
      <p:sp>
        <p:nvSpPr>
          <p:cNvPr id="1762310" name="Text Box 7"/>
          <p:cNvSpPr txBox="1">
            <a:spLocks noChangeArrowheads="1"/>
          </p:cNvSpPr>
          <p:nvPr/>
        </p:nvSpPr>
        <p:spPr bwMode="auto">
          <a:xfrm>
            <a:off x="1425575" y="4000500"/>
            <a:ext cx="119221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CW oddajniki</a:t>
            </a:r>
          </a:p>
        </p:txBody>
      </p:sp>
      <p:sp>
        <p:nvSpPr>
          <p:cNvPr id="1762311" name="Text Box 8"/>
          <p:cNvSpPr txBox="1">
            <a:spLocks noChangeArrowheads="1"/>
          </p:cNvSpPr>
          <p:nvPr/>
        </p:nvSpPr>
        <p:spPr bwMode="auto">
          <a:xfrm>
            <a:off x="4200525" y="1368425"/>
            <a:ext cx="4673600" cy="13271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Pri oddajanju telegrafije prekinjamo RF signal</a:t>
            </a:r>
          </a:p>
          <a:p>
            <a:pPr eaLnBrk="0" hangingPunct="0">
              <a:spcBef>
                <a:spcPct val="20000"/>
              </a:spcBef>
              <a:buClr>
                <a:schemeClr val="tx2"/>
              </a:buClr>
              <a:buSzPct val="75000"/>
              <a:buFont typeface="Monotype Sorts"/>
              <a:buNone/>
            </a:pPr>
            <a:r>
              <a:rPr lang="sl-SI" sz="1400"/>
              <a:t>v ritmu telegrafskih znakov, kar naredimo tako,</a:t>
            </a:r>
          </a:p>
          <a:p>
            <a:pPr eaLnBrk="0" hangingPunct="0">
              <a:spcBef>
                <a:spcPct val="20000"/>
              </a:spcBef>
              <a:buClr>
                <a:schemeClr val="tx2"/>
              </a:buClr>
              <a:buSzPct val="75000"/>
              <a:buFont typeface="Monotype Sorts"/>
              <a:buNone/>
            </a:pPr>
            <a:r>
              <a:rPr lang="sl-SI" sz="1400"/>
              <a:t>da vklapljamo ali izklapljamo oscilator. </a:t>
            </a:r>
            <a:r>
              <a:rPr lang="sl-SI" sz="1400">
                <a:solidFill>
                  <a:srgbClr val="2469AE"/>
                </a:solidFill>
              </a:rPr>
              <a:t>Pogosteje</a:t>
            </a:r>
          </a:p>
          <a:p>
            <a:pPr eaLnBrk="0" hangingPunct="0">
              <a:spcBef>
                <a:spcPct val="20000"/>
              </a:spcBef>
              <a:buClr>
                <a:schemeClr val="tx2"/>
              </a:buClr>
              <a:buSzPct val="75000"/>
              <a:buFont typeface="Monotype Sorts"/>
              <a:buNone/>
            </a:pPr>
            <a:r>
              <a:rPr lang="sl-SI" sz="1400">
                <a:solidFill>
                  <a:srgbClr val="2469AE"/>
                </a:solidFill>
              </a:rPr>
              <a:t>se uporablja vklapljanje ali izklapljanje stopenj</a:t>
            </a:r>
            <a:r>
              <a:rPr lang="sl-SI" sz="1400"/>
              <a:t>, ki</a:t>
            </a:r>
          </a:p>
          <a:p>
            <a:pPr eaLnBrk="0" hangingPunct="0">
              <a:spcBef>
                <a:spcPct val="20000"/>
              </a:spcBef>
              <a:buClr>
                <a:schemeClr val="tx2"/>
              </a:buClr>
              <a:buSzPct val="75000"/>
              <a:buFont typeface="Monotype Sorts"/>
              <a:buNone/>
            </a:pPr>
            <a:r>
              <a:rPr lang="sl-SI" sz="1400"/>
              <a:t>sledijo oscilatorju, torej ločilne in krmilne stopnje.</a:t>
            </a:r>
          </a:p>
        </p:txBody>
      </p:sp>
      <p:sp>
        <p:nvSpPr>
          <p:cNvPr id="1762312" name="Text Box 9"/>
          <p:cNvSpPr txBox="1">
            <a:spLocks noChangeArrowheads="1"/>
          </p:cNvSpPr>
          <p:nvPr/>
        </p:nvSpPr>
        <p:spPr bwMode="auto">
          <a:xfrm>
            <a:off x="4464050" y="4787900"/>
            <a:ext cx="41973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Tok napajalne stopnje in RF signal pri CW oddajniku</a:t>
            </a:r>
          </a:p>
        </p:txBody>
      </p:sp>
      <p:sp>
        <p:nvSpPr>
          <p:cNvPr id="1762313" name="Text Box 10"/>
          <p:cNvSpPr txBox="1">
            <a:spLocks noChangeArrowheads="1"/>
          </p:cNvSpPr>
          <p:nvPr/>
        </p:nvSpPr>
        <p:spPr bwMode="auto">
          <a:xfrm>
            <a:off x="877888" y="5464175"/>
            <a:ext cx="1366837" cy="2746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“Anti-klik” filter</a:t>
            </a:r>
          </a:p>
        </p:txBody>
      </p:sp>
      <p:sp>
        <p:nvSpPr>
          <p:cNvPr id="1762314" name="Line 11"/>
          <p:cNvSpPr>
            <a:spLocks noChangeShapeType="1"/>
          </p:cNvSpPr>
          <p:nvPr/>
        </p:nvSpPr>
        <p:spPr bwMode="auto">
          <a:xfrm flipV="1">
            <a:off x="341313" y="4262438"/>
            <a:ext cx="3889375" cy="7937"/>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762315" name="Text Box 12"/>
          <p:cNvSpPr txBox="1">
            <a:spLocks noChangeArrowheads="1"/>
          </p:cNvSpPr>
          <p:nvPr/>
        </p:nvSpPr>
        <p:spPr bwMode="auto">
          <a:xfrm>
            <a:off x="2732088" y="5130800"/>
            <a:ext cx="6056312" cy="15827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Neprestano vklapljanje in izklapljanje RF signala pri CW je</a:t>
            </a:r>
          </a:p>
          <a:p>
            <a:pPr eaLnBrk="0" hangingPunct="0">
              <a:spcBef>
                <a:spcPct val="20000"/>
              </a:spcBef>
              <a:buClr>
                <a:schemeClr val="tx2"/>
              </a:buClr>
              <a:buSzPct val="75000"/>
              <a:buFont typeface="Monotype Sorts"/>
              <a:buNone/>
            </a:pPr>
            <a:r>
              <a:rPr lang="sl-SI" sz="1400"/>
              <a:t>enakovredno 100% AM modulaciji s pravokotnim modulacijskim</a:t>
            </a:r>
          </a:p>
          <a:p>
            <a:pPr eaLnBrk="0" hangingPunct="0">
              <a:spcBef>
                <a:spcPct val="20000"/>
              </a:spcBef>
              <a:buClr>
                <a:schemeClr val="tx2"/>
              </a:buClr>
              <a:buSzPct val="75000"/>
              <a:buFont typeface="Monotype Sorts"/>
              <a:buNone/>
            </a:pPr>
            <a:r>
              <a:rPr lang="sl-SI" sz="1400"/>
              <a:t>signalom.</a:t>
            </a:r>
          </a:p>
          <a:p>
            <a:pPr eaLnBrk="0" hangingPunct="0">
              <a:spcBef>
                <a:spcPct val="20000"/>
              </a:spcBef>
              <a:buClr>
                <a:schemeClr val="tx2"/>
              </a:buClr>
              <a:buSzPct val="75000"/>
              <a:buFont typeface="Monotype Sorts"/>
              <a:buNone/>
            </a:pPr>
            <a:r>
              <a:rPr lang="sl-SI" sz="1400">
                <a:solidFill>
                  <a:srgbClr val="2469AE"/>
                </a:solidFill>
              </a:rPr>
              <a:t>Ostri robovi signala povzročajo stranske frekvenčne komponente </a:t>
            </a:r>
          </a:p>
          <a:p>
            <a:pPr eaLnBrk="0" hangingPunct="0">
              <a:spcBef>
                <a:spcPct val="20000"/>
              </a:spcBef>
              <a:buClr>
                <a:schemeClr val="tx2"/>
              </a:buClr>
              <a:buSzPct val="75000"/>
              <a:buFont typeface="Monotype Sorts"/>
              <a:buNone/>
            </a:pPr>
            <a:r>
              <a:rPr lang="sl-SI" sz="1400">
                <a:solidFill>
                  <a:srgbClr val="2469AE"/>
                </a:solidFill>
              </a:rPr>
              <a:t>v spektru RF signala, ki se na sprejemni strani na določenih </a:t>
            </a:r>
          </a:p>
          <a:p>
            <a:pPr eaLnBrk="0" hangingPunct="0">
              <a:spcBef>
                <a:spcPct val="20000"/>
              </a:spcBef>
              <a:buClr>
                <a:schemeClr val="tx2"/>
              </a:buClr>
              <a:buSzPct val="75000"/>
              <a:buFont typeface="Monotype Sorts"/>
              <a:buNone/>
            </a:pPr>
            <a:r>
              <a:rPr lang="sl-SI" sz="1400">
                <a:solidFill>
                  <a:srgbClr val="2469AE"/>
                </a:solidFill>
              </a:rPr>
              <a:t>frekvencah slišijo kot “klik” ob Rx/Tx preklopih. </a:t>
            </a:r>
          </a:p>
        </p:txBody>
      </p:sp>
      <p:sp>
        <p:nvSpPr>
          <p:cNvPr id="1762316" name="Line 13"/>
          <p:cNvSpPr>
            <a:spLocks noChangeShapeType="1"/>
          </p:cNvSpPr>
          <p:nvPr/>
        </p:nvSpPr>
        <p:spPr bwMode="auto">
          <a:xfrm>
            <a:off x="1670050" y="2074863"/>
            <a:ext cx="2384425" cy="0"/>
          </a:xfrm>
          <a:prstGeom prst="line">
            <a:avLst/>
          </a:prstGeom>
          <a:noFill/>
          <a:ln w="12700">
            <a:solidFill>
              <a:srgbClr val="2469AE"/>
            </a:solidFill>
            <a:round/>
            <a:headEnd type="none" w="sm" len="sm"/>
            <a:tailEnd type="none" w="sm" len="sm"/>
          </a:ln>
        </p:spPr>
        <p:txBody>
          <a:bodyPr>
            <a:spAutoFit/>
          </a:bodyPr>
          <a:lstStyle/>
          <a:p>
            <a:endParaRPr lang="sl-SI"/>
          </a:p>
        </p:txBody>
      </p:sp>
      <p:sp>
        <p:nvSpPr>
          <p:cNvPr id="1762317" name="Line 14"/>
          <p:cNvSpPr>
            <a:spLocks noChangeShapeType="1"/>
          </p:cNvSpPr>
          <p:nvPr/>
        </p:nvSpPr>
        <p:spPr bwMode="auto">
          <a:xfrm flipV="1">
            <a:off x="4222750" y="2703513"/>
            <a:ext cx="0" cy="1558925"/>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762318" name="Line 15"/>
          <p:cNvSpPr>
            <a:spLocks noChangeShapeType="1"/>
          </p:cNvSpPr>
          <p:nvPr/>
        </p:nvSpPr>
        <p:spPr bwMode="auto">
          <a:xfrm flipV="1">
            <a:off x="4230688" y="2695575"/>
            <a:ext cx="4564062" cy="7938"/>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762319" name="Text Box 16"/>
          <p:cNvSpPr txBox="1">
            <a:spLocks noChangeArrowheads="1"/>
          </p:cNvSpPr>
          <p:nvPr/>
        </p:nvSpPr>
        <p:spPr bwMode="auto">
          <a:xfrm>
            <a:off x="2576513" y="3436938"/>
            <a:ext cx="1516062" cy="7127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Razred delovanja</a:t>
            </a:r>
          </a:p>
          <a:p>
            <a:pPr eaLnBrk="0" hangingPunct="0">
              <a:spcBef>
                <a:spcPct val="20000"/>
              </a:spcBef>
              <a:buClr>
                <a:schemeClr val="tx2"/>
              </a:buClr>
              <a:buSzPct val="75000"/>
              <a:buFont typeface="Monotype Sorts"/>
              <a:buNone/>
            </a:pPr>
            <a:r>
              <a:rPr lang="sl-SI" sz="1200">
                <a:solidFill>
                  <a:srgbClr val="2469AE"/>
                </a:solidFill>
              </a:rPr>
              <a:t>CW ojačevalnika:</a:t>
            </a:r>
          </a:p>
          <a:p>
            <a:pPr eaLnBrk="0" hangingPunct="0">
              <a:spcBef>
                <a:spcPct val="20000"/>
              </a:spcBef>
              <a:buClr>
                <a:schemeClr val="tx2"/>
              </a:buClr>
              <a:buSzPct val="75000"/>
              <a:buFont typeface="Monotype Sorts"/>
              <a:buNone/>
            </a:pPr>
            <a:r>
              <a:rPr lang="sl-SI" sz="1200">
                <a:solidFill>
                  <a:srgbClr val="2469AE"/>
                </a:solidFill>
              </a:rPr>
              <a:t>A, AB, B in C.</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3" name="Rectangle 2"/>
          <p:cNvSpPr>
            <a:spLocks noGrp="1" noChangeArrowheads="1"/>
          </p:cNvSpPr>
          <p:nvPr>
            <p:ph type="title"/>
          </p:nvPr>
        </p:nvSpPr>
        <p:spPr/>
        <p:txBody>
          <a:bodyPr/>
          <a:lstStyle/>
          <a:p>
            <a:pPr eaLnBrk="1" hangingPunct="1"/>
            <a:r>
              <a:rPr lang="sl-SI"/>
              <a:t>SSB oddajniki (1)</a:t>
            </a:r>
          </a:p>
        </p:txBody>
      </p:sp>
      <p:pic>
        <p:nvPicPr>
          <p:cNvPr id="1764354" name="Picture 3" descr="slika6"/>
          <p:cNvPicPr>
            <a:picLocks noGrp="1" noChangeAspect="1" noChangeArrowheads="1"/>
          </p:cNvPicPr>
          <p:nvPr>
            <p:ph sz="half" idx="1"/>
          </p:nvPr>
        </p:nvPicPr>
        <p:blipFill>
          <a:blip r:embed="rId3"/>
          <a:srcRect/>
          <a:stretch>
            <a:fillRect/>
          </a:stretch>
        </p:blipFill>
        <p:spPr>
          <a:xfrm>
            <a:off x="485775" y="3076575"/>
            <a:ext cx="3824288" cy="3394075"/>
          </a:xfrm>
        </p:spPr>
      </p:pic>
      <p:sp>
        <p:nvSpPr>
          <p:cNvPr id="1764355" name="Text Box 4"/>
          <p:cNvSpPr txBox="1">
            <a:spLocks noChangeArrowheads="1"/>
          </p:cNvSpPr>
          <p:nvPr/>
        </p:nvSpPr>
        <p:spPr bwMode="auto">
          <a:xfrm>
            <a:off x="401638" y="1439863"/>
            <a:ext cx="8494712" cy="107156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BALANSNI MODULATOR: električno vezje, ki ima dva vhoda za in sicer vhod za modulacijski </a:t>
            </a:r>
          </a:p>
          <a:p>
            <a:pPr eaLnBrk="0" hangingPunct="0">
              <a:spcBef>
                <a:spcPct val="20000"/>
              </a:spcBef>
              <a:buClr>
                <a:schemeClr val="tx2"/>
              </a:buClr>
              <a:buSzPct val="75000"/>
              <a:buFont typeface="Monotype Sorts"/>
              <a:buNone/>
            </a:pPr>
            <a:r>
              <a:rPr lang="sl-SI" sz="1400"/>
              <a:t>signal in RF nosilni signal. Na izhodu balansnega modulatorja dobimo DSB signal.</a:t>
            </a:r>
          </a:p>
          <a:p>
            <a:pPr eaLnBrk="0" hangingPunct="0">
              <a:spcBef>
                <a:spcPct val="20000"/>
              </a:spcBef>
              <a:buClr>
                <a:schemeClr val="tx2"/>
              </a:buClr>
              <a:buSzPct val="75000"/>
              <a:buFont typeface="Monotype Sorts"/>
              <a:buNone/>
            </a:pPr>
            <a:r>
              <a:rPr lang="sl-SI" sz="1400">
                <a:solidFill>
                  <a:srgbClr val="2469AE"/>
                </a:solidFill>
              </a:rPr>
              <a:t>SSB FILTER</a:t>
            </a:r>
            <a:r>
              <a:rPr lang="sl-SI" sz="1400"/>
              <a:t>: je </a:t>
            </a:r>
            <a:r>
              <a:rPr lang="sl-SI" sz="1400">
                <a:solidFill>
                  <a:srgbClr val="2469AE"/>
                </a:solidFill>
              </a:rPr>
              <a:t>pasovno-prepustni filter</a:t>
            </a:r>
            <a:r>
              <a:rPr lang="sl-SI" sz="1400"/>
              <a:t>, ki poreže vse razen enega od bočnih pasov. </a:t>
            </a:r>
          </a:p>
          <a:p>
            <a:pPr eaLnBrk="0" hangingPunct="0">
              <a:spcBef>
                <a:spcPct val="20000"/>
              </a:spcBef>
              <a:buClr>
                <a:schemeClr val="tx2"/>
              </a:buClr>
              <a:buSzPct val="75000"/>
              <a:buFont typeface="Monotype Sorts"/>
              <a:buNone/>
            </a:pPr>
            <a:r>
              <a:rPr lang="sl-SI" sz="1400"/>
              <a:t>Pasovna širina filtra je ponavadi od 1.8 do 3 kHz.</a:t>
            </a:r>
          </a:p>
        </p:txBody>
      </p:sp>
      <p:sp>
        <p:nvSpPr>
          <p:cNvPr id="1764356" name="Text Box 5"/>
          <p:cNvSpPr txBox="1">
            <a:spLocks noChangeArrowheads="1"/>
          </p:cNvSpPr>
          <p:nvPr/>
        </p:nvSpPr>
        <p:spPr bwMode="auto">
          <a:xfrm>
            <a:off x="1689100" y="6345238"/>
            <a:ext cx="13779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SSB oddajnik</a:t>
            </a:r>
          </a:p>
        </p:txBody>
      </p:sp>
      <p:sp>
        <p:nvSpPr>
          <p:cNvPr id="1764357" name="Text Box 6"/>
          <p:cNvSpPr txBox="1">
            <a:spLocks noChangeArrowheads="1"/>
          </p:cNvSpPr>
          <p:nvPr/>
        </p:nvSpPr>
        <p:spPr bwMode="auto">
          <a:xfrm>
            <a:off x="1887538" y="4308475"/>
            <a:ext cx="657225"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100 kHz</a:t>
            </a:r>
          </a:p>
        </p:txBody>
      </p:sp>
      <p:sp>
        <p:nvSpPr>
          <p:cNvPr id="1764358" name="Text Box 7"/>
          <p:cNvSpPr txBox="1">
            <a:spLocks noChangeArrowheads="1"/>
          </p:cNvSpPr>
          <p:nvPr/>
        </p:nvSpPr>
        <p:spPr bwMode="auto">
          <a:xfrm>
            <a:off x="830263" y="6470650"/>
            <a:ext cx="539750"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3 MHz</a:t>
            </a:r>
          </a:p>
        </p:txBody>
      </p:sp>
      <p:sp>
        <p:nvSpPr>
          <p:cNvPr id="1764359" name="Text Box 8"/>
          <p:cNvSpPr txBox="1">
            <a:spLocks noChangeArrowheads="1"/>
          </p:cNvSpPr>
          <p:nvPr/>
        </p:nvSpPr>
        <p:spPr bwMode="auto">
          <a:xfrm>
            <a:off x="288925" y="3411538"/>
            <a:ext cx="471488"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2kHz</a:t>
            </a:r>
          </a:p>
        </p:txBody>
      </p:sp>
      <p:sp>
        <p:nvSpPr>
          <p:cNvPr id="1764360" name="Line 9"/>
          <p:cNvSpPr>
            <a:spLocks noChangeShapeType="1"/>
          </p:cNvSpPr>
          <p:nvPr/>
        </p:nvSpPr>
        <p:spPr bwMode="auto">
          <a:xfrm>
            <a:off x="2393950" y="2901950"/>
            <a:ext cx="87313" cy="59690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64361" name="Text Box 10"/>
          <p:cNvSpPr txBox="1">
            <a:spLocks noChangeArrowheads="1"/>
          </p:cNvSpPr>
          <p:nvPr/>
        </p:nvSpPr>
        <p:spPr bwMode="auto">
          <a:xfrm>
            <a:off x="1887538" y="2711450"/>
            <a:ext cx="1030287"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98kHz/102kHz</a:t>
            </a:r>
          </a:p>
        </p:txBody>
      </p:sp>
      <p:sp>
        <p:nvSpPr>
          <p:cNvPr id="1764362" name="Line 11"/>
          <p:cNvSpPr>
            <a:spLocks noChangeShapeType="1"/>
          </p:cNvSpPr>
          <p:nvPr/>
        </p:nvSpPr>
        <p:spPr bwMode="auto">
          <a:xfrm flipH="1">
            <a:off x="3268663" y="2870200"/>
            <a:ext cx="206375" cy="604838"/>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64363" name="Text Box 12"/>
          <p:cNvSpPr txBox="1">
            <a:spLocks noChangeArrowheads="1"/>
          </p:cNvSpPr>
          <p:nvPr/>
        </p:nvSpPr>
        <p:spPr bwMode="auto">
          <a:xfrm>
            <a:off x="3160713" y="2687638"/>
            <a:ext cx="617537"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102kHz</a:t>
            </a:r>
          </a:p>
        </p:txBody>
      </p:sp>
      <p:sp>
        <p:nvSpPr>
          <p:cNvPr id="1764364" name="Text Box 13"/>
          <p:cNvSpPr txBox="1">
            <a:spLocks noChangeArrowheads="1"/>
          </p:cNvSpPr>
          <p:nvPr/>
        </p:nvSpPr>
        <p:spPr bwMode="auto">
          <a:xfrm>
            <a:off x="4162425" y="4929188"/>
            <a:ext cx="760413"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3.102MHz</a:t>
            </a:r>
          </a:p>
        </p:txBody>
      </p:sp>
      <p:sp>
        <p:nvSpPr>
          <p:cNvPr id="1764365" name="Text Box 14"/>
          <p:cNvSpPr txBox="1">
            <a:spLocks noChangeArrowheads="1"/>
          </p:cNvSpPr>
          <p:nvPr/>
        </p:nvSpPr>
        <p:spPr bwMode="auto">
          <a:xfrm>
            <a:off x="284163" y="5345113"/>
            <a:ext cx="617537"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102kHz</a:t>
            </a:r>
          </a:p>
        </p:txBody>
      </p:sp>
      <p:sp>
        <p:nvSpPr>
          <p:cNvPr id="1764366" name="Line 15"/>
          <p:cNvSpPr>
            <a:spLocks noChangeShapeType="1"/>
          </p:cNvSpPr>
          <p:nvPr/>
        </p:nvSpPr>
        <p:spPr bwMode="auto">
          <a:xfrm flipH="1" flipV="1">
            <a:off x="1527175" y="5414963"/>
            <a:ext cx="230188" cy="59690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64367" name="Text Box 16"/>
          <p:cNvSpPr txBox="1">
            <a:spLocks noChangeArrowheads="1"/>
          </p:cNvSpPr>
          <p:nvPr/>
        </p:nvSpPr>
        <p:spPr bwMode="auto">
          <a:xfrm>
            <a:off x="1371600" y="5964238"/>
            <a:ext cx="1146175"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2.898/3.102MHz</a:t>
            </a:r>
          </a:p>
        </p:txBody>
      </p:sp>
      <p:sp>
        <p:nvSpPr>
          <p:cNvPr id="1764368" name="Line 17"/>
          <p:cNvSpPr>
            <a:spLocks noChangeShapeType="1"/>
          </p:cNvSpPr>
          <p:nvPr/>
        </p:nvSpPr>
        <p:spPr bwMode="auto">
          <a:xfrm flipH="1" flipV="1">
            <a:off x="2281238" y="5407025"/>
            <a:ext cx="430212" cy="59690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64369" name="Text Box 18"/>
          <p:cNvSpPr txBox="1">
            <a:spLocks noChangeArrowheads="1"/>
          </p:cNvSpPr>
          <p:nvPr/>
        </p:nvSpPr>
        <p:spPr bwMode="auto">
          <a:xfrm>
            <a:off x="2555875" y="5946775"/>
            <a:ext cx="760413" cy="2286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900">
                <a:solidFill>
                  <a:srgbClr val="336600"/>
                </a:solidFill>
              </a:rPr>
              <a:t>3.102MHz</a:t>
            </a:r>
          </a:p>
        </p:txBody>
      </p:sp>
      <p:sp>
        <p:nvSpPr>
          <p:cNvPr id="1764370" name="Text Box 19"/>
          <p:cNvSpPr txBox="1">
            <a:spLocks noChangeArrowheads="1"/>
          </p:cNvSpPr>
          <p:nvPr/>
        </p:nvSpPr>
        <p:spPr bwMode="auto">
          <a:xfrm>
            <a:off x="4822825" y="3475038"/>
            <a:ext cx="4037013"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Ojačevalniki za SSB signale morajo biti kar</a:t>
            </a:r>
          </a:p>
          <a:p>
            <a:pPr eaLnBrk="0" hangingPunct="0">
              <a:spcBef>
                <a:spcPct val="20000"/>
              </a:spcBef>
              <a:buClr>
                <a:schemeClr val="tx2"/>
              </a:buClr>
              <a:buSzPct val="75000"/>
              <a:buFont typeface="Monotype Sorts"/>
              <a:buNone/>
            </a:pPr>
            <a:r>
              <a:rPr lang="sl-SI" sz="1400"/>
              <a:t>se da linearni, zatoobičajno delujejo v A ali</a:t>
            </a:r>
          </a:p>
          <a:p>
            <a:pPr eaLnBrk="0" hangingPunct="0">
              <a:spcBef>
                <a:spcPct val="20000"/>
              </a:spcBef>
              <a:buClr>
                <a:schemeClr val="tx2"/>
              </a:buClr>
              <a:buSzPct val="75000"/>
              <a:buFont typeface="Monotype Sorts"/>
              <a:buNone/>
            </a:pPr>
            <a:r>
              <a:rPr lang="sl-SI" sz="1400"/>
              <a:t>AB razredu.</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1" name="Rectangle 2"/>
          <p:cNvSpPr>
            <a:spLocks noGrp="1" noChangeArrowheads="1"/>
          </p:cNvSpPr>
          <p:nvPr>
            <p:ph type="title"/>
          </p:nvPr>
        </p:nvSpPr>
        <p:spPr/>
        <p:txBody>
          <a:bodyPr/>
          <a:lstStyle/>
          <a:p>
            <a:pPr eaLnBrk="1" hangingPunct="1"/>
            <a:r>
              <a:rPr lang="sl-SI"/>
              <a:t>SSB oddajniki (2)</a:t>
            </a:r>
          </a:p>
        </p:txBody>
      </p:sp>
      <p:pic>
        <p:nvPicPr>
          <p:cNvPr id="1766402" name="Picture 3" descr="slika6"/>
          <p:cNvPicPr>
            <a:picLocks noGrp="1" noChangeAspect="1" noChangeArrowheads="1"/>
          </p:cNvPicPr>
          <p:nvPr>
            <p:ph idx="1"/>
          </p:nvPr>
        </p:nvPicPr>
        <p:blipFill>
          <a:blip r:embed="rId3"/>
          <a:srcRect/>
          <a:stretch>
            <a:fillRect/>
          </a:stretch>
        </p:blipFill>
        <p:spPr>
          <a:xfrm>
            <a:off x="490538" y="1417638"/>
            <a:ext cx="3668712" cy="1730375"/>
          </a:xfrm>
        </p:spPr>
      </p:pic>
      <p:sp>
        <p:nvSpPr>
          <p:cNvPr id="1766403" name="Text Box 4"/>
          <p:cNvSpPr txBox="1">
            <a:spLocks noChangeArrowheads="1"/>
          </p:cNvSpPr>
          <p:nvPr/>
        </p:nvSpPr>
        <p:spPr bwMode="auto">
          <a:xfrm>
            <a:off x="709613" y="3116263"/>
            <a:ext cx="20764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Ovojnica SSB signala</a:t>
            </a:r>
          </a:p>
        </p:txBody>
      </p:sp>
      <p:sp>
        <p:nvSpPr>
          <p:cNvPr id="1766404" name="Text Box 5"/>
          <p:cNvSpPr txBox="1">
            <a:spLocks noChangeArrowheads="1"/>
          </p:cNvSpPr>
          <p:nvPr/>
        </p:nvSpPr>
        <p:spPr bwMode="auto">
          <a:xfrm>
            <a:off x="401638" y="3586163"/>
            <a:ext cx="8437562" cy="26050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Najvišjo vrednost amplitude ovojnice imenujemo vrhnja vrednost amplitude. Moč, ki jo ima </a:t>
            </a:r>
          </a:p>
          <a:p>
            <a:pPr eaLnBrk="0" hangingPunct="0">
              <a:spcBef>
                <a:spcPct val="20000"/>
              </a:spcBef>
              <a:buClr>
                <a:schemeClr val="tx2"/>
              </a:buClr>
              <a:buSzPct val="75000"/>
              <a:buFont typeface="Monotype Sorts"/>
              <a:buNone/>
            </a:pPr>
            <a:r>
              <a:rPr lang="sl-SI" sz="1400"/>
              <a:t>signal pri vrhnji vrednosti ovojnice, imenujemo PEP (Peak  Envelope Power).</a:t>
            </a:r>
          </a:p>
          <a:p>
            <a:pPr eaLnBrk="0" hangingPunct="0">
              <a:spcBef>
                <a:spcPct val="20000"/>
              </a:spcBef>
              <a:buClr>
                <a:schemeClr val="tx2"/>
              </a:buClr>
              <a:buSzPct val="75000"/>
              <a:buFont typeface="Monotype Sorts"/>
              <a:buNone/>
            </a:pPr>
            <a:r>
              <a:rPr lang="sl-SI" sz="1400"/>
              <a:t>Povprečna vrednost amplitude ovojnice je povpreček vrednosti amplitud v določenem </a:t>
            </a:r>
          </a:p>
          <a:p>
            <a:pPr eaLnBrk="0" hangingPunct="0">
              <a:spcBef>
                <a:spcPct val="20000"/>
              </a:spcBef>
              <a:buClr>
                <a:schemeClr val="tx2"/>
              </a:buClr>
              <a:buSzPct val="75000"/>
              <a:buFont typeface="Monotype Sorts"/>
              <a:buNone/>
            </a:pPr>
            <a:r>
              <a:rPr lang="sl-SI" sz="1400"/>
              <a:t>časovnem obdobju (npr. trajanje zloga v govornem signalu).</a:t>
            </a:r>
          </a:p>
          <a:p>
            <a:pPr eaLnBrk="0" hangingPunct="0">
              <a:spcBef>
                <a:spcPct val="20000"/>
              </a:spcBef>
              <a:buClr>
                <a:schemeClr val="tx2"/>
              </a:buClr>
              <a:buSzPct val="75000"/>
              <a:buFont typeface="Monotype Sorts"/>
              <a:buNone/>
            </a:pPr>
            <a:r>
              <a:rPr lang="sl-SI" sz="1400"/>
              <a:t>Da dosežemo čim večjo povprečno oddajno moč je zaželeno, da je razmerje med vrhnjo</a:t>
            </a:r>
          </a:p>
          <a:p>
            <a:pPr eaLnBrk="0" hangingPunct="0">
              <a:spcBef>
                <a:spcPct val="20000"/>
              </a:spcBef>
              <a:buClr>
                <a:schemeClr val="tx2"/>
              </a:buClr>
              <a:buSzPct val="75000"/>
              <a:buFont typeface="Monotype Sorts"/>
              <a:buNone/>
            </a:pPr>
            <a:r>
              <a:rPr lang="sl-SI" sz="1400"/>
              <a:t>vrednostjo amplitude ovojnice in povprečno vrednostjo čim manjše. </a:t>
            </a:r>
          </a:p>
          <a:p>
            <a:pPr eaLnBrk="0" hangingPunct="0">
              <a:spcBef>
                <a:spcPct val="20000"/>
              </a:spcBef>
              <a:buClr>
                <a:schemeClr val="tx2"/>
              </a:buClr>
              <a:buSzPct val="75000"/>
              <a:buFont typeface="Monotype Sorts"/>
              <a:buNone/>
            </a:pPr>
            <a:r>
              <a:rPr lang="sl-SI" sz="1400"/>
              <a:t>Audio Cliper: porežemo visoke vrhove amplitud govornega signala</a:t>
            </a:r>
          </a:p>
          <a:p>
            <a:pPr eaLnBrk="0" hangingPunct="0">
              <a:spcBef>
                <a:spcPct val="20000"/>
              </a:spcBef>
              <a:buClr>
                <a:schemeClr val="tx2"/>
              </a:buClr>
              <a:buSzPct val="75000"/>
              <a:buFont typeface="Monotype Sorts"/>
              <a:buNone/>
            </a:pPr>
            <a:r>
              <a:rPr lang="sl-SI" sz="1400"/>
              <a:t>Audio Compression: ojačevalniki s povratno vezavo drži govorni signal v določenih mejah.</a:t>
            </a:r>
          </a:p>
          <a:p>
            <a:pPr eaLnBrk="0" hangingPunct="0">
              <a:spcBef>
                <a:spcPct val="20000"/>
              </a:spcBef>
              <a:buClr>
                <a:schemeClr val="tx2"/>
              </a:buClr>
              <a:buSzPct val="75000"/>
              <a:buFont typeface="Monotype Sorts"/>
              <a:buNone/>
            </a:pPr>
            <a:r>
              <a:rPr lang="sl-SI" sz="1400"/>
              <a:t>Obe zgornji operaciji lahko izvedemo tudi na RF signalu (RF Cliper, RF Compression oz.</a:t>
            </a:r>
          </a:p>
          <a:p>
            <a:pPr eaLnBrk="0" hangingPunct="0">
              <a:spcBef>
                <a:spcPct val="20000"/>
              </a:spcBef>
              <a:buClr>
                <a:schemeClr val="tx2"/>
              </a:buClr>
              <a:buSzPct val="75000"/>
              <a:buFont typeface="Monotype Sorts"/>
              <a:buNone/>
            </a:pPr>
            <a:r>
              <a:rPr lang="sl-SI" sz="1400"/>
              <a:t>Automatic Level Control – ALC)</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49" name="Rectangle 2"/>
          <p:cNvSpPr>
            <a:spLocks noGrp="1" noChangeArrowheads="1"/>
          </p:cNvSpPr>
          <p:nvPr>
            <p:ph type="title"/>
          </p:nvPr>
        </p:nvSpPr>
        <p:spPr/>
        <p:txBody>
          <a:bodyPr/>
          <a:lstStyle/>
          <a:p>
            <a:pPr eaLnBrk="1" hangingPunct="1"/>
            <a:r>
              <a:rPr lang="sl-SI"/>
              <a:t>FM oddajniki</a:t>
            </a:r>
          </a:p>
        </p:txBody>
      </p:sp>
      <p:pic>
        <p:nvPicPr>
          <p:cNvPr id="1768450" name="Picture 4" descr="slika6"/>
          <p:cNvPicPr>
            <a:picLocks noGrp="1" noChangeAspect="1" noChangeArrowheads="1"/>
          </p:cNvPicPr>
          <p:nvPr>
            <p:ph sz="half" idx="2"/>
          </p:nvPr>
        </p:nvPicPr>
        <p:blipFill>
          <a:blip r:embed="rId3"/>
          <a:srcRect/>
          <a:stretch>
            <a:fillRect/>
          </a:stretch>
        </p:blipFill>
        <p:spPr>
          <a:xfrm>
            <a:off x="5149850" y="4583113"/>
            <a:ext cx="3462338" cy="1768475"/>
          </a:xfrm>
        </p:spPr>
      </p:pic>
      <p:sp>
        <p:nvSpPr>
          <p:cNvPr id="1768451" name="Text Box 5"/>
          <p:cNvSpPr txBox="1">
            <a:spLocks noChangeArrowheads="1"/>
          </p:cNvSpPr>
          <p:nvPr/>
        </p:nvSpPr>
        <p:spPr bwMode="auto">
          <a:xfrm>
            <a:off x="1633538" y="3244850"/>
            <a:ext cx="1700212"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UKV FM oddajnik</a:t>
            </a:r>
          </a:p>
        </p:txBody>
      </p:sp>
      <p:sp>
        <p:nvSpPr>
          <p:cNvPr id="1768452" name="Text Box 6"/>
          <p:cNvSpPr txBox="1">
            <a:spLocks noChangeArrowheads="1"/>
          </p:cNvSpPr>
          <p:nvPr/>
        </p:nvSpPr>
        <p:spPr bwMode="auto">
          <a:xfrm>
            <a:off x="5322888" y="6059488"/>
            <a:ext cx="3189287"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FM oddajnik s PLL sintetizatorjem</a:t>
            </a:r>
          </a:p>
        </p:txBody>
      </p:sp>
      <p:sp>
        <p:nvSpPr>
          <p:cNvPr id="1768453" name="Text Box 7"/>
          <p:cNvSpPr txBox="1">
            <a:spLocks noChangeArrowheads="1"/>
          </p:cNvSpPr>
          <p:nvPr/>
        </p:nvSpPr>
        <p:spPr bwMode="auto">
          <a:xfrm>
            <a:off x="393700" y="3571875"/>
            <a:ext cx="5316538" cy="2093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Kristalni oscilator vsebuje varicap diodo, na katero preko</a:t>
            </a:r>
          </a:p>
          <a:p>
            <a:pPr eaLnBrk="0" hangingPunct="0">
              <a:spcBef>
                <a:spcPct val="20000"/>
              </a:spcBef>
              <a:buClr>
                <a:schemeClr val="tx2"/>
              </a:buClr>
              <a:buSzPct val="75000"/>
              <a:buFont typeface="Monotype Sorts"/>
              <a:buNone/>
            </a:pPr>
            <a:r>
              <a:rPr lang="sl-SI" sz="1400"/>
              <a:t>filtra pripeljemo modulacijski signal. Diodi se spreminja </a:t>
            </a:r>
          </a:p>
          <a:p>
            <a:pPr eaLnBrk="0" hangingPunct="0">
              <a:spcBef>
                <a:spcPct val="20000"/>
              </a:spcBef>
              <a:buClr>
                <a:schemeClr val="tx2"/>
              </a:buClr>
              <a:buSzPct val="75000"/>
              <a:buFont typeface="Monotype Sorts"/>
              <a:buNone/>
            </a:pPr>
            <a:r>
              <a:rPr lang="sl-SI" sz="1400"/>
              <a:t>kapacitivnost v ritmu modulacijskega signala in s tem se </a:t>
            </a:r>
          </a:p>
          <a:p>
            <a:pPr eaLnBrk="0" hangingPunct="0">
              <a:spcBef>
                <a:spcPct val="20000"/>
              </a:spcBef>
              <a:buClr>
                <a:schemeClr val="tx2"/>
              </a:buClr>
              <a:buSzPct val="75000"/>
              <a:buFont typeface="Monotype Sorts"/>
              <a:buNone/>
            </a:pPr>
            <a:r>
              <a:rPr lang="sl-SI" sz="1400"/>
              <a:t>nekoliko spreminja vrednost frekvence kristala.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V množilnih stopnjah se poveča frekvenčna </a:t>
            </a:r>
          </a:p>
          <a:p>
            <a:pPr eaLnBrk="0" hangingPunct="0">
              <a:spcBef>
                <a:spcPct val="20000"/>
              </a:spcBef>
              <a:buClr>
                <a:schemeClr val="tx2"/>
              </a:buClr>
              <a:buSzPct val="75000"/>
              <a:buFont typeface="Monotype Sorts"/>
              <a:buNone/>
            </a:pPr>
            <a:r>
              <a:rPr lang="sl-SI" sz="1400"/>
              <a:t>deviacija približno za faktor množenja.</a:t>
            </a:r>
          </a:p>
          <a:p>
            <a:pPr eaLnBrk="0" hangingPunct="0">
              <a:spcBef>
                <a:spcPct val="20000"/>
              </a:spcBef>
              <a:buClr>
                <a:schemeClr val="tx2"/>
              </a:buClr>
              <a:buSzPct val="75000"/>
              <a:buFont typeface="Monotype Sorts"/>
              <a:buNone/>
            </a:pPr>
            <a:endParaRPr lang="sl-SI" sz="1400"/>
          </a:p>
        </p:txBody>
      </p:sp>
      <p:pic>
        <p:nvPicPr>
          <p:cNvPr id="1768454" name="Picture 9" descr="fm"/>
          <p:cNvPicPr>
            <a:picLocks noChangeAspect="1" noChangeArrowheads="1"/>
          </p:cNvPicPr>
          <p:nvPr/>
        </p:nvPicPr>
        <p:blipFill>
          <a:blip r:embed="rId4"/>
          <a:srcRect/>
          <a:stretch>
            <a:fillRect/>
          </a:stretch>
        </p:blipFill>
        <p:spPr bwMode="auto">
          <a:xfrm>
            <a:off x="466725" y="1481138"/>
            <a:ext cx="4516438" cy="1731962"/>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494" name="Rectangle 2"/>
          <p:cNvSpPr>
            <a:spLocks noGrp="1" noChangeArrowheads="1"/>
          </p:cNvSpPr>
          <p:nvPr>
            <p:ph type="title"/>
          </p:nvPr>
        </p:nvSpPr>
        <p:spPr/>
        <p:txBody>
          <a:bodyPr/>
          <a:lstStyle/>
          <a:p>
            <a:pPr eaLnBrk="1" hangingPunct="1"/>
            <a:r>
              <a:rPr lang="sl-SI"/>
              <a:t>Radijski sprejemniki – Šum (1)</a:t>
            </a:r>
          </a:p>
        </p:txBody>
      </p:sp>
      <p:sp>
        <p:nvSpPr>
          <p:cNvPr id="1471495" name="Rectangle 3"/>
          <p:cNvSpPr>
            <a:spLocks noGrp="1" noChangeArrowheads="1"/>
          </p:cNvSpPr>
          <p:nvPr>
            <p:ph type="body" sz="half" idx="1"/>
          </p:nvPr>
        </p:nvSpPr>
        <p:spPr>
          <a:xfrm>
            <a:off x="479425" y="1468438"/>
            <a:ext cx="8316913" cy="1271587"/>
          </a:xfrm>
        </p:spPr>
        <p:txBody>
          <a:bodyPr/>
          <a:lstStyle/>
          <a:p>
            <a:pPr eaLnBrk="1" hangingPunct="1">
              <a:buFont typeface="Wingdings" pitchFamily="2" charset="2"/>
              <a:buNone/>
            </a:pPr>
            <a:r>
              <a:rPr lang="sl-SI" sz="1200">
                <a:solidFill>
                  <a:srgbClr val="2469AE"/>
                </a:solidFill>
              </a:rPr>
              <a:t>Radijski sprejemnik:</a:t>
            </a:r>
            <a:r>
              <a:rPr lang="sl-SI" sz="1200"/>
              <a:t> je naprava, ki je sposobna zaznati radijski signal in iz njega izluščiti informacijo</a:t>
            </a:r>
            <a:r>
              <a:rPr lang="sl-SI" sz="1400"/>
              <a:t>.</a:t>
            </a:r>
          </a:p>
          <a:p>
            <a:pPr eaLnBrk="1" hangingPunct="1">
              <a:buFont typeface="Wingdings" pitchFamily="2" charset="2"/>
              <a:buNone/>
            </a:pPr>
            <a:r>
              <a:rPr lang="sl-SI" sz="1600" b="1"/>
              <a:t>Termični šum</a:t>
            </a:r>
          </a:p>
          <a:p>
            <a:pPr eaLnBrk="1" hangingPunct="1">
              <a:buFont typeface="Wingdings" pitchFamily="2" charset="2"/>
              <a:buNone/>
            </a:pPr>
            <a:r>
              <a:rPr lang="sl-SI" sz="1200"/>
              <a:t>Nastane zaradi naključnega gibanja elektronov v prevodnikih in polprevodnikih. </a:t>
            </a:r>
            <a:r>
              <a:rPr lang="sl-SI" sz="1200">
                <a:solidFill>
                  <a:srgbClr val="2469AE"/>
                </a:solidFill>
              </a:rPr>
              <a:t>Moč termičnega šuma</a:t>
            </a:r>
          </a:p>
          <a:p>
            <a:pPr eaLnBrk="1" hangingPunct="1">
              <a:buFont typeface="Wingdings" pitchFamily="2" charset="2"/>
              <a:buNone/>
            </a:pPr>
            <a:r>
              <a:rPr lang="sl-SI" sz="1200">
                <a:solidFill>
                  <a:srgbClr val="2469AE"/>
                </a:solidFill>
              </a:rPr>
              <a:t>je odvisna od pasovne širine in absolutne temperature. Pri absolutni ničli (0K) je moč šuma nič.</a:t>
            </a:r>
          </a:p>
          <a:p>
            <a:pPr eaLnBrk="1" hangingPunct="1">
              <a:buFont typeface="Wingdings" pitchFamily="2" charset="2"/>
              <a:buNone/>
            </a:pPr>
            <a:endParaRPr lang="sl-SI" sz="1200"/>
          </a:p>
          <a:p>
            <a:pPr eaLnBrk="1" hangingPunct="1">
              <a:buFont typeface="Wingdings" pitchFamily="2" charset="2"/>
              <a:buNone/>
            </a:pPr>
            <a:endParaRPr lang="sl-SI" sz="1200"/>
          </a:p>
        </p:txBody>
      </p:sp>
      <p:graphicFrame>
        <p:nvGraphicFramePr>
          <p:cNvPr id="1471492" name="Object 4"/>
          <p:cNvGraphicFramePr>
            <a:graphicFrameLocks noGrp="1" noChangeAspect="1"/>
          </p:cNvGraphicFramePr>
          <p:nvPr>
            <p:ph sz="quarter" idx="2"/>
          </p:nvPr>
        </p:nvGraphicFramePr>
        <p:xfrm>
          <a:off x="576263" y="3133725"/>
          <a:ext cx="3965575" cy="731838"/>
        </p:xfrm>
        <a:graphic>
          <a:graphicData uri="http://schemas.openxmlformats.org/presentationml/2006/ole">
            <mc:AlternateContent xmlns:mc="http://schemas.openxmlformats.org/markup-compatibility/2006">
              <mc:Choice xmlns:v="urn:schemas-microsoft-com:vml" Requires="v">
                <p:oleObj spid="_x0000_s1471524" name="Equation" r:id="rId4" imgW="3162240" imgH="583920" progId="Equation.3">
                  <p:embed/>
                </p:oleObj>
              </mc:Choice>
              <mc:Fallback>
                <p:oleObj name="Equation" r:id="rId4" imgW="3162240" imgH="58392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3133725"/>
                        <a:ext cx="3965575"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71493" name="Object 5"/>
          <p:cNvGraphicFramePr>
            <a:graphicFrameLocks noGrp="1" noChangeAspect="1"/>
          </p:cNvGraphicFramePr>
          <p:nvPr>
            <p:ph sz="quarter" idx="3"/>
          </p:nvPr>
        </p:nvGraphicFramePr>
        <p:xfrm>
          <a:off x="658813" y="5130800"/>
          <a:ext cx="1846262" cy="593725"/>
        </p:xfrm>
        <a:graphic>
          <a:graphicData uri="http://schemas.openxmlformats.org/presentationml/2006/ole">
            <mc:AlternateContent xmlns:mc="http://schemas.openxmlformats.org/markup-compatibility/2006">
              <mc:Choice xmlns:v="urn:schemas-microsoft-com:vml" Requires="v">
                <p:oleObj spid="_x0000_s1471525" name="Equation" r:id="rId6" imgW="1460160" imgH="469800" progId="Equation.3">
                  <p:embed/>
                </p:oleObj>
              </mc:Choice>
              <mc:Fallback>
                <p:oleObj name="Equation" r:id="rId6" imgW="1460160" imgH="4698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3" y="5130800"/>
                        <a:ext cx="1846262"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71496" name="Text Box 6"/>
          <p:cNvSpPr txBox="1">
            <a:spLocks noChangeArrowheads="1"/>
          </p:cNvSpPr>
          <p:nvPr/>
        </p:nvSpPr>
        <p:spPr bwMode="auto">
          <a:xfrm>
            <a:off x="369888" y="4557713"/>
            <a:ext cx="5627687"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Če gledamo na upor R kot generator šuma, je razpoložljiva</a:t>
            </a:r>
          </a:p>
          <a:p>
            <a:pPr eaLnBrk="0" hangingPunct="0">
              <a:spcBef>
                <a:spcPct val="20000"/>
              </a:spcBef>
              <a:buClr>
                <a:schemeClr val="tx2"/>
              </a:buClr>
              <a:buSzPct val="75000"/>
              <a:buFont typeface="Monotype Sorts"/>
              <a:buNone/>
            </a:pPr>
            <a:r>
              <a:rPr lang="sl-SI" sz="1400"/>
              <a:t>moč, ki jo generator daje (prilagojenemu) bremenu, enaka: </a:t>
            </a:r>
          </a:p>
        </p:txBody>
      </p:sp>
      <p:sp>
        <p:nvSpPr>
          <p:cNvPr id="1471497" name="Text Box 7"/>
          <p:cNvSpPr txBox="1">
            <a:spLocks noChangeArrowheads="1"/>
          </p:cNvSpPr>
          <p:nvPr/>
        </p:nvSpPr>
        <p:spPr bwMode="auto">
          <a:xfrm>
            <a:off x="5241925" y="3076575"/>
            <a:ext cx="2624138"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 – Boltzmanova konstanta</a:t>
            </a:r>
          </a:p>
          <a:p>
            <a:pPr eaLnBrk="0" hangingPunct="0">
              <a:spcBef>
                <a:spcPct val="20000"/>
              </a:spcBef>
              <a:buClr>
                <a:schemeClr val="tx2"/>
              </a:buClr>
              <a:buSzPct val="75000"/>
              <a:buFont typeface="Monotype Sorts"/>
              <a:buNone/>
            </a:pPr>
            <a:r>
              <a:rPr lang="sl-SI" sz="1400"/>
              <a:t>R – upornost</a:t>
            </a:r>
          </a:p>
          <a:p>
            <a:pPr eaLnBrk="0" hangingPunct="0">
              <a:spcBef>
                <a:spcPct val="20000"/>
              </a:spcBef>
              <a:buClr>
                <a:schemeClr val="tx2"/>
              </a:buClr>
              <a:buSzPct val="75000"/>
              <a:buFont typeface="Monotype Sorts"/>
              <a:buNone/>
            </a:pPr>
            <a:r>
              <a:rPr lang="sl-SI" sz="1400"/>
              <a:t>B – pasovna širina</a:t>
            </a:r>
          </a:p>
          <a:p>
            <a:pPr eaLnBrk="0" hangingPunct="0">
              <a:spcBef>
                <a:spcPct val="20000"/>
              </a:spcBef>
              <a:buClr>
                <a:schemeClr val="tx2"/>
              </a:buClr>
              <a:buSzPct val="75000"/>
              <a:buFont typeface="Monotype Sorts"/>
              <a:buNone/>
            </a:pPr>
            <a:r>
              <a:rPr lang="sl-SI" sz="1400"/>
              <a:t>T – absolutna temperatura</a:t>
            </a:r>
          </a:p>
        </p:txBody>
      </p:sp>
      <p:sp>
        <p:nvSpPr>
          <p:cNvPr id="1471498" name="Text Box 8"/>
          <p:cNvSpPr txBox="1">
            <a:spLocks noChangeArrowheads="1"/>
          </p:cNvSpPr>
          <p:nvPr/>
        </p:nvSpPr>
        <p:spPr bwMode="auto">
          <a:xfrm>
            <a:off x="6156325" y="4270375"/>
            <a:ext cx="2484438"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Pretvorba: 27</a:t>
            </a:r>
            <a:r>
              <a:rPr lang="en-US" sz="1400"/>
              <a:t>°</a:t>
            </a:r>
            <a:r>
              <a:rPr lang="sl-SI" sz="1400"/>
              <a:t>C-&gt; </a:t>
            </a:r>
            <a:r>
              <a:rPr lang="sl-SI" sz="1400" b="1"/>
              <a:t>?</a:t>
            </a:r>
            <a:r>
              <a:rPr lang="sl-SI" sz="1400"/>
              <a:t> K</a:t>
            </a:r>
          </a:p>
          <a:p>
            <a:pPr eaLnBrk="0" hangingPunct="0">
              <a:spcBef>
                <a:spcPct val="20000"/>
              </a:spcBef>
              <a:buClr>
                <a:schemeClr val="tx2"/>
              </a:buClr>
              <a:buSzPct val="75000"/>
              <a:buFont typeface="Monotype Sorts"/>
              <a:buNone/>
            </a:pPr>
            <a:r>
              <a:rPr lang="sl-SI" sz="1400"/>
              <a:t>T(K)=27</a:t>
            </a:r>
            <a:r>
              <a:rPr lang="en-US" sz="1400"/>
              <a:t>°</a:t>
            </a:r>
            <a:r>
              <a:rPr lang="sl-SI" sz="1400"/>
              <a:t>C+273</a:t>
            </a:r>
            <a:r>
              <a:rPr lang="en-US" sz="1400"/>
              <a:t>°</a:t>
            </a:r>
            <a:r>
              <a:rPr lang="sl-SI" sz="1400"/>
              <a:t>C=300K</a:t>
            </a:r>
          </a:p>
          <a:p>
            <a:pPr eaLnBrk="0" hangingPunct="0">
              <a:spcBef>
                <a:spcPct val="20000"/>
              </a:spcBef>
              <a:buClr>
                <a:schemeClr val="tx2"/>
              </a:buClr>
              <a:buSzPct val="75000"/>
              <a:buFont typeface="Monotype Sorts"/>
              <a:buNone/>
            </a:pPr>
            <a:endParaRPr lang="en-US" sz="1400"/>
          </a:p>
        </p:txBody>
      </p:sp>
      <p:sp>
        <p:nvSpPr>
          <p:cNvPr id="1471499" name="Text Box 9"/>
          <p:cNvSpPr txBox="1">
            <a:spLocks noChangeArrowheads="1"/>
          </p:cNvSpPr>
          <p:nvPr/>
        </p:nvSpPr>
        <p:spPr bwMode="auto">
          <a:xfrm>
            <a:off x="560388" y="2774950"/>
            <a:ext cx="5364162"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Povprečna vrednost kvadrata napetosti šuma na uporu 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29" name="Rectangle 2"/>
          <p:cNvSpPr>
            <a:spLocks noGrp="1" noChangeArrowheads="1"/>
          </p:cNvSpPr>
          <p:nvPr>
            <p:ph type="title"/>
          </p:nvPr>
        </p:nvSpPr>
        <p:spPr/>
        <p:txBody>
          <a:bodyPr/>
          <a:lstStyle/>
          <a:p>
            <a:pPr eaLnBrk="1" hangingPunct="1"/>
            <a:r>
              <a:rPr lang="sl-SI"/>
              <a:t>ITU - Člen 25 (1)</a:t>
            </a:r>
          </a:p>
        </p:txBody>
      </p:sp>
      <p:sp>
        <p:nvSpPr>
          <p:cNvPr id="1097730" name="Rectangle 3"/>
          <p:cNvSpPr>
            <a:spLocks noGrp="1" noChangeArrowheads="1"/>
          </p:cNvSpPr>
          <p:nvPr>
            <p:ph type="body" idx="1"/>
          </p:nvPr>
        </p:nvSpPr>
        <p:spPr>
          <a:xfrm>
            <a:off x="293688" y="1468438"/>
            <a:ext cx="8548687" cy="4849812"/>
          </a:xfrm>
        </p:spPr>
        <p:txBody>
          <a:bodyPr/>
          <a:lstStyle/>
          <a:p>
            <a:pPr marL="0" indent="0" eaLnBrk="1" hangingPunct="1">
              <a:lnSpc>
                <a:spcPct val="90000"/>
              </a:lnSpc>
              <a:buFont typeface="Wingdings" pitchFamily="2" charset="2"/>
              <a:buNone/>
              <a:tabLst>
                <a:tab pos="363538" algn="l"/>
              </a:tabLst>
            </a:pPr>
            <a:r>
              <a:rPr lang="sl-SI"/>
              <a:t>Posebna pravila za radioamatersko dejavnost določa 25. člen ITU akta, ki ureja radijske komunikacije (</a:t>
            </a:r>
            <a:r>
              <a:rPr lang="sl-SI">
                <a:solidFill>
                  <a:srgbClr val="2469AE"/>
                </a:solidFill>
              </a:rPr>
              <a:t>ITU Radio Regulations</a:t>
            </a:r>
            <a:r>
              <a:rPr lang="sl-SI"/>
              <a:t>).</a:t>
            </a:r>
          </a:p>
          <a:p>
            <a:pPr marL="0" indent="0" eaLnBrk="1" hangingPunct="1">
              <a:lnSpc>
                <a:spcPct val="90000"/>
              </a:lnSpc>
              <a:buFont typeface="Wingdings" pitchFamily="2" charset="2"/>
              <a:buNone/>
              <a:tabLst>
                <a:tab pos="363538" algn="l"/>
              </a:tabLst>
            </a:pPr>
            <a:endParaRPr lang="sl-SI"/>
          </a:p>
          <a:p>
            <a:pPr marL="0" indent="0" eaLnBrk="1" hangingPunct="1">
              <a:lnSpc>
                <a:spcPct val="90000"/>
              </a:lnSpc>
              <a:buFont typeface="Wingdings" pitchFamily="2" charset="2"/>
              <a:buAutoNum type="arabicPeriod"/>
              <a:tabLst>
                <a:tab pos="363538" algn="l"/>
              </a:tabLst>
            </a:pPr>
            <a:r>
              <a:rPr lang="sl-SI"/>
              <a:t> 	Amatersko radijsko postajo sme uporabljati le oseba, ki </a:t>
            </a:r>
            <a:br>
              <a:rPr lang="sl-SI"/>
            </a:br>
            <a:r>
              <a:rPr lang="sl-SI"/>
              <a:t>	</a:t>
            </a:r>
            <a:r>
              <a:rPr lang="sl-SI">
                <a:solidFill>
                  <a:srgbClr val="2469AE"/>
                </a:solidFill>
              </a:rPr>
              <a:t>opravi predpisani izpit</a:t>
            </a:r>
            <a:r>
              <a:rPr lang="sl-SI"/>
              <a:t>.</a:t>
            </a:r>
          </a:p>
          <a:p>
            <a:pPr marL="0" indent="0" eaLnBrk="1" hangingPunct="1">
              <a:lnSpc>
                <a:spcPct val="90000"/>
              </a:lnSpc>
              <a:buFont typeface="Wingdings" pitchFamily="2" charset="2"/>
              <a:buAutoNum type="arabicPeriod"/>
              <a:tabLst>
                <a:tab pos="363538" algn="l"/>
              </a:tabLst>
            </a:pPr>
            <a:r>
              <a:rPr lang="sl-SI"/>
              <a:t> Oddajati se smejo samo </a:t>
            </a:r>
            <a:r>
              <a:rPr lang="sl-SI">
                <a:solidFill>
                  <a:srgbClr val="2469AE"/>
                </a:solidFill>
              </a:rPr>
              <a:t>sporočila tehnične narave</a:t>
            </a:r>
            <a:r>
              <a:rPr lang="sl-SI"/>
              <a:t> ter osebna </a:t>
            </a:r>
            <a:br>
              <a:rPr lang="sl-SI"/>
            </a:br>
            <a:r>
              <a:rPr lang="sl-SI"/>
              <a:t>	sporočila, ki so povezana z radioamatersko dejavnostjo.</a:t>
            </a:r>
          </a:p>
          <a:p>
            <a:pPr marL="0" indent="0" eaLnBrk="1" hangingPunct="1">
              <a:lnSpc>
                <a:spcPct val="90000"/>
              </a:lnSpc>
              <a:buFont typeface="Wingdings" pitchFamily="2" charset="2"/>
              <a:buAutoNum type="arabicPeriod"/>
              <a:tabLst>
                <a:tab pos="363538" algn="l"/>
              </a:tabLst>
            </a:pPr>
            <a:r>
              <a:rPr lang="sl-SI"/>
              <a:t> </a:t>
            </a:r>
            <a:r>
              <a:rPr lang="sl-SI">
                <a:solidFill>
                  <a:srgbClr val="FF3300"/>
                </a:solidFill>
              </a:rPr>
              <a:t>Ne sme</a:t>
            </a:r>
            <a:r>
              <a:rPr lang="sl-SI"/>
              <a:t> se uporabljati </a:t>
            </a:r>
            <a:r>
              <a:rPr lang="sl-SI">
                <a:solidFill>
                  <a:srgbClr val="2469AE"/>
                </a:solidFill>
              </a:rPr>
              <a:t>šifer in kodov</a:t>
            </a:r>
            <a:r>
              <a:rPr lang="sl-SI"/>
              <a:t>, razen tistih, ki so </a:t>
            </a:r>
            <a:br>
              <a:rPr lang="sl-SI"/>
            </a:br>
            <a:r>
              <a:rPr lang="sl-SI"/>
              <a:t>	mednarodno dogovorjeni. </a:t>
            </a:r>
          </a:p>
          <a:p>
            <a:pPr marL="0" indent="0" eaLnBrk="1" hangingPunct="1">
              <a:lnSpc>
                <a:spcPct val="90000"/>
              </a:lnSpc>
              <a:buFont typeface="Wingdings" pitchFamily="2" charset="2"/>
              <a:buAutoNum type="arabicPeriod"/>
              <a:tabLst>
                <a:tab pos="363538" algn="l"/>
              </a:tabLst>
            </a:pPr>
            <a:r>
              <a:rPr lang="sl-SI"/>
              <a:t> Prepovedana je uporaba za tretje osebe – </a:t>
            </a:r>
            <a:r>
              <a:rPr lang="sl-SI">
                <a:solidFill>
                  <a:srgbClr val="2469AE"/>
                </a:solidFill>
              </a:rPr>
              <a:t>komercialni </a:t>
            </a:r>
            <a:br>
              <a:rPr lang="sl-SI">
                <a:solidFill>
                  <a:srgbClr val="2469AE"/>
                </a:solidFill>
              </a:rPr>
            </a:br>
            <a:r>
              <a:rPr lang="sl-SI">
                <a:solidFill>
                  <a:srgbClr val="2469AE"/>
                </a:solidFill>
              </a:rPr>
              <a:t>	nameni</a:t>
            </a:r>
            <a:r>
              <a:rPr lang="sl-SI"/>
              <a:t>.</a:t>
            </a:r>
          </a:p>
          <a:p>
            <a:pPr marL="0" indent="0" eaLnBrk="1" hangingPunct="1">
              <a:lnSpc>
                <a:spcPct val="90000"/>
              </a:lnSpc>
              <a:buFont typeface="Wingdings" pitchFamily="2" charset="2"/>
              <a:buNone/>
              <a:tabLst>
                <a:tab pos="363538" algn="l"/>
              </a:tabLst>
            </a:pPr>
            <a:r>
              <a:rPr lang="sl-SI"/>
              <a:t>			</a:t>
            </a:r>
            <a:r>
              <a:rPr lang="sl-SI">
                <a:solidFill>
                  <a:srgbClr val="FF3300"/>
                </a:solidFill>
              </a:rPr>
              <a:t>Razen v primeru elementarnih nesreč in drugih </a:t>
            </a:r>
            <a:br>
              <a:rPr lang="sl-SI">
                <a:solidFill>
                  <a:srgbClr val="FF3300"/>
                </a:solidFill>
              </a:rPr>
            </a:br>
            <a:r>
              <a:rPr lang="sl-SI">
                <a:solidFill>
                  <a:srgbClr val="FF3300"/>
                </a:solidFill>
              </a:rPr>
              <a:t>			nevarnosti večjih razsežnosti!</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45" name="Rectangle 2"/>
          <p:cNvSpPr>
            <a:spLocks noGrp="1" noChangeArrowheads="1"/>
          </p:cNvSpPr>
          <p:nvPr>
            <p:ph type="title"/>
          </p:nvPr>
        </p:nvSpPr>
        <p:spPr/>
        <p:txBody>
          <a:bodyPr/>
          <a:lstStyle/>
          <a:p>
            <a:pPr eaLnBrk="1" hangingPunct="1"/>
            <a:r>
              <a:rPr lang="sl-SI"/>
              <a:t>Radijski sprejemniki – Šum (2)</a:t>
            </a:r>
          </a:p>
        </p:txBody>
      </p:sp>
      <p:sp>
        <p:nvSpPr>
          <p:cNvPr id="1473546" name="Rectangle 3"/>
          <p:cNvSpPr>
            <a:spLocks noGrp="1" noChangeArrowheads="1"/>
          </p:cNvSpPr>
          <p:nvPr>
            <p:ph type="body" sz="half" idx="1"/>
          </p:nvPr>
        </p:nvSpPr>
        <p:spPr/>
        <p:txBody>
          <a:bodyPr/>
          <a:lstStyle/>
          <a:p>
            <a:pPr eaLnBrk="1" hangingPunct="1">
              <a:buFont typeface="Wingdings" pitchFamily="2" charset="2"/>
              <a:buNone/>
            </a:pPr>
            <a:r>
              <a:rPr lang="sl-SI" sz="1400" b="1">
                <a:solidFill>
                  <a:srgbClr val="2469AE"/>
                </a:solidFill>
              </a:rPr>
              <a:t>Šum okolice</a:t>
            </a:r>
            <a:r>
              <a:rPr lang="sl-SI" sz="1400">
                <a:solidFill>
                  <a:srgbClr val="2469AE"/>
                </a:solidFill>
              </a:rPr>
              <a:t>: močno frekvenčno odvisen. </a:t>
            </a:r>
          </a:p>
          <a:p>
            <a:pPr eaLnBrk="1" hangingPunct="1">
              <a:buFont typeface="Wingdings" pitchFamily="2" charset="2"/>
              <a:buNone/>
            </a:pPr>
            <a:endParaRPr lang="sl-SI" sz="1400">
              <a:solidFill>
                <a:srgbClr val="2469AE"/>
              </a:solidFill>
            </a:endParaRPr>
          </a:p>
        </p:txBody>
      </p:sp>
      <p:pic>
        <p:nvPicPr>
          <p:cNvPr id="1473547" name="Picture 4" descr="slika6"/>
          <p:cNvPicPr>
            <a:picLocks noGrp="1" noChangeAspect="1" noChangeArrowheads="1"/>
          </p:cNvPicPr>
          <p:nvPr>
            <p:ph sz="quarter" idx="2"/>
          </p:nvPr>
        </p:nvPicPr>
        <p:blipFill>
          <a:blip r:embed="rId4"/>
          <a:srcRect/>
          <a:stretch>
            <a:fillRect/>
          </a:stretch>
        </p:blipFill>
        <p:spPr>
          <a:xfrm>
            <a:off x="384175" y="1754188"/>
            <a:ext cx="3994150" cy="3930650"/>
          </a:xfrm>
        </p:spPr>
      </p:pic>
      <p:sp>
        <p:nvSpPr>
          <p:cNvPr id="1473548" name="Text Box 5"/>
          <p:cNvSpPr txBox="1">
            <a:spLocks noChangeArrowheads="1"/>
          </p:cNvSpPr>
          <p:nvPr/>
        </p:nvSpPr>
        <p:spPr bwMode="auto">
          <a:xfrm>
            <a:off x="4357688" y="3148013"/>
            <a:ext cx="4073525"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Razmerje signal/šum: razmerje med močjo</a:t>
            </a:r>
          </a:p>
          <a:p>
            <a:pPr eaLnBrk="0" hangingPunct="0">
              <a:spcBef>
                <a:spcPct val="20000"/>
              </a:spcBef>
              <a:buClr>
                <a:schemeClr val="tx2"/>
              </a:buClr>
              <a:buSzPct val="75000"/>
              <a:buFont typeface="Monotype Sorts"/>
              <a:buNone/>
            </a:pPr>
            <a:r>
              <a:rPr lang="sl-SI" sz="1400">
                <a:solidFill>
                  <a:srgbClr val="2469AE"/>
                </a:solidFill>
              </a:rPr>
              <a:t>koristnega signala in močjo šuma.</a:t>
            </a:r>
          </a:p>
        </p:txBody>
      </p:sp>
      <p:sp>
        <p:nvSpPr>
          <p:cNvPr id="1473549" name="Text Box 6"/>
          <p:cNvSpPr txBox="1">
            <a:spLocks noChangeArrowheads="1"/>
          </p:cNvSpPr>
          <p:nvPr/>
        </p:nvSpPr>
        <p:spPr bwMode="auto">
          <a:xfrm>
            <a:off x="830263" y="5686425"/>
            <a:ext cx="289560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Frekvenčna odvisnost šuma okolice</a:t>
            </a:r>
          </a:p>
        </p:txBody>
      </p:sp>
      <p:sp>
        <p:nvSpPr>
          <p:cNvPr id="1473550" name="Text Box 7"/>
          <p:cNvSpPr txBox="1">
            <a:spLocks noChangeArrowheads="1"/>
          </p:cNvSpPr>
          <p:nvPr/>
        </p:nvSpPr>
        <p:spPr bwMode="auto">
          <a:xfrm>
            <a:off x="4325938" y="1876425"/>
            <a:ext cx="4557712"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ŠUMNA TEMPERATURA ANTENE (T</a:t>
            </a:r>
            <a:r>
              <a:rPr lang="sl-SI" sz="1400" baseline="-25000">
                <a:solidFill>
                  <a:srgbClr val="2469AE"/>
                </a:solidFill>
              </a:rPr>
              <a:t>a</a:t>
            </a:r>
            <a:r>
              <a:rPr lang="sl-SI" sz="1400">
                <a:solidFill>
                  <a:srgbClr val="2469AE"/>
                </a:solidFill>
              </a:rPr>
              <a:t>):</a:t>
            </a:r>
            <a:r>
              <a:rPr lang="sl-SI" sz="1400"/>
              <a:t> šum, ki ga </a:t>
            </a:r>
          </a:p>
          <a:p>
            <a:pPr eaLnBrk="0" hangingPunct="0">
              <a:spcBef>
                <a:spcPct val="20000"/>
              </a:spcBef>
              <a:buClr>
                <a:schemeClr val="tx2"/>
              </a:buClr>
              <a:buSzPct val="75000"/>
              <a:buFont typeface="Monotype Sorts"/>
              <a:buNone/>
            </a:pPr>
            <a:r>
              <a:rPr lang="sl-SI" sz="1400"/>
              <a:t>antena sprejema iz okolice (naravni šum z neba </a:t>
            </a:r>
          </a:p>
          <a:p>
            <a:pPr eaLnBrk="0" hangingPunct="0">
              <a:spcBef>
                <a:spcPct val="20000"/>
              </a:spcBef>
              <a:buClr>
                <a:schemeClr val="tx2"/>
              </a:buClr>
              <a:buSzPct val="75000"/>
              <a:buFont typeface="Monotype Sorts"/>
              <a:buNone/>
            </a:pPr>
            <a:r>
              <a:rPr lang="sl-SI" sz="1400"/>
              <a:t>in šum, ki je posledica človeške dejavnosti). </a:t>
            </a:r>
          </a:p>
        </p:txBody>
      </p:sp>
      <p:graphicFrame>
        <p:nvGraphicFramePr>
          <p:cNvPr id="1473544" name="Object 8"/>
          <p:cNvGraphicFramePr>
            <a:graphicFrameLocks noGrp="1" noChangeAspect="1"/>
          </p:cNvGraphicFramePr>
          <p:nvPr>
            <p:ph sz="quarter" idx="3"/>
          </p:nvPr>
        </p:nvGraphicFramePr>
        <p:xfrm>
          <a:off x="5237163" y="4113213"/>
          <a:ext cx="1917700" cy="473075"/>
        </p:xfrm>
        <a:graphic>
          <a:graphicData uri="http://schemas.openxmlformats.org/presentationml/2006/ole">
            <mc:AlternateContent xmlns:mc="http://schemas.openxmlformats.org/markup-compatibility/2006">
              <mc:Choice xmlns:v="urn:schemas-microsoft-com:vml" Requires="v">
                <p:oleObj spid="_x0000_s1473560" name="Equation" r:id="rId5" imgW="1650960" imgH="406080" progId="">
                  <p:embed/>
                </p:oleObj>
              </mc:Choice>
              <mc:Fallback>
                <p:oleObj name="Equation" r:id="rId5" imgW="1650960" imgH="406080" progId="">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7163" y="4113213"/>
                        <a:ext cx="19177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91" name="Rectangle 2"/>
          <p:cNvSpPr>
            <a:spLocks noGrp="1" noChangeArrowheads="1"/>
          </p:cNvSpPr>
          <p:nvPr>
            <p:ph type="title"/>
          </p:nvPr>
        </p:nvSpPr>
        <p:spPr/>
        <p:txBody>
          <a:bodyPr/>
          <a:lstStyle/>
          <a:p>
            <a:pPr eaLnBrk="1" hangingPunct="1"/>
            <a:r>
              <a:rPr lang="sl-SI"/>
              <a:t>Radijski sprejemniki – Šum (3)</a:t>
            </a:r>
          </a:p>
        </p:txBody>
      </p:sp>
      <p:sp>
        <p:nvSpPr>
          <p:cNvPr id="1475592" name="Rectangle 3"/>
          <p:cNvSpPr>
            <a:spLocks noGrp="1" noChangeArrowheads="1"/>
          </p:cNvSpPr>
          <p:nvPr>
            <p:ph type="body" sz="half" idx="1"/>
          </p:nvPr>
        </p:nvSpPr>
        <p:spPr>
          <a:xfrm>
            <a:off x="273050" y="1397000"/>
            <a:ext cx="8293100" cy="4849813"/>
          </a:xfrm>
        </p:spPr>
        <p:txBody>
          <a:bodyPr/>
          <a:lstStyle/>
          <a:p>
            <a:pPr eaLnBrk="1" hangingPunct="1">
              <a:buFont typeface="Wingdings" pitchFamily="2" charset="2"/>
              <a:buNone/>
            </a:pPr>
            <a:r>
              <a:rPr lang="sl-SI" sz="1600">
                <a:solidFill>
                  <a:srgbClr val="2469AE"/>
                </a:solidFill>
              </a:rPr>
              <a:t>Vrednotenje termičnega šuma elektronskih sklopov</a:t>
            </a:r>
            <a:r>
              <a:rPr lang="sl-SI" sz="1400"/>
              <a:t>	</a:t>
            </a:r>
          </a:p>
          <a:p>
            <a:pPr eaLnBrk="1" hangingPunct="1">
              <a:buFont typeface="Wingdings" pitchFamily="2" charset="2"/>
              <a:buNone/>
            </a:pPr>
            <a:r>
              <a:rPr lang="sl-SI" sz="1400">
                <a:solidFill>
                  <a:srgbClr val="2469AE"/>
                </a:solidFill>
              </a:rPr>
              <a:t>	ŠUMNI FAKTOR (F, Noise Factor):</a:t>
            </a:r>
            <a:r>
              <a:rPr lang="sl-SI" sz="1400"/>
              <a:t> razmerje razmerja signal/šum na vhodu stopnje in razmerja signal/šum na izhodu stopnje. Pove nam za koliko se poslabša razmerje signal/šum zaradi termičnega šuma same stopnje: </a:t>
            </a:r>
          </a:p>
        </p:txBody>
      </p:sp>
      <p:graphicFrame>
        <p:nvGraphicFramePr>
          <p:cNvPr id="1475588" name="Object 4"/>
          <p:cNvGraphicFramePr>
            <a:graphicFrameLocks noGrp="1" noChangeAspect="1"/>
          </p:cNvGraphicFramePr>
          <p:nvPr>
            <p:ph sz="quarter" idx="2"/>
          </p:nvPr>
        </p:nvGraphicFramePr>
        <p:xfrm>
          <a:off x="1008063" y="2566988"/>
          <a:ext cx="787400" cy="863600"/>
        </p:xfrm>
        <a:graphic>
          <a:graphicData uri="http://schemas.openxmlformats.org/presentationml/2006/ole">
            <mc:AlternateContent xmlns:mc="http://schemas.openxmlformats.org/markup-compatibility/2006">
              <mc:Choice xmlns:v="urn:schemas-microsoft-com:vml" Requires="v">
                <p:oleObj spid="_x0000_s1475621" name="Equation" r:id="rId4" imgW="787320" imgH="863280" progId="">
                  <p:embed/>
                </p:oleObj>
              </mc:Choice>
              <mc:Fallback>
                <p:oleObj name="Equation" r:id="rId4" imgW="787320" imgH="86328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2566988"/>
                        <a:ext cx="7874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75593" name="Text Box 5"/>
          <p:cNvSpPr txBox="1">
            <a:spLocks noChangeArrowheads="1"/>
          </p:cNvSpPr>
          <p:nvPr/>
        </p:nvSpPr>
        <p:spPr bwMode="auto">
          <a:xfrm>
            <a:off x="742950" y="3482975"/>
            <a:ext cx="58928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ŠUMNO ŠTEVILO (NF, Noise Figure):</a:t>
            </a:r>
            <a:r>
              <a:rPr lang="sl-SI" sz="1400"/>
              <a:t> šumni faktor izražen v dB.</a:t>
            </a:r>
          </a:p>
        </p:txBody>
      </p:sp>
      <p:graphicFrame>
        <p:nvGraphicFramePr>
          <p:cNvPr id="1475590" name="Object 6"/>
          <p:cNvGraphicFramePr>
            <a:graphicFrameLocks noGrp="1" noChangeAspect="1"/>
          </p:cNvGraphicFramePr>
          <p:nvPr>
            <p:ph sz="quarter" idx="3"/>
          </p:nvPr>
        </p:nvGraphicFramePr>
        <p:xfrm>
          <a:off x="1103313" y="3840163"/>
          <a:ext cx="1584325" cy="277812"/>
        </p:xfrm>
        <a:graphic>
          <a:graphicData uri="http://schemas.openxmlformats.org/presentationml/2006/ole">
            <mc:AlternateContent xmlns:mc="http://schemas.openxmlformats.org/markup-compatibility/2006">
              <mc:Choice xmlns:v="urn:schemas-microsoft-com:vml" Requires="v">
                <p:oleObj spid="_x0000_s1475622" name="Equation" r:id="rId6" imgW="1231560" imgH="215640" progId="Equation.3">
                  <p:embed/>
                </p:oleObj>
              </mc:Choice>
              <mc:Fallback>
                <p:oleObj name="Equation" r:id="rId6" imgW="1231560" imgH="21564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13" y="3840163"/>
                        <a:ext cx="1584325" cy="277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75594" name="Rectangle 7"/>
          <p:cNvSpPr>
            <a:spLocks noChangeArrowheads="1"/>
          </p:cNvSpPr>
          <p:nvPr/>
        </p:nvSpPr>
        <p:spPr bwMode="auto">
          <a:xfrm>
            <a:off x="4054475" y="2687638"/>
            <a:ext cx="1058863" cy="420687"/>
          </a:xfrm>
          <a:prstGeom prst="rect">
            <a:avLst/>
          </a:prstGeom>
          <a:solidFill>
            <a:schemeClr val="accent1"/>
          </a:solidFill>
          <a:ln w="12700">
            <a:solidFill>
              <a:schemeClr val="tx1"/>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475595" name="Line 8"/>
          <p:cNvSpPr>
            <a:spLocks noChangeShapeType="1"/>
          </p:cNvSpPr>
          <p:nvPr/>
        </p:nvSpPr>
        <p:spPr bwMode="auto">
          <a:xfrm>
            <a:off x="3371850" y="2901950"/>
            <a:ext cx="682625" cy="0"/>
          </a:xfrm>
          <a:prstGeom prst="line">
            <a:avLst/>
          </a:prstGeom>
          <a:noFill/>
          <a:ln w="12700">
            <a:solidFill>
              <a:schemeClr val="tx1"/>
            </a:solidFill>
            <a:round/>
            <a:headEnd type="none" w="sm" len="sm"/>
            <a:tailEnd type="triangle" w="sm" len="sm"/>
          </a:ln>
        </p:spPr>
        <p:txBody>
          <a:bodyPr>
            <a:spAutoFit/>
          </a:bodyPr>
          <a:lstStyle/>
          <a:p>
            <a:endParaRPr lang="sl-SI"/>
          </a:p>
        </p:txBody>
      </p:sp>
      <p:sp>
        <p:nvSpPr>
          <p:cNvPr id="1475596" name="Line 9"/>
          <p:cNvSpPr>
            <a:spLocks noChangeShapeType="1"/>
          </p:cNvSpPr>
          <p:nvPr/>
        </p:nvSpPr>
        <p:spPr bwMode="auto">
          <a:xfrm>
            <a:off x="5122863" y="2903538"/>
            <a:ext cx="682625" cy="0"/>
          </a:xfrm>
          <a:prstGeom prst="line">
            <a:avLst/>
          </a:prstGeom>
          <a:noFill/>
          <a:ln w="12700">
            <a:solidFill>
              <a:schemeClr val="tx1"/>
            </a:solidFill>
            <a:round/>
            <a:headEnd type="none" w="sm" len="sm"/>
            <a:tailEnd type="triangle" w="sm" len="sm"/>
          </a:ln>
        </p:spPr>
        <p:txBody>
          <a:bodyPr>
            <a:spAutoFit/>
          </a:bodyPr>
          <a:lstStyle/>
          <a:p>
            <a:endParaRPr lang="sl-SI"/>
          </a:p>
        </p:txBody>
      </p:sp>
      <p:sp>
        <p:nvSpPr>
          <p:cNvPr id="1475597" name="Text Box 10"/>
          <p:cNvSpPr txBox="1">
            <a:spLocks noChangeArrowheads="1"/>
          </p:cNvSpPr>
          <p:nvPr/>
        </p:nvSpPr>
        <p:spPr bwMode="auto">
          <a:xfrm>
            <a:off x="2730500" y="2584450"/>
            <a:ext cx="82391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(S/N)</a:t>
            </a:r>
            <a:r>
              <a:rPr lang="sl-SI" sz="1400" baseline="-25000"/>
              <a:t>vh</a:t>
            </a:r>
          </a:p>
        </p:txBody>
      </p:sp>
      <p:sp>
        <p:nvSpPr>
          <p:cNvPr id="1475598" name="Text Box 11"/>
          <p:cNvSpPr txBox="1">
            <a:spLocks noChangeArrowheads="1"/>
          </p:cNvSpPr>
          <p:nvPr/>
        </p:nvSpPr>
        <p:spPr bwMode="auto">
          <a:xfrm>
            <a:off x="5481638" y="2600325"/>
            <a:ext cx="7747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(S/N)</a:t>
            </a:r>
            <a:r>
              <a:rPr lang="sl-SI" sz="1400" baseline="-25000"/>
              <a:t>iz</a:t>
            </a:r>
          </a:p>
        </p:txBody>
      </p:sp>
      <p:sp>
        <p:nvSpPr>
          <p:cNvPr id="1475599" name="Text Box 12"/>
          <p:cNvSpPr txBox="1">
            <a:spLocks noChangeArrowheads="1"/>
          </p:cNvSpPr>
          <p:nvPr/>
        </p:nvSpPr>
        <p:spPr bwMode="auto">
          <a:xfrm>
            <a:off x="631825" y="4191000"/>
            <a:ext cx="8186738" cy="2605088"/>
          </a:xfrm>
          <a:prstGeom prst="rect">
            <a:avLst/>
          </a:prstGeom>
          <a:noFill/>
          <a:ln w="12700">
            <a:noFill/>
            <a:miter lim="800000"/>
            <a:headEnd type="none" w="sm" len="sm"/>
            <a:tailEnd type="none" w="sm" len="sm"/>
          </a:ln>
        </p:spPr>
        <p:txBody>
          <a:bodyPr>
            <a:spAutoFit/>
          </a:bodyPr>
          <a:lstStyle/>
          <a:p>
            <a:pPr marL="457200" indent="-457200" eaLnBrk="0" hangingPunct="0">
              <a:spcBef>
                <a:spcPct val="20000"/>
              </a:spcBef>
              <a:buClr>
                <a:schemeClr val="tx2"/>
              </a:buClr>
              <a:buSzPct val="75000"/>
              <a:buFont typeface="Monotype Sorts"/>
              <a:buNone/>
            </a:pPr>
            <a:r>
              <a:rPr lang="sl-SI" sz="1400"/>
              <a:t>EKVIVALENTNA ŠUMNA TEMPERATURA (T</a:t>
            </a:r>
            <a:r>
              <a:rPr lang="sl-SI" sz="1400" baseline="-25000"/>
              <a:t>e</a:t>
            </a:r>
            <a:r>
              <a:rPr lang="sl-SI" sz="1400"/>
              <a:t>): je skupna ekvivalentna šumna temperatura.</a:t>
            </a:r>
          </a:p>
          <a:p>
            <a:pPr marL="457200" indent="-457200" eaLnBrk="0" hangingPunct="0">
              <a:spcBef>
                <a:spcPct val="20000"/>
              </a:spcBef>
              <a:buClr>
                <a:schemeClr val="tx2"/>
              </a:buClr>
              <a:buSzPct val="75000"/>
              <a:buFont typeface="Monotype Sorts"/>
              <a:buNone/>
            </a:pPr>
            <a:r>
              <a:rPr lang="sl-SI" sz="1400">
                <a:solidFill>
                  <a:srgbClr val="2469AE"/>
                </a:solidFill>
              </a:rPr>
              <a:t>Vpliv šuma druge stopnje je toliko manjši, kolikor je večje ojačanje prve stopnje!</a:t>
            </a:r>
            <a:r>
              <a:rPr lang="sl-SI" sz="1400"/>
              <a:t>  </a:t>
            </a:r>
          </a:p>
          <a:p>
            <a:pPr marL="457200" indent="-457200" eaLnBrk="0" hangingPunct="0">
              <a:spcBef>
                <a:spcPct val="20000"/>
              </a:spcBef>
              <a:buClr>
                <a:schemeClr val="tx2"/>
              </a:buClr>
              <a:buSzPct val="75000"/>
              <a:buFontTx/>
              <a:buAutoNum type="alphaLcParenR"/>
            </a:pPr>
            <a:r>
              <a:rPr lang="sl-SI" sz="1400"/>
              <a:t>EKVIVALENTNA ŠUMNA TEMPERATURA STOPNJE:</a:t>
            </a:r>
          </a:p>
          <a:p>
            <a:pPr marL="457200" indent="-457200" eaLnBrk="0" hangingPunct="0">
              <a:spcBef>
                <a:spcPct val="20000"/>
              </a:spcBef>
              <a:buClr>
                <a:schemeClr val="tx2"/>
              </a:buClr>
              <a:buSzPct val="75000"/>
            </a:pPr>
            <a:r>
              <a:rPr lang="sl-SI" sz="1400"/>
              <a:t>Na vhod stopnje priključimo 50 </a:t>
            </a:r>
            <a:r>
              <a:rPr lang="el-GR" sz="1400"/>
              <a:t>Ω</a:t>
            </a:r>
            <a:r>
              <a:rPr lang="sl-SI" sz="1400"/>
              <a:t> upor, ki naj bo ohlajen na 0</a:t>
            </a:r>
            <a:r>
              <a:rPr lang="en-US" sz="1400"/>
              <a:t>°</a:t>
            </a:r>
            <a:r>
              <a:rPr lang="sl-SI" sz="1400"/>
              <a:t>C </a:t>
            </a:r>
          </a:p>
          <a:p>
            <a:pPr marL="457200" indent="-457200" eaLnBrk="0" hangingPunct="0">
              <a:spcBef>
                <a:spcPct val="20000"/>
              </a:spcBef>
              <a:buClr>
                <a:schemeClr val="tx2"/>
              </a:buClr>
              <a:buSzPct val="75000"/>
            </a:pPr>
            <a:r>
              <a:rPr lang="sl-SI" sz="1400"/>
              <a:t>oz. 0 K. Upor pri tej temperaturi ne bo proizvajal nič šuma. Šum, ki</a:t>
            </a:r>
          </a:p>
          <a:p>
            <a:pPr marL="457200" indent="-457200" eaLnBrk="0" hangingPunct="0">
              <a:spcBef>
                <a:spcPct val="20000"/>
              </a:spcBef>
              <a:buClr>
                <a:schemeClr val="tx2"/>
              </a:buClr>
              <a:buSzPct val="75000"/>
            </a:pPr>
            <a:r>
              <a:rPr lang="sl-SI" sz="1400"/>
              <a:t>ga izmerimo na izhodu stopnje, je le termični šum same stopnje.</a:t>
            </a:r>
          </a:p>
          <a:p>
            <a:pPr marL="457200" indent="-457200" eaLnBrk="0" hangingPunct="0">
              <a:spcBef>
                <a:spcPct val="20000"/>
              </a:spcBef>
              <a:buClr>
                <a:schemeClr val="tx2"/>
              </a:buClr>
              <a:buSzPct val="75000"/>
            </a:pPr>
            <a:r>
              <a:rPr lang="sl-SI" sz="1400"/>
              <a:t>Upor segrevajmo tako dolgo, da se bo šum na izhodu stopnje 2 krat</a:t>
            </a:r>
          </a:p>
          <a:p>
            <a:pPr marL="457200" indent="-457200" eaLnBrk="0" hangingPunct="0">
              <a:spcBef>
                <a:spcPct val="20000"/>
              </a:spcBef>
              <a:buClr>
                <a:schemeClr val="tx2"/>
              </a:buClr>
              <a:buSzPct val="75000"/>
            </a:pPr>
            <a:r>
              <a:rPr lang="sl-SI" sz="1400"/>
              <a:t>povečal, kar pomeni, da bo šum, ki ga proizvaja upor, enak </a:t>
            </a:r>
          </a:p>
          <a:p>
            <a:pPr marL="457200" indent="-457200" eaLnBrk="0" hangingPunct="0">
              <a:spcBef>
                <a:spcPct val="20000"/>
              </a:spcBef>
              <a:buClr>
                <a:schemeClr val="tx2"/>
              </a:buClr>
              <a:buSzPct val="75000"/>
            </a:pPr>
            <a:r>
              <a:rPr lang="sl-SI" sz="1400"/>
              <a:t>termičnemu šumu stopnje.</a:t>
            </a:r>
          </a:p>
          <a:p>
            <a:pPr marL="457200" indent="-457200" eaLnBrk="0" hangingPunct="0">
              <a:spcBef>
                <a:spcPct val="20000"/>
              </a:spcBef>
              <a:buClr>
                <a:schemeClr val="tx2"/>
              </a:buClr>
              <a:buSzPct val="75000"/>
            </a:pPr>
            <a:r>
              <a:rPr lang="sl-SI" sz="1400"/>
              <a:t> </a:t>
            </a:r>
          </a:p>
        </p:txBody>
      </p:sp>
      <p:pic>
        <p:nvPicPr>
          <p:cNvPr id="1475600" name="Picture 13" descr="slika6"/>
          <p:cNvPicPr>
            <a:picLocks noChangeAspect="1" noChangeArrowheads="1"/>
          </p:cNvPicPr>
          <p:nvPr/>
        </p:nvPicPr>
        <p:blipFill>
          <a:blip r:embed="rId8"/>
          <a:srcRect/>
          <a:stretch>
            <a:fillRect/>
          </a:stretch>
        </p:blipFill>
        <p:spPr bwMode="auto">
          <a:xfrm>
            <a:off x="6753225" y="4729163"/>
            <a:ext cx="2030413" cy="1911350"/>
          </a:xfrm>
          <a:prstGeom prst="rect">
            <a:avLst/>
          </a:prstGeom>
          <a:noFill/>
          <a:ln w="9525">
            <a:noFill/>
            <a:miter lim="800000"/>
            <a:headEnd/>
            <a:tailEnd/>
          </a:ln>
        </p:spPr>
      </p:pic>
      <p:sp>
        <p:nvSpPr>
          <p:cNvPr id="1475601" name="Line 14"/>
          <p:cNvSpPr>
            <a:spLocks noChangeShapeType="1"/>
          </p:cNvSpPr>
          <p:nvPr/>
        </p:nvSpPr>
        <p:spPr bwMode="auto">
          <a:xfrm flipH="1">
            <a:off x="7277100" y="6391275"/>
            <a:ext cx="1152525" cy="0"/>
          </a:xfrm>
          <a:prstGeom prst="line">
            <a:avLst/>
          </a:prstGeom>
          <a:noFill/>
          <a:ln w="19050">
            <a:solidFill>
              <a:srgbClr val="2469AE"/>
            </a:solidFill>
            <a:round/>
            <a:headEnd type="none" w="sm" len="sm"/>
            <a:tailEnd type="none" w="sm" len="sm"/>
          </a:ln>
        </p:spPr>
        <p:txBody>
          <a:bodyPr>
            <a:spAutoFit/>
          </a:bodyPr>
          <a:lstStyle/>
          <a:p>
            <a:endParaRPr lang="sl-SI"/>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641" name="Rectangle 2"/>
          <p:cNvSpPr>
            <a:spLocks noGrp="1" noChangeArrowheads="1"/>
          </p:cNvSpPr>
          <p:nvPr>
            <p:ph type="title"/>
          </p:nvPr>
        </p:nvSpPr>
        <p:spPr/>
        <p:txBody>
          <a:bodyPr/>
          <a:lstStyle/>
          <a:p>
            <a:pPr eaLnBrk="1" hangingPunct="1"/>
            <a:r>
              <a:rPr lang="sl-SI"/>
              <a:t>Radijski sprejemniki – Šum (4)</a:t>
            </a:r>
          </a:p>
        </p:txBody>
      </p:sp>
      <p:pic>
        <p:nvPicPr>
          <p:cNvPr id="1776642" name="Picture 3" descr="slika6"/>
          <p:cNvPicPr>
            <a:picLocks noGrp="1" noChangeAspect="1" noChangeArrowheads="1"/>
          </p:cNvPicPr>
          <p:nvPr>
            <p:ph idx="1"/>
          </p:nvPr>
        </p:nvPicPr>
        <p:blipFill>
          <a:blip r:embed="rId3"/>
          <a:srcRect/>
          <a:stretch>
            <a:fillRect/>
          </a:stretch>
        </p:blipFill>
        <p:spPr>
          <a:xfrm>
            <a:off x="6523038" y="1808163"/>
            <a:ext cx="2182812" cy="2120900"/>
          </a:xfrm>
        </p:spPr>
      </p:pic>
      <p:sp>
        <p:nvSpPr>
          <p:cNvPr id="1776643" name="Text Box 4"/>
          <p:cNvSpPr txBox="1">
            <a:spLocks noChangeArrowheads="1"/>
          </p:cNvSpPr>
          <p:nvPr/>
        </p:nvSpPr>
        <p:spPr bwMode="auto">
          <a:xfrm>
            <a:off x="393700" y="1455738"/>
            <a:ext cx="7969250"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b) </a:t>
            </a:r>
            <a:r>
              <a:rPr lang="sl-SI" sz="1400">
                <a:solidFill>
                  <a:srgbClr val="2469AE"/>
                </a:solidFill>
              </a:rPr>
              <a:t>EKVIVALENTNA ŠUMNA TEMPERATURA SISTEMA (T</a:t>
            </a:r>
            <a:r>
              <a:rPr lang="sl-SI" sz="1400" baseline="-25000">
                <a:solidFill>
                  <a:srgbClr val="2469AE"/>
                </a:solidFill>
              </a:rPr>
              <a:t>s</a:t>
            </a:r>
            <a:r>
              <a:rPr lang="sl-SI" sz="1400">
                <a:solidFill>
                  <a:srgbClr val="2469AE"/>
                </a:solidFill>
              </a:rPr>
              <a:t>):</a:t>
            </a:r>
            <a:r>
              <a:rPr lang="sl-SI" sz="1400"/>
              <a:t> je vsota ekvivalentne šumne </a:t>
            </a:r>
          </a:p>
          <a:p>
            <a:pPr eaLnBrk="0" hangingPunct="0">
              <a:spcBef>
                <a:spcPct val="20000"/>
              </a:spcBef>
              <a:buClr>
                <a:schemeClr val="tx2"/>
              </a:buClr>
              <a:buSzPct val="75000"/>
              <a:buFont typeface="Monotype Sorts"/>
              <a:buNone/>
            </a:pPr>
            <a:r>
              <a:rPr lang="sl-SI" sz="1400"/>
              <a:t>temperature sprejemnika in temperature antene. </a:t>
            </a:r>
          </a:p>
        </p:txBody>
      </p:sp>
      <p:sp>
        <p:nvSpPr>
          <p:cNvPr id="1776644" name="Text Box 5"/>
          <p:cNvSpPr txBox="1">
            <a:spLocks noChangeArrowheads="1"/>
          </p:cNvSpPr>
          <p:nvPr/>
        </p:nvSpPr>
        <p:spPr bwMode="auto">
          <a:xfrm>
            <a:off x="417513" y="4184650"/>
            <a:ext cx="8364537"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Razmerje signal/šum je obratno sorazmerno temperaturi sistema, kar pomeni, da ga bomo</a:t>
            </a:r>
          </a:p>
          <a:p>
            <a:pPr eaLnBrk="0" hangingPunct="0">
              <a:spcBef>
                <a:spcPct val="20000"/>
              </a:spcBef>
              <a:buClr>
                <a:schemeClr val="tx2"/>
              </a:buClr>
              <a:buSzPct val="75000"/>
              <a:buFont typeface="Monotype Sorts"/>
              <a:buNone/>
            </a:pPr>
            <a:r>
              <a:rPr lang="sl-SI" sz="1400"/>
              <a:t>izboljšali takrat, ko bomo zmanjšali temperaturo sistema!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8" name="Rectangle 2"/>
          <p:cNvSpPr>
            <a:spLocks noGrp="1" noChangeArrowheads="1"/>
          </p:cNvSpPr>
          <p:nvPr>
            <p:ph type="title"/>
          </p:nvPr>
        </p:nvSpPr>
        <p:spPr/>
        <p:txBody>
          <a:bodyPr/>
          <a:lstStyle/>
          <a:p>
            <a:pPr eaLnBrk="1" hangingPunct="1"/>
            <a:r>
              <a:rPr lang="sl-SI"/>
              <a:t>Radijski sprejemniki–osnovni pojmi (1)</a:t>
            </a:r>
          </a:p>
        </p:txBody>
      </p:sp>
      <p:sp>
        <p:nvSpPr>
          <p:cNvPr id="1479689" name="Rectangle 3"/>
          <p:cNvSpPr>
            <a:spLocks noGrp="1" noChangeArrowheads="1"/>
          </p:cNvSpPr>
          <p:nvPr>
            <p:ph type="body" sz="half" idx="1"/>
          </p:nvPr>
        </p:nvSpPr>
        <p:spPr>
          <a:xfrm>
            <a:off x="201613" y="1468438"/>
            <a:ext cx="8324850" cy="4849812"/>
          </a:xfrm>
        </p:spPr>
        <p:txBody>
          <a:bodyPr/>
          <a:lstStyle/>
          <a:p>
            <a:pPr eaLnBrk="1" hangingPunct="1">
              <a:buFont typeface="Wingdings" pitchFamily="2" charset="2"/>
              <a:buNone/>
            </a:pPr>
            <a:r>
              <a:rPr lang="sl-SI" sz="1600"/>
              <a:t>	</a:t>
            </a:r>
            <a:r>
              <a:rPr lang="sl-SI" sz="1400"/>
              <a:t>OBČUTLJIVOST (sensitivity): pove kako močan mora biti RF signal na vhodu sprejemnika, da bo na izhodu razmerje signal/šum enako 10 dB. </a:t>
            </a:r>
            <a:r>
              <a:rPr lang="sl-SI" sz="1400">
                <a:solidFill>
                  <a:srgbClr val="2469AE"/>
                </a:solidFill>
              </a:rPr>
              <a:t>Občutljivost je obratno sorazmerna pasovni širini.</a:t>
            </a:r>
          </a:p>
          <a:p>
            <a:pPr eaLnBrk="1" hangingPunct="1">
              <a:buFont typeface="Wingdings" pitchFamily="2" charset="2"/>
              <a:buNone/>
            </a:pPr>
            <a:endParaRPr lang="sl-SI" sz="1400"/>
          </a:p>
          <a:p>
            <a:pPr eaLnBrk="1" hangingPunct="1">
              <a:buFont typeface="Wingdings" pitchFamily="2" charset="2"/>
              <a:buNone/>
            </a:pPr>
            <a:endParaRPr lang="sl-SI" sz="1400"/>
          </a:p>
        </p:txBody>
      </p:sp>
      <p:graphicFrame>
        <p:nvGraphicFramePr>
          <p:cNvPr id="1479684" name="Object 4"/>
          <p:cNvGraphicFramePr>
            <a:graphicFrameLocks noGrp="1" noChangeAspect="1"/>
          </p:cNvGraphicFramePr>
          <p:nvPr>
            <p:ph sz="quarter" idx="2"/>
          </p:nvPr>
        </p:nvGraphicFramePr>
        <p:xfrm>
          <a:off x="649288" y="2249488"/>
          <a:ext cx="2095500" cy="982662"/>
        </p:xfrm>
        <a:graphic>
          <a:graphicData uri="http://schemas.openxmlformats.org/presentationml/2006/ole">
            <mc:AlternateContent xmlns:mc="http://schemas.openxmlformats.org/markup-compatibility/2006">
              <mc:Choice xmlns:v="urn:schemas-microsoft-com:vml" Requires="v">
                <p:oleObj spid="_x0000_s1479718" name="Equation" r:id="rId4" imgW="1841400" imgH="863280" progId="Equation.3">
                  <p:embed/>
                </p:oleObj>
              </mc:Choice>
              <mc:Fallback>
                <p:oleObj name="Equation" r:id="rId4" imgW="1841400" imgH="86328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88" y="2249488"/>
                        <a:ext cx="2095500" cy="982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79690" name="Text Box 5"/>
          <p:cNvSpPr txBox="1">
            <a:spLocks noChangeArrowheads="1"/>
          </p:cNvSpPr>
          <p:nvPr/>
        </p:nvSpPr>
        <p:spPr bwMode="auto">
          <a:xfrm>
            <a:off x="514350" y="5940425"/>
            <a:ext cx="8167688"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SELEKTIVNOST</a:t>
            </a:r>
            <a:r>
              <a:rPr lang="sl-SI" sz="1400"/>
              <a:t>: pomeni sposobnost prepuščanja signalov na želenem (navadno ozkem) </a:t>
            </a:r>
          </a:p>
          <a:p>
            <a:pPr eaLnBrk="0" hangingPunct="0">
              <a:spcBef>
                <a:spcPct val="20000"/>
              </a:spcBef>
              <a:buClr>
                <a:schemeClr val="tx2"/>
              </a:buClr>
              <a:buSzPct val="75000"/>
              <a:buFont typeface="Monotype Sorts"/>
              <a:buNone/>
            </a:pPr>
            <a:r>
              <a:rPr lang="sl-SI" sz="1400"/>
              <a:t>frekvenčnem pasu in hkrati sposobnost čim večjega dušenja signalov izven njega.</a:t>
            </a:r>
          </a:p>
        </p:txBody>
      </p:sp>
      <p:sp>
        <p:nvSpPr>
          <p:cNvPr id="1479691" name="Text Box 6"/>
          <p:cNvSpPr txBox="1">
            <a:spLocks noChangeArrowheads="1"/>
          </p:cNvSpPr>
          <p:nvPr/>
        </p:nvSpPr>
        <p:spPr bwMode="auto">
          <a:xfrm>
            <a:off x="2959100" y="4702175"/>
            <a:ext cx="2830513" cy="8953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SINAD občutljivost: - EIA: 12 dB  </a:t>
            </a:r>
          </a:p>
          <a:p>
            <a:pPr eaLnBrk="0" hangingPunct="0">
              <a:spcBef>
                <a:spcPct val="20000"/>
              </a:spcBef>
              <a:buClr>
                <a:schemeClr val="tx2"/>
              </a:buClr>
              <a:buSzPct val="75000"/>
              <a:buFont typeface="Monotype Sorts"/>
              <a:buNone/>
            </a:pPr>
            <a:r>
              <a:rPr lang="sl-SI" sz="1200"/>
              <a:t>	            - CEPT: 20 dB</a:t>
            </a:r>
          </a:p>
          <a:p>
            <a:pPr eaLnBrk="0" hangingPunct="0">
              <a:spcBef>
                <a:spcPct val="20000"/>
              </a:spcBef>
              <a:buClr>
                <a:schemeClr val="tx2"/>
              </a:buClr>
              <a:buSzPct val="75000"/>
              <a:buFont typeface="Monotype Sorts"/>
              <a:buNone/>
            </a:pPr>
            <a:br>
              <a:rPr lang="sl-SI" sz="1200"/>
            </a:br>
            <a:r>
              <a:rPr lang="sl-SI" sz="1200"/>
              <a:t>12 dB  SINAD≈20 dB (SINAD)</a:t>
            </a:r>
            <a:r>
              <a:rPr lang="sl-SI" sz="1200" baseline="-25000"/>
              <a:t>psof. </a:t>
            </a:r>
          </a:p>
        </p:txBody>
      </p:sp>
      <p:graphicFrame>
        <p:nvGraphicFramePr>
          <p:cNvPr id="1479687" name="Object 7"/>
          <p:cNvGraphicFramePr>
            <a:graphicFrameLocks noGrp="1" noChangeAspect="1"/>
          </p:cNvGraphicFramePr>
          <p:nvPr>
            <p:ph sz="quarter" idx="3"/>
          </p:nvPr>
        </p:nvGraphicFramePr>
        <p:xfrm>
          <a:off x="681038" y="4938713"/>
          <a:ext cx="1816100" cy="406400"/>
        </p:xfrm>
        <a:graphic>
          <a:graphicData uri="http://schemas.openxmlformats.org/presentationml/2006/ole">
            <mc:AlternateContent xmlns:mc="http://schemas.openxmlformats.org/markup-compatibility/2006">
              <mc:Choice xmlns:v="urn:schemas-microsoft-com:vml" Requires="v">
                <p:oleObj spid="_x0000_s1479719" name="Equation" r:id="rId6" imgW="1815840" imgH="406080" progId="Equation.3">
                  <p:embed/>
                </p:oleObj>
              </mc:Choice>
              <mc:Fallback>
                <p:oleObj name="Equation" r:id="rId6" imgW="1815840" imgH="40608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038" y="4938713"/>
                        <a:ext cx="18161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79692" name="Text Box 8"/>
          <p:cNvSpPr txBox="1">
            <a:spLocks noChangeArrowheads="1"/>
          </p:cNvSpPr>
          <p:nvPr/>
        </p:nvSpPr>
        <p:spPr bwMode="auto">
          <a:xfrm>
            <a:off x="600075" y="4237038"/>
            <a:ext cx="78994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Pri FM sprejemnikih pa večinoma podajamo SINAD (Signal plus Noise and Distortion):</a:t>
            </a:r>
          </a:p>
        </p:txBody>
      </p:sp>
      <p:sp>
        <p:nvSpPr>
          <p:cNvPr id="1479693" name="Text Box 9"/>
          <p:cNvSpPr txBox="1">
            <a:spLocks noChangeArrowheads="1"/>
          </p:cNvSpPr>
          <p:nvPr/>
        </p:nvSpPr>
        <p:spPr bwMode="auto">
          <a:xfrm>
            <a:off x="6197600" y="4689475"/>
            <a:ext cx="2279650" cy="8159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S – moč signala (W)</a:t>
            </a:r>
          </a:p>
          <a:p>
            <a:pPr eaLnBrk="0" hangingPunct="0">
              <a:spcBef>
                <a:spcPct val="20000"/>
              </a:spcBef>
              <a:buClr>
                <a:schemeClr val="tx2"/>
              </a:buClr>
              <a:buSzPct val="75000"/>
              <a:buFont typeface="Monotype Sorts"/>
              <a:buNone/>
            </a:pPr>
            <a:r>
              <a:rPr lang="sl-SI" sz="1400"/>
              <a:t>N – moč šuma (W)</a:t>
            </a:r>
          </a:p>
          <a:p>
            <a:pPr eaLnBrk="0" hangingPunct="0">
              <a:spcBef>
                <a:spcPct val="20000"/>
              </a:spcBef>
              <a:buClr>
                <a:schemeClr val="tx2"/>
              </a:buClr>
              <a:buSzPct val="75000"/>
              <a:buFont typeface="Monotype Sorts"/>
              <a:buNone/>
            </a:pPr>
            <a:r>
              <a:rPr lang="sl-SI" sz="1400"/>
              <a:t>D – popačenje (W)</a:t>
            </a:r>
          </a:p>
        </p:txBody>
      </p:sp>
      <p:sp>
        <p:nvSpPr>
          <p:cNvPr id="1479694" name="Text Box 10"/>
          <p:cNvSpPr txBox="1">
            <a:spLocks noChangeArrowheads="1"/>
          </p:cNvSpPr>
          <p:nvPr/>
        </p:nvSpPr>
        <p:spPr bwMode="auto">
          <a:xfrm>
            <a:off x="560388" y="3340100"/>
            <a:ext cx="8140700" cy="6762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Primer: Kaj pomeni občutljivost sprejemnika 5</a:t>
            </a:r>
            <a:r>
              <a:rPr lang="el-GR" sz="1200"/>
              <a:t>μ</a:t>
            </a:r>
            <a:r>
              <a:rPr lang="sl-SI" sz="1200"/>
              <a:t>V za razmerje S/N 10 dB?</a:t>
            </a:r>
          </a:p>
          <a:p>
            <a:pPr eaLnBrk="0" hangingPunct="0">
              <a:spcBef>
                <a:spcPct val="20000"/>
              </a:spcBef>
              <a:buClr>
                <a:schemeClr val="tx2"/>
              </a:buClr>
              <a:buSzPct val="75000"/>
              <a:buFont typeface="Monotype Sorts"/>
              <a:buNone/>
            </a:pPr>
            <a:r>
              <a:rPr lang="sl-SI" sz="1200">
                <a:solidFill>
                  <a:srgbClr val="2469AE"/>
                </a:solidFill>
              </a:rPr>
              <a:t>Pove nam, da mora biti na vhodnih sponkah sprejemnika napetost 5</a:t>
            </a:r>
            <a:r>
              <a:rPr lang="el-GR" sz="1200">
                <a:solidFill>
                  <a:srgbClr val="2469AE"/>
                </a:solidFill>
              </a:rPr>
              <a:t>μ</a:t>
            </a:r>
            <a:r>
              <a:rPr lang="sl-SI" sz="1200">
                <a:solidFill>
                  <a:srgbClr val="2469AE"/>
                </a:solidFill>
              </a:rPr>
              <a:t>V, da bo na njegovem izhodu razmerje S/N 10 dB.</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7" name="Rectangle 2"/>
          <p:cNvSpPr>
            <a:spLocks noGrp="1" noChangeArrowheads="1"/>
          </p:cNvSpPr>
          <p:nvPr>
            <p:ph type="title"/>
          </p:nvPr>
        </p:nvSpPr>
        <p:spPr/>
        <p:txBody>
          <a:bodyPr/>
          <a:lstStyle/>
          <a:p>
            <a:pPr eaLnBrk="1" hangingPunct="1"/>
            <a:r>
              <a:rPr lang="sl-SI"/>
              <a:t>Radijski sprejemniki-osnovni pojmi(2)</a:t>
            </a:r>
          </a:p>
        </p:txBody>
      </p:sp>
      <p:sp>
        <p:nvSpPr>
          <p:cNvPr id="1780738" name="Rectangle 3"/>
          <p:cNvSpPr>
            <a:spLocks noGrp="1" noChangeArrowheads="1"/>
          </p:cNvSpPr>
          <p:nvPr>
            <p:ph type="body" sz="half" idx="1"/>
          </p:nvPr>
        </p:nvSpPr>
        <p:spPr>
          <a:xfrm>
            <a:off x="369888" y="4138613"/>
            <a:ext cx="8420100" cy="581025"/>
          </a:xfrm>
        </p:spPr>
        <p:txBody>
          <a:bodyPr/>
          <a:lstStyle/>
          <a:p>
            <a:pPr eaLnBrk="1" hangingPunct="1">
              <a:buFont typeface="Wingdings" pitchFamily="2" charset="2"/>
              <a:buNone/>
            </a:pPr>
            <a:r>
              <a:rPr lang="sl-SI" sz="1400"/>
              <a:t>INTERMODULACIJSKA POPAČENJA: </a:t>
            </a:r>
            <a:r>
              <a:rPr lang="sl-SI" sz="1400">
                <a:solidFill>
                  <a:srgbClr val="2469AE"/>
                </a:solidFill>
              </a:rPr>
              <a:t>nastanejo, ker sprejemnike sestavljajo tudi  nelinearna 			        vezja.</a:t>
            </a:r>
          </a:p>
          <a:p>
            <a:pPr eaLnBrk="1" hangingPunct="1">
              <a:buFont typeface="Wingdings" pitchFamily="2" charset="2"/>
              <a:buNone/>
            </a:pPr>
            <a:r>
              <a:rPr lang="sl-SI" sz="1400">
                <a:solidFill>
                  <a:srgbClr val="2469AE"/>
                </a:solidFill>
              </a:rPr>
              <a:t>	</a:t>
            </a:r>
          </a:p>
        </p:txBody>
      </p:sp>
      <p:sp>
        <p:nvSpPr>
          <p:cNvPr id="1780739" name="Text Box 4"/>
          <p:cNvSpPr txBox="1">
            <a:spLocks noChangeArrowheads="1"/>
          </p:cNvSpPr>
          <p:nvPr/>
        </p:nvSpPr>
        <p:spPr bwMode="auto">
          <a:xfrm>
            <a:off x="350838" y="1509713"/>
            <a:ext cx="8266112" cy="7302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DINAMIČNO OBMOČJE: pove v kakšnem območju se lahko giblje jakost vhodnega signala. </a:t>
            </a:r>
            <a:r>
              <a:rPr lang="sl-SI" sz="1400">
                <a:solidFill>
                  <a:srgbClr val="2469AE"/>
                </a:solidFill>
              </a:rPr>
              <a:t>Spodnjo mejo določa termični šum sprejemnika</a:t>
            </a:r>
            <a:r>
              <a:rPr lang="sl-SI" sz="1400"/>
              <a:t> </a:t>
            </a:r>
            <a:r>
              <a:rPr lang="sl-SI" sz="1400">
                <a:solidFill>
                  <a:srgbClr val="2469AE"/>
                </a:solidFill>
              </a:rPr>
              <a:t>in šum okolice, ki ga sprejema antena, zgornjo pa obnašanje sprejemnika pri močnih signalih.</a:t>
            </a:r>
          </a:p>
        </p:txBody>
      </p:sp>
      <p:sp>
        <p:nvSpPr>
          <p:cNvPr id="1780740" name="Text Box 5"/>
          <p:cNvSpPr txBox="1">
            <a:spLocks noChangeArrowheads="1"/>
          </p:cNvSpPr>
          <p:nvPr/>
        </p:nvSpPr>
        <p:spPr bwMode="auto">
          <a:xfrm>
            <a:off x="368300" y="2286000"/>
            <a:ext cx="8455025" cy="7302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PREOBREMENITEV: </a:t>
            </a:r>
            <a:r>
              <a:rPr lang="sl-SI" sz="1400">
                <a:solidFill>
                  <a:srgbClr val="2469AE"/>
                </a:solidFill>
              </a:rPr>
              <a:t>sprejemnik postane neobčutljiv oz. popolnoma “ogluši”, ko se na vhodu sprejemnika pojavi izredno močan RF signal</a:t>
            </a:r>
            <a:r>
              <a:rPr lang="sl-SI" sz="1400"/>
              <a:t>, ki spravi v nasičenje eno ali več stopenj sprejemnika.</a:t>
            </a:r>
          </a:p>
        </p:txBody>
      </p:sp>
      <p:sp>
        <p:nvSpPr>
          <p:cNvPr id="1780741" name="Text Box 6"/>
          <p:cNvSpPr txBox="1">
            <a:spLocks noChangeArrowheads="1"/>
          </p:cNvSpPr>
          <p:nvPr/>
        </p:nvSpPr>
        <p:spPr bwMode="auto">
          <a:xfrm>
            <a:off x="385763" y="4721225"/>
            <a:ext cx="8420100" cy="922338"/>
          </a:xfrm>
          <a:prstGeom prst="rect">
            <a:avLst/>
          </a:prstGeom>
          <a:noFill/>
          <a:ln w="12700">
            <a:noFill/>
            <a:miter lim="800000"/>
            <a:headEnd type="none" w="sm" len="sm"/>
            <a:tailEnd type="none" w="sm" len="sm"/>
          </a:ln>
        </p:spPr>
        <p:txBody>
          <a:bodyPr>
            <a:spAutoFit/>
          </a:bodyPr>
          <a:lstStyle/>
          <a:p>
            <a:pPr>
              <a:spcBef>
                <a:spcPct val="30000"/>
              </a:spcBef>
              <a:spcAft>
                <a:spcPct val="20000"/>
              </a:spcAft>
              <a:buFont typeface="Wingdings" pitchFamily="2" charset="2"/>
              <a:buNone/>
            </a:pPr>
            <a:r>
              <a:rPr lang="sl-SI" sz="1400">
                <a:solidFill>
                  <a:srgbClr val="2469AE"/>
                </a:solidFill>
              </a:rPr>
              <a:t>Presečna točka intermodulacije tretjega reda (IP3): je merilo za nelinearnost oz. linearnost </a:t>
            </a:r>
          </a:p>
          <a:p>
            <a:pPr>
              <a:spcBef>
                <a:spcPct val="30000"/>
              </a:spcBef>
              <a:spcAft>
                <a:spcPct val="20000"/>
              </a:spcAft>
              <a:buFont typeface="Wingdings" pitchFamily="2" charset="2"/>
              <a:buNone/>
            </a:pPr>
            <a:r>
              <a:rPr lang="sl-SI" sz="1400">
                <a:solidFill>
                  <a:srgbClr val="2469AE"/>
                </a:solidFill>
              </a:rPr>
              <a:t>sprejemnika. Dobri sprejemniki imajo visoko vrednost IP3.</a:t>
            </a:r>
          </a:p>
          <a:p>
            <a:pPr eaLnBrk="0" hangingPunct="0">
              <a:spcBef>
                <a:spcPct val="20000"/>
              </a:spcBef>
              <a:buClr>
                <a:schemeClr val="tx2"/>
              </a:buClr>
              <a:buSzPct val="75000"/>
              <a:buFont typeface="Monotype Sorts"/>
              <a:buChar char="n"/>
            </a:pPr>
            <a:endParaRPr lang="sl-SI" sz="1400"/>
          </a:p>
        </p:txBody>
      </p:sp>
      <p:sp>
        <p:nvSpPr>
          <p:cNvPr id="1780742" name="Text Box 7"/>
          <p:cNvSpPr txBox="1">
            <a:spLocks noChangeArrowheads="1"/>
          </p:cNvSpPr>
          <p:nvPr/>
        </p:nvSpPr>
        <p:spPr bwMode="auto">
          <a:xfrm>
            <a:off x="400050" y="3348038"/>
            <a:ext cx="480218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FF0000"/>
                </a:solidFill>
              </a:rPr>
              <a:t>Demo vaja, prikaz preobremenitve oz. selektivnosti</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785" name="Rectangle 2"/>
          <p:cNvSpPr>
            <a:spLocks noGrp="1" noChangeArrowheads="1"/>
          </p:cNvSpPr>
          <p:nvPr>
            <p:ph type="title"/>
          </p:nvPr>
        </p:nvSpPr>
        <p:spPr/>
        <p:txBody>
          <a:bodyPr/>
          <a:lstStyle/>
          <a:p>
            <a:pPr eaLnBrk="1" hangingPunct="1"/>
            <a:r>
              <a:rPr lang="sl-SI"/>
              <a:t>Radijski sprejemniki-osnovni pojmi(3)</a:t>
            </a:r>
          </a:p>
        </p:txBody>
      </p:sp>
      <p:pic>
        <p:nvPicPr>
          <p:cNvPr id="1782786" name="Picture 3" descr="slika6"/>
          <p:cNvPicPr>
            <a:picLocks noChangeAspect="1" noChangeArrowheads="1"/>
          </p:cNvPicPr>
          <p:nvPr/>
        </p:nvPicPr>
        <p:blipFill>
          <a:blip r:embed="rId3"/>
          <a:srcRect/>
          <a:stretch>
            <a:fillRect/>
          </a:stretch>
        </p:blipFill>
        <p:spPr bwMode="auto">
          <a:xfrm>
            <a:off x="285750" y="1885950"/>
            <a:ext cx="3802063" cy="2203450"/>
          </a:xfrm>
          <a:prstGeom prst="rect">
            <a:avLst/>
          </a:prstGeom>
          <a:noFill/>
          <a:ln w="9525">
            <a:noFill/>
            <a:miter lim="800000"/>
            <a:headEnd/>
            <a:tailEnd/>
          </a:ln>
        </p:spPr>
      </p:pic>
      <p:graphicFrame>
        <p:nvGraphicFramePr>
          <p:cNvPr id="1483780" name="Group 4"/>
          <p:cNvGraphicFramePr>
            <a:graphicFrameLocks noGrp="1"/>
          </p:cNvGraphicFramePr>
          <p:nvPr/>
        </p:nvGraphicFramePr>
        <p:xfrm>
          <a:off x="4054475" y="1423988"/>
          <a:ext cx="4705350" cy="5146676"/>
        </p:xfrm>
        <a:graphic>
          <a:graphicData uri="http://schemas.openxmlformats.org/drawingml/2006/table">
            <a:tbl>
              <a:tblPr/>
              <a:tblGrid>
                <a:gridCol w="1050925">
                  <a:extLst>
                    <a:ext uri="{9D8B030D-6E8A-4147-A177-3AD203B41FA5}">
                      <a16:colId xmlns:a16="http://schemas.microsoft.com/office/drawing/2014/main" val="20000"/>
                    </a:ext>
                  </a:extLst>
                </a:gridCol>
                <a:gridCol w="1238250">
                  <a:extLst>
                    <a:ext uri="{9D8B030D-6E8A-4147-A177-3AD203B41FA5}">
                      <a16:colId xmlns:a16="http://schemas.microsoft.com/office/drawing/2014/main" val="20001"/>
                    </a:ext>
                  </a:extLst>
                </a:gridCol>
                <a:gridCol w="2416175">
                  <a:extLst>
                    <a:ext uri="{9D8B030D-6E8A-4147-A177-3AD203B41FA5}">
                      <a16:colId xmlns:a16="http://schemas.microsoft.com/office/drawing/2014/main" val="20002"/>
                    </a:ext>
                  </a:extLst>
                </a:gridCol>
              </a:tblGrid>
              <a:tr h="825500">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Člen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Prispevek pri krmiljenju z eno frekvenco</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Prispevek pri krmiljenju z dvema frekvencama</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in f</a:t>
                      </a:r>
                      <a:r>
                        <a:rPr kumimoji="0" lang="sl-SI" sz="1200" b="0" i="0" u="none" strike="noStrike" cap="none" normalizeH="0" baseline="-2500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604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Linearni člen</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C</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sym typeface="Symbol" pitchFamily="18" charset="2"/>
                        </a:rPr>
                        <a:t></a:t>
                      </a:r>
                      <a:r>
                        <a:rPr kumimoji="0" lang="sl-SI" sz="1200" b="0" i="0" u="none" strike="noStrike" cap="none" normalizeH="0" baseline="0">
                          <a:ln>
                            <a:noFill/>
                          </a:ln>
                          <a:solidFill>
                            <a:schemeClr val="tx1"/>
                          </a:solidFill>
                          <a:effectLst/>
                          <a:latin typeface="Verdana" pitchFamily="34" charset="0"/>
                        </a:rPr>
                        <a:t>u</a:t>
                      </a:r>
                      <a:r>
                        <a:rPr kumimoji="0" lang="sl-SI" sz="1200" b="0" i="0" u="none" strike="noStrike" cap="none" normalizeH="0" baseline="-25000">
                          <a:ln>
                            <a:noFill/>
                          </a:ln>
                          <a:solidFill>
                            <a:schemeClr val="tx1"/>
                          </a:solidFill>
                          <a:effectLst/>
                          <a:latin typeface="Verdana" pitchFamily="34" charset="0"/>
                        </a:rPr>
                        <a:t>vh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endParaRPr kumimoji="0" lang="sl-SI" sz="1200" b="0" i="0" u="none" strike="noStrike" cap="none" normalizeH="0" baseline="-2500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82650">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Kvadratani člen</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C</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sym typeface="Symbol" pitchFamily="18" charset="2"/>
                        </a:rPr>
                        <a:t>u</a:t>
                      </a:r>
                      <a:r>
                        <a:rPr kumimoji="0" lang="sl-SI" sz="1200" b="0" i="0" u="none" strike="noStrike" cap="none" normalizeH="0" baseline="30000">
                          <a:ln>
                            <a:noFill/>
                          </a:ln>
                          <a:solidFill>
                            <a:schemeClr val="tx1"/>
                          </a:solidFill>
                          <a:effectLst/>
                          <a:latin typeface="Verdana" pitchFamily="34" charset="0"/>
                          <a:sym typeface="Symbol" pitchFamily="18" charset="2"/>
                        </a:rPr>
                        <a:t>2</a:t>
                      </a:r>
                      <a:r>
                        <a:rPr kumimoji="0" lang="sl-SI" sz="1200" b="0" i="0" u="none" strike="noStrike" cap="none" normalizeH="0" baseline="-25000">
                          <a:ln>
                            <a:noFill/>
                          </a:ln>
                          <a:solidFill>
                            <a:schemeClr val="tx1"/>
                          </a:solidFill>
                          <a:effectLst/>
                          <a:latin typeface="Verdana" pitchFamily="34" charset="0"/>
                          <a:sym typeface="Symbol" pitchFamily="18" charset="2"/>
                        </a:rPr>
                        <a:t>vh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0(=enosm.)</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58838">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Kubni člen</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C</a:t>
                      </a:r>
                      <a:r>
                        <a:rPr kumimoji="0" lang="sl-SI" sz="1200" b="0" i="0" u="none" strike="noStrike" cap="none" normalizeH="0" baseline="-25000">
                          <a:ln>
                            <a:noFill/>
                          </a:ln>
                          <a:solidFill>
                            <a:schemeClr val="tx1"/>
                          </a:solidFill>
                          <a:effectLst/>
                          <a:latin typeface="Verdana" pitchFamily="34" charset="0"/>
                        </a:rPr>
                        <a:t>3</a:t>
                      </a:r>
                      <a:r>
                        <a:rPr kumimoji="0" lang="sl-SI" sz="1200" b="0" i="0" u="none" strike="noStrike" cap="none" normalizeH="0" baseline="0">
                          <a:ln>
                            <a:noFill/>
                          </a:ln>
                          <a:solidFill>
                            <a:schemeClr val="tx1"/>
                          </a:solidFill>
                          <a:effectLst/>
                          <a:latin typeface="Verdana" pitchFamily="34" charset="0"/>
                          <a:sym typeface="Symbol" pitchFamily="18" charset="2"/>
                        </a:rPr>
                        <a:t>u</a:t>
                      </a:r>
                      <a:r>
                        <a:rPr kumimoji="0" lang="sl-SI" sz="1200" b="0" i="0" u="none" strike="noStrike" cap="none" normalizeH="0" baseline="30000">
                          <a:ln>
                            <a:noFill/>
                          </a:ln>
                          <a:solidFill>
                            <a:schemeClr val="tx1"/>
                          </a:solidFill>
                          <a:effectLst/>
                          <a:latin typeface="Verdana" pitchFamily="34" charset="0"/>
                          <a:sym typeface="Symbol" pitchFamily="18" charset="2"/>
                        </a:rPr>
                        <a:t>3</a:t>
                      </a:r>
                      <a:r>
                        <a:rPr kumimoji="0" lang="sl-SI" sz="1200" b="0" i="0" u="none" strike="noStrike" cap="none" normalizeH="0" baseline="-25000">
                          <a:ln>
                            <a:noFill/>
                          </a:ln>
                          <a:solidFill>
                            <a:schemeClr val="tx1"/>
                          </a:solidFill>
                          <a:effectLst/>
                          <a:latin typeface="Verdana" pitchFamily="34" charset="0"/>
                          <a:sym typeface="Symbol" pitchFamily="18" charset="2"/>
                        </a:rPr>
                        <a:t>vh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3f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3f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3f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604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C</a:t>
                      </a:r>
                      <a:r>
                        <a:rPr kumimoji="0" lang="sl-SI" sz="1200" b="0" i="0" u="none" strike="noStrike" cap="none" normalizeH="0" baseline="-25000">
                          <a:ln>
                            <a:noFill/>
                          </a:ln>
                          <a:solidFill>
                            <a:schemeClr val="tx1"/>
                          </a:solidFill>
                          <a:effectLst/>
                          <a:latin typeface="Verdana" pitchFamily="34" charset="0"/>
                        </a:rPr>
                        <a:t>4</a:t>
                      </a:r>
                      <a:r>
                        <a:rPr kumimoji="0" lang="sl-SI" sz="1200" b="0" i="0" u="none" strike="noStrike" cap="none" normalizeH="0" baseline="0">
                          <a:ln>
                            <a:noFill/>
                          </a:ln>
                          <a:solidFill>
                            <a:schemeClr val="tx1"/>
                          </a:solidFill>
                          <a:effectLst/>
                          <a:latin typeface="Verdana" pitchFamily="34" charset="0"/>
                          <a:sym typeface="Symbol" pitchFamily="18" charset="2"/>
                        </a:rPr>
                        <a:t>u</a:t>
                      </a:r>
                      <a:r>
                        <a:rPr kumimoji="0" lang="sl-SI" sz="1200" b="0" i="0" u="none" strike="noStrike" cap="none" normalizeH="0" baseline="-25000">
                          <a:ln>
                            <a:noFill/>
                          </a:ln>
                          <a:solidFill>
                            <a:schemeClr val="tx1"/>
                          </a:solidFill>
                          <a:effectLst/>
                          <a:latin typeface="Verdana" pitchFamily="34" charset="0"/>
                          <a:sym typeface="Symbol" pitchFamily="18" charset="2"/>
                        </a:rPr>
                        <a:t>4vh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0(=enosm.)</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2f</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4f</a:t>
                      </a:r>
                      <a:endParaRPr kumimoji="0" lang="sl-SI" sz="18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 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 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4f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;4f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 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858838">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C</a:t>
                      </a:r>
                      <a:r>
                        <a:rPr kumimoji="0" lang="sl-SI" sz="1200" b="0" i="0" u="none" strike="noStrike" cap="none" normalizeH="0" baseline="-25000">
                          <a:ln>
                            <a:noFill/>
                          </a:ln>
                          <a:solidFill>
                            <a:schemeClr val="tx1"/>
                          </a:solidFill>
                          <a:effectLst/>
                          <a:latin typeface="Verdana" pitchFamily="34" charset="0"/>
                        </a:rPr>
                        <a:t>5</a:t>
                      </a:r>
                      <a:r>
                        <a:rPr kumimoji="0" lang="sl-SI" sz="1200" b="0" i="0" u="none" strike="noStrike" cap="none" normalizeH="0" baseline="0">
                          <a:ln>
                            <a:noFill/>
                          </a:ln>
                          <a:solidFill>
                            <a:schemeClr val="tx1"/>
                          </a:solidFill>
                          <a:effectLst/>
                          <a:latin typeface="Verdana" pitchFamily="34" charset="0"/>
                          <a:sym typeface="Symbol" pitchFamily="18" charset="2"/>
                        </a:rPr>
                        <a:t>u</a:t>
                      </a:r>
                      <a:r>
                        <a:rPr kumimoji="0" lang="sl-SI" sz="1200" b="0" i="0" u="none" strike="noStrike" cap="none" normalizeH="0" baseline="30000">
                          <a:ln>
                            <a:noFill/>
                          </a:ln>
                          <a:solidFill>
                            <a:schemeClr val="tx1"/>
                          </a:solidFill>
                          <a:effectLst/>
                          <a:latin typeface="Verdana" pitchFamily="34" charset="0"/>
                          <a:sym typeface="Symbol" pitchFamily="18" charset="2"/>
                        </a:rPr>
                        <a:t>5</a:t>
                      </a:r>
                      <a:r>
                        <a:rPr kumimoji="0" lang="sl-SI" sz="1200" b="0" i="0" u="none" strike="noStrike" cap="none" normalizeH="0" baseline="-25000">
                          <a:ln>
                            <a:noFill/>
                          </a:ln>
                          <a:solidFill>
                            <a:schemeClr val="tx1"/>
                          </a:solidFill>
                          <a:effectLst/>
                          <a:latin typeface="Verdana" pitchFamily="34" charset="0"/>
                          <a:sym typeface="Symbol" pitchFamily="18" charset="2"/>
                        </a:rPr>
                        <a:t>vh</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3f</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5f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;5f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;5f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;2f</a:t>
                      </a:r>
                      <a:r>
                        <a:rPr kumimoji="0" lang="sl-SI" sz="1200" b="0" i="0" u="none" strike="noStrike" cap="none" normalizeH="0" baseline="-2500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rPr>
                        <a:t>-3f</a:t>
                      </a:r>
                      <a:r>
                        <a:rPr kumimoji="0" lang="sl-SI" sz="1200" b="0" i="0" u="none" strike="noStrike" cap="none" normalizeH="0" baseline="-25000">
                          <a:ln>
                            <a:noFill/>
                          </a:ln>
                          <a:solidFill>
                            <a:schemeClr val="tx1"/>
                          </a:solidFill>
                          <a:effectLst/>
                          <a:latin typeface="Verdana" pitchFamily="34" charset="0"/>
                        </a:rPr>
                        <a:t>2</a:t>
                      </a:r>
                      <a:r>
                        <a:rPr kumimoji="0" lang="sl-SI" sz="1200" b="0" i="0" u="none" strike="noStrike" cap="none" normalizeH="0" baseline="0">
                          <a:ln>
                            <a:noFill/>
                          </a:ln>
                          <a:solidFill>
                            <a:schemeClr val="tx1"/>
                          </a:solidFill>
                          <a:effectLst/>
                          <a:latin typeface="Verdana" pitchFamily="34" charset="0"/>
                        </a:rPr>
                        <a:t>;…</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82817" name="Rectangle 34"/>
          <p:cNvSpPr>
            <a:spLocks noChangeArrowheads="1"/>
          </p:cNvSpPr>
          <p:nvPr/>
        </p:nvSpPr>
        <p:spPr bwMode="auto">
          <a:xfrm>
            <a:off x="6970713" y="4319588"/>
            <a:ext cx="557212" cy="190500"/>
          </a:xfrm>
          <a:prstGeom prst="rect">
            <a:avLst/>
          </a:prstGeom>
          <a:noFill/>
          <a:ln w="12700">
            <a:solidFill>
              <a:srgbClr val="FF0000"/>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82818" name="Rectangle 35"/>
          <p:cNvSpPr>
            <a:spLocks noChangeArrowheads="1"/>
          </p:cNvSpPr>
          <p:nvPr/>
        </p:nvSpPr>
        <p:spPr bwMode="auto">
          <a:xfrm>
            <a:off x="6980238" y="4598988"/>
            <a:ext cx="557212" cy="190500"/>
          </a:xfrm>
          <a:prstGeom prst="rect">
            <a:avLst/>
          </a:prstGeom>
          <a:noFill/>
          <a:ln w="12700">
            <a:solidFill>
              <a:srgbClr val="FF0000"/>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82819" name="Rectangle 36"/>
          <p:cNvSpPr>
            <a:spLocks noChangeArrowheads="1"/>
          </p:cNvSpPr>
          <p:nvPr/>
        </p:nvSpPr>
        <p:spPr bwMode="auto">
          <a:xfrm>
            <a:off x="6608763" y="6032500"/>
            <a:ext cx="557212" cy="190500"/>
          </a:xfrm>
          <a:prstGeom prst="rect">
            <a:avLst/>
          </a:prstGeom>
          <a:noFill/>
          <a:ln w="12700">
            <a:solidFill>
              <a:srgbClr val="FF0000"/>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82820" name="Rectangle 37"/>
          <p:cNvSpPr>
            <a:spLocks noChangeArrowheads="1"/>
          </p:cNvSpPr>
          <p:nvPr/>
        </p:nvSpPr>
        <p:spPr bwMode="auto">
          <a:xfrm>
            <a:off x="7212013" y="6029325"/>
            <a:ext cx="557212" cy="190500"/>
          </a:xfrm>
          <a:prstGeom prst="rect">
            <a:avLst/>
          </a:prstGeom>
          <a:noFill/>
          <a:ln w="12700">
            <a:solidFill>
              <a:srgbClr val="FF0000"/>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
        <p:nvSpPr>
          <p:cNvPr id="1782821" name="Text Box 38"/>
          <p:cNvSpPr txBox="1">
            <a:spLocks noChangeArrowheads="1"/>
          </p:cNvSpPr>
          <p:nvPr/>
        </p:nvSpPr>
        <p:spPr bwMode="auto">
          <a:xfrm>
            <a:off x="760413" y="4103688"/>
            <a:ext cx="2836862"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Primer intermodulacijskega (IMD) </a:t>
            </a:r>
          </a:p>
          <a:p>
            <a:pPr eaLnBrk="0" hangingPunct="0">
              <a:spcBef>
                <a:spcPct val="20000"/>
              </a:spcBef>
              <a:buClr>
                <a:schemeClr val="tx2"/>
              </a:buClr>
              <a:buSzPct val="75000"/>
              <a:buFont typeface="Monotype Sorts"/>
              <a:buNone/>
            </a:pPr>
            <a:r>
              <a:rPr lang="sl-SI" sz="1200"/>
              <a:t>popačenja sprejemnika</a:t>
            </a:r>
          </a:p>
        </p:txBody>
      </p:sp>
      <p:sp>
        <p:nvSpPr>
          <p:cNvPr id="1782822" name="Text Box 39"/>
          <p:cNvSpPr txBox="1">
            <a:spLocks noChangeArrowheads="1"/>
          </p:cNvSpPr>
          <p:nvPr/>
        </p:nvSpPr>
        <p:spPr bwMode="auto">
          <a:xfrm>
            <a:off x="425450" y="5033963"/>
            <a:ext cx="2584450" cy="7127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Priporoča se branje članka:</a:t>
            </a:r>
          </a:p>
          <a:p>
            <a:pPr eaLnBrk="0" hangingPunct="0">
              <a:spcBef>
                <a:spcPct val="20000"/>
              </a:spcBef>
              <a:buClr>
                <a:schemeClr val="tx2"/>
              </a:buClr>
              <a:buSzPct val="75000"/>
              <a:buFont typeface="Monotype Sorts"/>
              <a:buNone/>
            </a:pPr>
            <a:r>
              <a:rPr lang="sl-SI" sz="1200"/>
              <a:t>[]CQ ZRS, 1993, št. 4: S53MV,</a:t>
            </a:r>
          </a:p>
          <a:p>
            <a:pPr eaLnBrk="0" hangingPunct="0">
              <a:spcBef>
                <a:spcPct val="20000"/>
              </a:spcBef>
              <a:buClr>
                <a:schemeClr val="tx2"/>
              </a:buClr>
              <a:buSzPct val="75000"/>
              <a:buFont typeface="Monotype Sorts"/>
              <a:buNone/>
            </a:pPr>
            <a:r>
              <a:rPr lang="sl-SI" sz="1200"/>
              <a:t>Intermodulacijsko popačenje</a:t>
            </a:r>
          </a:p>
        </p:txBody>
      </p:sp>
      <p:sp>
        <p:nvSpPr>
          <p:cNvPr id="1782823" name="Text Box 40"/>
          <p:cNvSpPr txBox="1">
            <a:spLocks noChangeArrowheads="1"/>
          </p:cNvSpPr>
          <p:nvPr/>
        </p:nvSpPr>
        <p:spPr bwMode="auto">
          <a:xfrm>
            <a:off x="465138" y="1439863"/>
            <a:ext cx="313848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FF0000"/>
                </a:solidFill>
              </a:rPr>
              <a:t>Demo vaja, praktični prikaz IMD.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3" name="Rectangle 2"/>
          <p:cNvSpPr>
            <a:spLocks noGrp="1" noChangeArrowheads="1"/>
          </p:cNvSpPr>
          <p:nvPr>
            <p:ph type="title"/>
          </p:nvPr>
        </p:nvSpPr>
        <p:spPr/>
        <p:txBody>
          <a:bodyPr/>
          <a:lstStyle/>
          <a:p>
            <a:pPr eaLnBrk="1" hangingPunct="1"/>
            <a:r>
              <a:rPr lang="sl-SI"/>
              <a:t>Detekotrji –detekcija AM signala</a:t>
            </a:r>
          </a:p>
        </p:txBody>
      </p:sp>
      <p:sp>
        <p:nvSpPr>
          <p:cNvPr id="1784834" name="Rectangle 3"/>
          <p:cNvSpPr>
            <a:spLocks noGrp="1" noChangeArrowheads="1"/>
          </p:cNvSpPr>
          <p:nvPr>
            <p:ph type="body" sz="half" idx="1"/>
          </p:nvPr>
        </p:nvSpPr>
        <p:spPr/>
        <p:txBody>
          <a:bodyPr/>
          <a:lstStyle/>
          <a:p>
            <a:pPr eaLnBrk="1" hangingPunct="1">
              <a:buFont typeface="Wingdings" pitchFamily="2" charset="2"/>
              <a:buNone/>
            </a:pPr>
            <a:r>
              <a:rPr lang="sl-SI" sz="1800"/>
              <a:t>Detekcija AM signalov:</a:t>
            </a:r>
          </a:p>
          <a:p>
            <a:pPr eaLnBrk="1" hangingPunct="1">
              <a:buFont typeface="Wingdings" pitchFamily="2" charset="2"/>
              <a:buNone/>
            </a:pPr>
            <a:endParaRPr lang="sl-SI" sz="1800"/>
          </a:p>
        </p:txBody>
      </p:sp>
      <p:pic>
        <p:nvPicPr>
          <p:cNvPr id="1784835" name="Picture 4" descr="slika6"/>
          <p:cNvPicPr>
            <a:picLocks noGrp="1" noChangeAspect="1" noChangeArrowheads="1"/>
          </p:cNvPicPr>
          <p:nvPr>
            <p:ph sz="quarter" idx="2"/>
          </p:nvPr>
        </p:nvPicPr>
        <p:blipFill>
          <a:blip r:embed="rId3"/>
          <a:srcRect/>
          <a:stretch>
            <a:fillRect/>
          </a:stretch>
        </p:blipFill>
        <p:spPr>
          <a:xfrm>
            <a:off x="327025" y="2057400"/>
            <a:ext cx="4195763" cy="1619250"/>
          </a:xfrm>
        </p:spPr>
      </p:pic>
      <p:pic>
        <p:nvPicPr>
          <p:cNvPr id="1784836" name="Picture 5" descr="slika6"/>
          <p:cNvPicPr>
            <a:picLocks noGrp="1" noChangeAspect="1" noChangeArrowheads="1"/>
          </p:cNvPicPr>
          <p:nvPr>
            <p:ph sz="quarter" idx="3"/>
          </p:nvPr>
        </p:nvPicPr>
        <p:blipFill>
          <a:blip r:embed="rId4"/>
          <a:srcRect/>
          <a:stretch>
            <a:fillRect/>
          </a:stretch>
        </p:blipFill>
        <p:spPr>
          <a:xfrm>
            <a:off x="4872038" y="1984375"/>
            <a:ext cx="3648075" cy="1917700"/>
          </a:xfrm>
        </p:spPr>
      </p:pic>
      <p:sp>
        <p:nvSpPr>
          <p:cNvPr id="1784837" name="Text Box 6"/>
          <p:cNvSpPr txBox="1">
            <a:spLocks noChangeArrowheads="1"/>
          </p:cNvSpPr>
          <p:nvPr/>
        </p:nvSpPr>
        <p:spPr bwMode="auto">
          <a:xfrm>
            <a:off x="1363663" y="3873500"/>
            <a:ext cx="176688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Detektor ovojnice</a:t>
            </a:r>
          </a:p>
        </p:txBody>
      </p:sp>
      <p:sp>
        <p:nvSpPr>
          <p:cNvPr id="1784838" name="Text Box 7"/>
          <p:cNvSpPr txBox="1">
            <a:spLocks noChangeArrowheads="1"/>
          </p:cNvSpPr>
          <p:nvPr/>
        </p:nvSpPr>
        <p:spPr bwMode="auto">
          <a:xfrm>
            <a:off x="4781550" y="3871913"/>
            <a:ext cx="402113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Pretvorba AM signala v informacijski signal</a:t>
            </a:r>
          </a:p>
        </p:txBody>
      </p:sp>
      <p:sp>
        <p:nvSpPr>
          <p:cNvPr id="1784839" name="Text Box 8"/>
          <p:cNvSpPr txBox="1">
            <a:spLocks noChangeArrowheads="1"/>
          </p:cNvSpPr>
          <p:nvPr/>
        </p:nvSpPr>
        <p:spPr bwMode="auto">
          <a:xfrm>
            <a:off x="441325" y="4573588"/>
            <a:ext cx="467201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AM signale demoduliramo z detektorjem ovojnice.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881" name="Rectangle 2"/>
          <p:cNvSpPr>
            <a:spLocks noGrp="1" noChangeArrowheads="1"/>
          </p:cNvSpPr>
          <p:nvPr>
            <p:ph type="title"/>
          </p:nvPr>
        </p:nvSpPr>
        <p:spPr/>
        <p:txBody>
          <a:bodyPr/>
          <a:lstStyle/>
          <a:p>
            <a:pPr eaLnBrk="1" hangingPunct="1"/>
            <a:r>
              <a:rPr lang="sl-SI"/>
              <a:t>Detektorji – detekcija CW signala</a:t>
            </a:r>
          </a:p>
        </p:txBody>
      </p:sp>
      <p:sp>
        <p:nvSpPr>
          <p:cNvPr id="1786882" name="Rectangle 3"/>
          <p:cNvSpPr>
            <a:spLocks noGrp="1" noChangeArrowheads="1"/>
          </p:cNvSpPr>
          <p:nvPr>
            <p:ph type="body" idx="1"/>
          </p:nvPr>
        </p:nvSpPr>
        <p:spPr/>
        <p:txBody>
          <a:bodyPr/>
          <a:lstStyle/>
          <a:p>
            <a:pPr eaLnBrk="1" hangingPunct="1">
              <a:buFont typeface="Wingdings" pitchFamily="2" charset="2"/>
              <a:buNone/>
            </a:pPr>
            <a:r>
              <a:rPr lang="sl-SI"/>
              <a:t>Detekcija CW signalov:</a:t>
            </a:r>
          </a:p>
        </p:txBody>
      </p:sp>
      <p:pic>
        <p:nvPicPr>
          <p:cNvPr id="1786883" name="Picture 4" descr="slika6"/>
          <p:cNvPicPr>
            <a:picLocks noChangeAspect="1" noChangeArrowheads="1"/>
          </p:cNvPicPr>
          <p:nvPr/>
        </p:nvPicPr>
        <p:blipFill>
          <a:blip r:embed="rId3"/>
          <a:srcRect/>
          <a:stretch>
            <a:fillRect/>
          </a:stretch>
        </p:blipFill>
        <p:spPr bwMode="auto">
          <a:xfrm>
            <a:off x="1401763" y="2052638"/>
            <a:ext cx="3470275" cy="1922462"/>
          </a:xfrm>
          <a:prstGeom prst="rect">
            <a:avLst/>
          </a:prstGeom>
          <a:noFill/>
          <a:ln w="9525">
            <a:noFill/>
            <a:miter lim="800000"/>
            <a:headEnd/>
            <a:tailEnd/>
          </a:ln>
        </p:spPr>
      </p:pic>
      <p:sp>
        <p:nvSpPr>
          <p:cNvPr id="1786884" name="Text Box 5"/>
          <p:cNvSpPr txBox="1">
            <a:spLocks noChangeArrowheads="1"/>
          </p:cNvSpPr>
          <p:nvPr/>
        </p:nvSpPr>
        <p:spPr bwMode="auto">
          <a:xfrm>
            <a:off x="665163" y="2500313"/>
            <a:ext cx="74453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3550kHz</a:t>
            </a:r>
          </a:p>
        </p:txBody>
      </p:sp>
      <p:sp>
        <p:nvSpPr>
          <p:cNvPr id="1786885" name="Rectangle 6"/>
          <p:cNvSpPr>
            <a:spLocks noChangeArrowheads="1"/>
          </p:cNvSpPr>
          <p:nvPr/>
        </p:nvSpPr>
        <p:spPr bwMode="auto">
          <a:xfrm>
            <a:off x="2120900" y="3867150"/>
            <a:ext cx="87153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3550.5kHz</a:t>
            </a:r>
          </a:p>
        </p:txBody>
      </p:sp>
      <p:sp>
        <p:nvSpPr>
          <p:cNvPr id="1786886" name="Line 7"/>
          <p:cNvSpPr>
            <a:spLocks noChangeShapeType="1"/>
          </p:cNvSpPr>
          <p:nvPr/>
        </p:nvSpPr>
        <p:spPr bwMode="auto">
          <a:xfrm flipH="1" flipV="1">
            <a:off x="3052763" y="2862263"/>
            <a:ext cx="215900" cy="62865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86887" name="Text Box 8"/>
          <p:cNvSpPr txBox="1">
            <a:spLocks noChangeArrowheads="1"/>
          </p:cNvSpPr>
          <p:nvPr/>
        </p:nvSpPr>
        <p:spPr bwMode="auto">
          <a:xfrm>
            <a:off x="3103563" y="3430588"/>
            <a:ext cx="871537" cy="4270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7100.5kHz</a:t>
            </a:r>
          </a:p>
          <a:p>
            <a:pPr eaLnBrk="0" hangingPunct="0">
              <a:spcBef>
                <a:spcPct val="20000"/>
              </a:spcBef>
              <a:buClr>
                <a:schemeClr val="tx2"/>
              </a:buClr>
              <a:buSzPct val="75000"/>
              <a:buFont typeface="Monotype Sorts"/>
              <a:buNone/>
            </a:pPr>
            <a:r>
              <a:rPr lang="sl-SI" sz="1000">
                <a:solidFill>
                  <a:srgbClr val="336600"/>
                </a:solidFill>
              </a:rPr>
              <a:t>0.5kHz</a:t>
            </a:r>
          </a:p>
        </p:txBody>
      </p:sp>
      <p:sp>
        <p:nvSpPr>
          <p:cNvPr id="1786888" name="Text Box 9"/>
          <p:cNvSpPr txBox="1">
            <a:spLocks noChangeArrowheads="1"/>
          </p:cNvSpPr>
          <p:nvPr/>
        </p:nvSpPr>
        <p:spPr bwMode="auto">
          <a:xfrm>
            <a:off x="4845050" y="2438400"/>
            <a:ext cx="62865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0.5kHz</a:t>
            </a:r>
          </a:p>
        </p:txBody>
      </p:sp>
      <p:sp>
        <p:nvSpPr>
          <p:cNvPr id="1786889" name="Text Box 10"/>
          <p:cNvSpPr txBox="1">
            <a:spLocks noChangeArrowheads="1"/>
          </p:cNvSpPr>
          <p:nvPr/>
        </p:nvSpPr>
        <p:spPr bwMode="auto">
          <a:xfrm>
            <a:off x="504825" y="4341813"/>
            <a:ext cx="4741863"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BFO: Beat Frequncy Oscillator</a:t>
            </a:r>
          </a:p>
          <a:p>
            <a:pPr eaLnBrk="0" hangingPunct="0">
              <a:spcBef>
                <a:spcPct val="20000"/>
              </a:spcBef>
              <a:buClr>
                <a:schemeClr val="tx2"/>
              </a:buClr>
              <a:buSzPct val="75000"/>
              <a:buFont typeface="Monotype Sorts"/>
              <a:buNone/>
            </a:pPr>
            <a:r>
              <a:rPr lang="sl-SI" sz="1400">
                <a:solidFill>
                  <a:srgbClr val="2469AE"/>
                </a:solidFill>
              </a:rPr>
              <a:t>S produkt detektorjem demoduliramo CW signale.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29" name="Rectangle 2"/>
          <p:cNvSpPr>
            <a:spLocks noGrp="1" noChangeArrowheads="1"/>
          </p:cNvSpPr>
          <p:nvPr>
            <p:ph type="title"/>
          </p:nvPr>
        </p:nvSpPr>
        <p:spPr/>
        <p:txBody>
          <a:bodyPr/>
          <a:lstStyle/>
          <a:p>
            <a:pPr eaLnBrk="1" hangingPunct="1"/>
            <a:r>
              <a:rPr lang="sl-SI"/>
              <a:t>Detekcija SSB signala</a:t>
            </a:r>
          </a:p>
        </p:txBody>
      </p:sp>
      <p:sp>
        <p:nvSpPr>
          <p:cNvPr id="1788930" name="Rectangle 3"/>
          <p:cNvSpPr>
            <a:spLocks noGrp="1" noChangeArrowheads="1"/>
          </p:cNvSpPr>
          <p:nvPr>
            <p:ph type="body" sz="half" idx="1"/>
          </p:nvPr>
        </p:nvSpPr>
        <p:spPr>
          <a:xfrm>
            <a:off x="130175" y="1444625"/>
            <a:ext cx="8261350" cy="898525"/>
          </a:xfrm>
        </p:spPr>
        <p:txBody>
          <a:bodyPr/>
          <a:lstStyle/>
          <a:p>
            <a:pPr eaLnBrk="1" hangingPunct="1">
              <a:buFont typeface="Wingdings" pitchFamily="2" charset="2"/>
              <a:buNone/>
            </a:pPr>
            <a:r>
              <a:rPr lang="sl-SI" sz="1400"/>
              <a:t>	</a:t>
            </a:r>
            <a:r>
              <a:rPr lang="sl-SI" sz="1600"/>
              <a:t>Detekcija SSB signalov:</a:t>
            </a:r>
            <a:r>
              <a:rPr lang="sl-SI" sz="1400"/>
              <a:t> detekcija SSB signala zahteva, da v produkt detektor pripeljemo signal, ki simulira manjkajoči nosilec. Ta signal generiramo z BFO.</a:t>
            </a:r>
          </a:p>
        </p:txBody>
      </p:sp>
      <p:pic>
        <p:nvPicPr>
          <p:cNvPr id="1788931" name="Picture 4" descr="slika6"/>
          <p:cNvPicPr>
            <a:picLocks noGrp="1" noChangeAspect="1" noChangeArrowheads="1"/>
          </p:cNvPicPr>
          <p:nvPr>
            <p:ph sz="half" idx="2"/>
          </p:nvPr>
        </p:nvPicPr>
        <p:blipFill>
          <a:blip r:embed="rId3"/>
          <a:srcRect/>
          <a:stretch>
            <a:fillRect/>
          </a:stretch>
        </p:blipFill>
        <p:spPr>
          <a:xfrm>
            <a:off x="2717800" y="2465388"/>
            <a:ext cx="3470275" cy="1922462"/>
          </a:xfrm>
        </p:spPr>
      </p:pic>
      <p:sp>
        <p:nvSpPr>
          <p:cNvPr id="1788932" name="Text Box 5"/>
          <p:cNvSpPr txBox="1">
            <a:spLocks noChangeArrowheads="1"/>
          </p:cNvSpPr>
          <p:nvPr/>
        </p:nvSpPr>
        <p:spPr bwMode="auto">
          <a:xfrm>
            <a:off x="1997075" y="2968625"/>
            <a:ext cx="74453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3550kHz</a:t>
            </a:r>
          </a:p>
        </p:txBody>
      </p:sp>
      <p:sp>
        <p:nvSpPr>
          <p:cNvPr id="1788933" name="Rectangle 6"/>
          <p:cNvSpPr>
            <a:spLocks noChangeArrowheads="1"/>
          </p:cNvSpPr>
          <p:nvPr/>
        </p:nvSpPr>
        <p:spPr bwMode="auto">
          <a:xfrm>
            <a:off x="3436938" y="4279900"/>
            <a:ext cx="87153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3550.5kHz</a:t>
            </a:r>
          </a:p>
        </p:txBody>
      </p:sp>
      <p:sp>
        <p:nvSpPr>
          <p:cNvPr id="1788934" name="Text Box 7"/>
          <p:cNvSpPr txBox="1">
            <a:spLocks noChangeArrowheads="1"/>
          </p:cNvSpPr>
          <p:nvPr/>
        </p:nvSpPr>
        <p:spPr bwMode="auto">
          <a:xfrm>
            <a:off x="4375150" y="3854450"/>
            <a:ext cx="871538" cy="4270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7100.5kHz</a:t>
            </a:r>
          </a:p>
          <a:p>
            <a:pPr eaLnBrk="0" hangingPunct="0">
              <a:spcBef>
                <a:spcPct val="20000"/>
              </a:spcBef>
              <a:buClr>
                <a:schemeClr val="tx2"/>
              </a:buClr>
              <a:buSzPct val="75000"/>
              <a:buFont typeface="Monotype Sorts"/>
              <a:buNone/>
            </a:pPr>
            <a:r>
              <a:rPr lang="sl-SI" sz="1000">
                <a:solidFill>
                  <a:srgbClr val="336600"/>
                </a:solidFill>
              </a:rPr>
              <a:t>0.5kHz</a:t>
            </a:r>
          </a:p>
        </p:txBody>
      </p:sp>
      <p:sp>
        <p:nvSpPr>
          <p:cNvPr id="1788935" name="Line 8"/>
          <p:cNvSpPr>
            <a:spLocks noChangeShapeType="1"/>
          </p:cNvSpPr>
          <p:nvPr/>
        </p:nvSpPr>
        <p:spPr bwMode="auto">
          <a:xfrm flipH="1" flipV="1">
            <a:off x="4370388" y="3276600"/>
            <a:ext cx="214312" cy="62865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88936" name="Text Box 9"/>
          <p:cNvSpPr txBox="1">
            <a:spLocks noChangeArrowheads="1"/>
          </p:cNvSpPr>
          <p:nvPr/>
        </p:nvSpPr>
        <p:spPr bwMode="auto">
          <a:xfrm>
            <a:off x="576263" y="4883150"/>
            <a:ext cx="4716462"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SSB signale demoduliramo s produkt detektorjem.</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977" name="Rectangle 2"/>
          <p:cNvSpPr>
            <a:spLocks noGrp="1" noChangeArrowheads="1"/>
          </p:cNvSpPr>
          <p:nvPr>
            <p:ph type="title"/>
          </p:nvPr>
        </p:nvSpPr>
        <p:spPr/>
        <p:txBody>
          <a:bodyPr/>
          <a:lstStyle/>
          <a:p>
            <a:pPr eaLnBrk="1" hangingPunct="1"/>
            <a:r>
              <a:rPr lang="sl-SI"/>
              <a:t>Detekcija FM signala  (1) </a:t>
            </a:r>
          </a:p>
        </p:txBody>
      </p:sp>
      <p:sp>
        <p:nvSpPr>
          <p:cNvPr id="1790978" name="Rectangle 3"/>
          <p:cNvSpPr>
            <a:spLocks noGrp="1" noChangeArrowheads="1"/>
          </p:cNvSpPr>
          <p:nvPr>
            <p:ph type="body" sz="half" idx="1"/>
          </p:nvPr>
        </p:nvSpPr>
        <p:spPr/>
        <p:txBody>
          <a:bodyPr/>
          <a:lstStyle/>
          <a:p>
            <a:pPr eaLnBrk="1" hangingPunct="1">
              <a:buFont typeface="Wingdings" pitchFamily="2" charset="2"/>
              <a:buNone/>
            </a:pPr>
            <a:r>
              <a:rPr lang="sl-SI" sz="1800"/>
              <a:t>Detekcija FM signalov:</a:t>
            </a:r>
          </a:p>
        </p:txBody>
      </p:sp>
      <p:pic>
        <p:nvPicPr>
          <p:cNvPr id="1790979" name="Picture 4" descr="slika6"/>
          <p:cNvPicPr>
            <a:picLocks noGrp="1" noChangeAspect="1" noChangeArrowheads="1"/>
          </p:cNvPicPr>
          <p:nvPr>
            <p:ph sz="quarter" idx="2"/>
          </p:nvPr>
        </p:nvPicPr>
        <p:blipFill>
          <a:blip r:embed="rId3"/>
          <a:srcRect/>
          <a:stretch>
            <a:fillRect/>
          </a:stretch>
        </p:blipFill>
        <p:spPr>
          <a:xfrm>
            <a:off x="538163" y="1866900"/>
            <a:ext cx="3213100" cy="2847975"/>
          </a:xfrm>
        </p:spPr>
      </p:pic>
      <p:sp>
        <p:nvSpPr>
          <p:cNvPr id="1790980" name="Text Box 5"/>
          <p:cNvSpPr txBox="1">
            <a:spLocks noChangeArrowheads="1"/>
          </p:cNvSpPr>
          <p:nvPr/>
        </p:nvSpPr>
        <p:spPr bwMode="auto">
          <a:xfrm>
            <a:off x="711200" y="4922838"/>
            <a:ext cx="2901950"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Postopek detekcije s pomočjo </a:t>
            </a:r>
          </a:p>
          <a:p>
            <a:pPr eaLnBrk="0" hangingPunct="0">
              <a:spcBef>
                <a:spcPct val="20000"/>
              </a:spcBef>
              <a:buClr>
                <a:schemeClr val="tx2"/>
              </a:buClr>
              <a:buSzPct val="75000"/>
              <a:buFont typeface="Monotype Sorts"/>
              <a:buNone/>
            </a:pPr>
            <a:r>
              <a:rPr lang="sl-SI" sz="1400"/>
              <a:t>FM – AM pretvorbe</a:t>
            </a:r>
          </a:p>
        </p:txBody>
      </p:sp>
      <p:sp>
        <p:nvSpPr>
          <p:cNvPr id="1790981" name="Text Box 6"/>
          <p:cNvSpPr txBox="1">
            <a:spLocks noChangeArrowheads="1"/>
          </p:cNvSpPr>
          <p:nvPr/>
        </p:nvSpPr>
        <p:spPr bwMode="auto">
          <a:xfrm>
            <a:off x="3819525" y="1790700"/>
            <a:ext cx="4989513"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Zagotovi konstantno amplitudi FM signala, saj bi </a:t>
            </a:r>
          </a:p>
          <a:p>
            <a:pPr eaLnBrk="0" hangingPunct="0">
              <a:spcBef>
                <a:spcPct val="20000"/>
              </a:spcBef>
              <a:buClr>
                <a:schemeClr val="tx2"/>
              </a:buClr>
              <a:buSzPct val="75000"/>
              <a:buFont typeface="Monotype Sorts"/>
              <a:buNone/>
            </a:pPr>
            <a:r>
              <a:rPr lang="sl-SI" sz="1400">
                <a:solidFill>
                  <a:srgbClr val="2469AE"/>
                </a:solidFill>
              </a:rPr>
              <a:t>morebitna nezaželena nihanja amplitude lahko </a:t>
            </a:r>
          </a:p>
          <a:p>
            <a:pPr eaLnBrk="0" hangingPunct="0">
              <a:spcBef>
                <a:spcPct val="20000"/>
              </a:spcBef>
              <a:buClr>
                <a:schemeClr val="tx2"/>
              </a:buClr>
              <a:buSzPct val="75000"/>
              <a:buFont typeface="Monotype Sorts"/>
              <a:buNone/>
            </a:pPr>
            <a:r>
              <a:rPr lang="sl-SI" sz="1400">
                <a:solidFill>
                  <a:srgbClr val="2469AE"/>
                </a:solidFill>
              </a:rPr>
              <a:t>vplivala na kasnejšo detekcijo ovojnico pretvorjenega</a:t>
            </a:r>
          </a:p>
          <a:p>
            <a:pPr eaLnBrk="0" hangingPunct="0">
              <a:spcBef>
                <a:spcPct val="20000"/>
              </a:spcBef>
              <a:buClr>
                <a:schemeClr val="tx2"/>
              </a:buClr>
              <a:buSzPct val="75000"/>
              <a:buFont typeface="Monotype Sorts"/>
              <a:buNone/>
            </a:pPr>
            <a:r>
              <a:rPr lang="sl-SI" sz="1400">
                <a:solidFill>
                  <a:srgbClr val="2469AE"/>
                </a:solidFill>
              </a:rPr>
              <a:t>signala.</a:t>
            </a:r>
          </a:p>
        </p:txBody>
      </p:sp>
      <p:sp>
        <p:nvSpPr>
          <p:cNvPr id="1790982" name="Text Box 7"/>
          <p:cNvSpPr txBox="1">
            <a:spLocks noChangeArrowheads="1"/>
          </p:cNvSpPr>
          <p:nvPr/>
        </p:nvSpPr>
        <p:spPr bwMode="auto">
          <a:xfrm>
            <a:off x="3819525" y="3125788"/>
            <a:ext cx="5124450" cy="107156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Uporabimo vezja, ki imajo na določenem frekvenčnem </a:t>
            </a:r>
          </a:p>
          <a:p>
            <a:pPr eaLnBrk="0" hangingPunct="0">
              <a:spcBef>
                <a:spcPct val="20000"/>
              </a:spcBef>
              <a:buClr>
                <a:schemeClr val="tx2"/>
              </a:buClr>
              <a:buSzPct val="75000"/>
              <a:buFont typeface="Monotype Sorts"/>
              <a:buNone/>
            </a:pPr>
            <a:r>
              <a:rPr lang="sl-SI" sz="1400"/>
              <a:t>območju amplitudo in frekvenco linearno odvisno ali</a:t>
            </a:r>
          </a:p>
          <a:p>
            <a:pPr eaLnBrk="0" hangingPunct="0">
              <a:spcBef>
                <a:spcPct val="20000"/>
              </a:spcBef>
              <a:buClr>
                <a:schemeClr val="tx2"/>
              </a:buClr>
              <a:buSzPct val="75000"/>
              <a:buFont typeface="Monotype Sorts"/>
              <a:buNone/>
            </a:pPr>
            <a:r>
              <a:rPr lang="sl-SI" sz="1400"/>
              <a:t>vezja, ki imajo na določenem frekvenčnem območju</a:t>
            </a:r>
          </a:p>
          <a:p>
            <a:pPr eaLnBrk="0" hangingPunct="0">
              <a:spcBef>
                <a:spcPct val="20000"/>
              </a:spcBef>
              <a:buClr>
                <a:schemeClr val="tx2"/>
              </a:buClr>
              <a:buSzPct val="75000"/>
              <a:buFont typeface="Monotype Sorts"/>
              <a:buNone/>
            </a:pPr>
            <a:r>
              <a:rPr lang="sl-SI" sz="1400">
                <a:solidFill>
                  <a:srgbClr val="2469AE"/>
                </a:solidFill>
              </a:rPr>
              <a:t>linearno fazno karakteristiko.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sl-SI"/>
              <a:t>Pregled dela (1)</a:t>
            </a:r>
          </a:p>
        </p:txBody>
      </p:sp>
      <p:sp>
        <p:nvSpPr>
          <p:cNvPr id="22530" name="Rectangle 3"/>
          <p:cNvSpPr>
            <a:spLocks noGrp="1" noChangeArrowheads="1"/>
          </p:cNvSpPr>
          <p:nvPr>
            <p:ph type="body" idx="1"/>
          </p:nvPr>
        </p:nvSpPr>
        <p:spPr>
          <a:xfrm>
            <a:off x="336550" y="1368425"/>
            <a:ext cx="8664575" cy="4849813"/>
          </a:xfrm>
        </p:spPr>
        <p:txBody>
          <a:bodyPr/>
          <a:lstStyle/>
          <a:p>
            <a:pPr marL="0" indent="0" eaLnBrk="1" hangingPunct="1">
              <a:lnSpc>
                <a:spcPct val="80000"/>
              </a:lnSpc>
              <a:buFont typeface="Wingdings" pitchFamily="2" charset="2"/>
              <a:buNone/>
            </a:pPr>
            <a:r>
              <a:rPr lang="sl-SI" dirty="0"/>
              <a:t>Za radioamaterski tečaj imamo na voljo </a:t>
            </a:r>
            <a:r>
              <a:rPr lang="sl-SI" b="1" dirty="0"/>
              <a:t>6 ur </a:t>
            </a:r>
            <a:r>
              <a:rPr lang="sl-SI" dirty="0"/>
              <a:t>(3 termine) in eno srečanje v radioklubu. </a:t>
            </a:r>
            <a:br>
              <a:rPr lang="sl-SI" dirty="0"/>
            </a:br>
            <a:r>
              <a:rPr lang="sl-SI" dirty="0"/>
              <a:t>V predvidenem času bomo po pregledu kriterijev za opravljanje izpitov za radioamaterje spoznali naslednja poglavja:</a:t>
            </a:r>
          </a:p>
          <a:p>
            <a:pPr marL="979488" lvl="1" indent="-412750" eaLnBrk="1" hangingPunct="1">
              <a:lnSpc>
                <a:spcPct val="80000"/>
              </a:lnSpc>
              <a:buFont typeface="Wingdings" pitchFamily="2" charset="2"/>
              <a:buAutoNum type="alphaLcParenR"/>
            </a:pPr>
            <a:r>
              <a:rPr lang="sl-SI" sz="1800" dirty="0"/>
              <a:t>Zgodovina radioamaterstva</a:t>
            </a:r>
          </a:p>
          <a:p>
            <a:pPr marL="979488" lvl="1" indent="-412750" eaLnBrk="1" hangingPunct="1">
              <a:lnSpc>
                <a:spcPct val="80000"/>
              </a:lnSpc>
              <a:buFont typeface="Wingdings" pitchFamily="2" charset="2"/>
              <a:buAutoNum type="alphaLcParenR"/>
            </a:pPr>
            <a:endParaRPr lang="sl-SI" sz="1800" dirty="0"/>
          </a:p>
          <a:p>
            <a:pPr marL="979488" lvl="1" indent="-412750" eaLnBrk="1" hangingPunct="1">
              <a:lnSpc>
                <a:spcPct val="80000"/>
              </a:lnSpc>
              <a:buFont typeface="Wingdings" pitchFamily="2" charset="2"/>
              <a:buAutoNum type="alphaLcParenR"/>
            </a:pPr>
            <a:r>
              <a:rPr lang="sl-SI" sz="1800" dirty="0"/>
              <a:t>Mednarodni in slovenski predpisi, ki urejajo radioamatersko in satelitsko storitev</a:t>
            </a:r>
          </a:p>
          <a:p>
            <a:pPr marL="1509713" lvl="2" indent="-371475" eaLnBrk="1" hangingPunct="1">
              <a:lnSpc>
                <a:spcPct val="80000"/>
              </a:lnSpc>
              <a:buFont typeface="Wingdings" pitchFamily="2" charset="2"/>
              <a:buAutoNum type="romanLcPeriod"/>
            </a:pPr>
            <a:r>
              <a:rPr lang="sl-SI" dirty="0"/>
              <a:t>ITU predpisi</a:t>
            </a:r>
          </a:p>
          <a:p>
            <a:pPr marL="1509713" lvl="2" indent="-371475" eaLnBrk="1" hangingPunct="1">
              <a:lnSpc>
                <a:spcPct val="80000"/>
              </a:lnSpc>
              <a:buFont typeface="Wingdings" pitchFamily="2" charset="2"/>
              <a:buAutoNum type="romanLcPeriod"/>
            </a:pPr>
            <a:r>
              <a:rPr lang="sl-SI" dirty="0"/>
              <a:t>CEPT predpisi </a:t>
            </a:r>
          </a:p>
          <a:p>
            <a:pPr marL="1509713" lvl="2" indent="-371475" eaLnBrk="1" hangingPunct="1">
              <a:lnSpc>
                <a:spcPct val="80000"/>
              </a:lnSpc>
              <a:buFont typeface="Wingdings" pitchFamily="2" charset="2"/>
              <a:buAutoNum type="romanLcPeriod"/>
            </a:pPr>
            <a:r>
              <a:rPr lang="sl-SI" dirty="0"/>
              <a:t>Zakoni, predpisi in pogoji za pridobitev dovoljenja za uporabo amaterske radijske postaje v Republiki Sloveniji</a:t>
            </a:r>
          </a:p>
          <a:p>
            <a:pPr marL="1509713" lvl="2" indent="-371475" eaLnBrk="1" hangingPunct="1">
              <a:lnSpc>
                <a:spcPct val="80000"/>
              </a:lnSpc>
              <a:buFont typeface="Wingdings" pitchFamily="2" charset="2"/>
              <a:buAutoNum type="romanLcPeriod"/>
            </a:pPr>
            <a:endParaRPr lang="sl-SI" dirty="0"/>
          </a:p>
          <a:p>
            <a:pPr marL="979488" lvl="1" indent="-412750" eaLnBrk="1" hangingPunct="1">
              <a:lnSpc>
                <a:spcPct val="80000"/>
              </a:lnSpc>
              <a:buFont typeface="Wingdings" pitchFamily="2" charset="2"/>
              <a:buAutoNum type="alphaLcParenR"/>
            </a:pPr>
            <a:r>
              <a:rPr lang="sl-SI" sz="1800" dirty="0"/>
              <a:t>Mednarodna in slovenska operaterska pravila in postopki</a:t>
            </a:r>
          </a:p>
          <a:p>
            <a:pPr marL="1509713" lvl="2" indent="-371475" eaLnBrk="1" hangingPunct="1">
              <a:lnSpc>
                <a:spcPct val="80000"/>
              </a:lnSpc>
              <a:buFont typeface="Wingdings" pitchFamily="2" charset="2"/>
              <a:buAutoNum type="romanLcPeriod"/>
            </a:pPr>
            <a:r>
              <a:rPr lang="sl-SI" dirty="0"/>
              <a:t>Tablica črkovanja, Q-kod in operaterska kratice</a:t>
            </a:r>
          </a:p>
          <a:p>
            <a:pPr marL="1509713" lvl="2" indent="-371475" eaLnBrk="1" hangingPunct="1">
              <a:lnSpc>
                <a:spcPct val="80000"/>
              </a:lnSpc>
              <a:buFont typeface="Wingdings" pitchFamily="2" charset="2"/>
              <a:buAutoNum type="romanLcPeriod"/>
            </a:pPr>
            <a:r>
              <a:rPr lang="sl-SI" dirty="0"/>
              <a:t>Mednarodni signali za nevarnost in postopki ob nesrečah</a:t>
            </a:r>
          </a:p>
          <a:p>
            <a:pPr marL="1509713" lvl="2" indent="-371475" eaLnBrk="1" hangingPunct="1">
              <a:lnSpc>
                <a:spcPct val="80000"/>
              </a:lnSpc>
              <a:buFont typeface="Wingdings" pitchFamily="2" charset="2"/>
              <a:buAutoNum type="romanLcPeriod"/>
            </a:pPr>
            <a:r>
              <a:rPr lang="sl-SI" dirty="0"/>
              <a:t>Klicni znaki in IARU razdelitev frekvenčnih pasove</a:t>
            </a:r>
          </a:p>
          <a:p>
            <a:pPr marL="1509713" lvl="2" indent="-371475" eaLnBrk="1" hangingPunct="1">
              <a:lnSpc>
                <a:spcPct val="80000"/>
              </a:lnSpc>
              <a:buFont typeface="Wingdings" pitchFamily="2" charset="2"/>
              <a:buAutoNum type="romanLcPeriod"/>
            </a:pPr>
            <a:r>
              <a:rPr lang="sl-SI" dirty="0"/>
              <a:t>Družbenokoristna vloga radioamaterjev</a:t>
            </a:r>
          </a:p>
          <a:p>
            <a:pPr marL="1509713" lvl="2" indent="-371475" eaLnBrk="1" hangingPunct="1">
              <a:lnSpc>
                <a:spcPct val="80000"/>
              </a:lnSpc>
              <a:buFont typeface="Wingdings" pitchFamily="2" charset="2"/>
              <a:buAutoNum type="romanLcPeriod"/>
            </a:pPr>
            <a:r>
              <a:rPr lang="sl-SI" dirty="0"/>
              <a:t>Operaterski postopki in vsebina amaterskih radijskih zvez</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Rectangle 2"/>
          <p:cNvSpPr>
            <a:spLocks noGrp="1" noChangeArrowheads="1"/>
          </p:cNvSpPr>
          <p:nvPr>
            <p:ph type="title"/>
          </p:nvPr>
        </p:nvSpPr>
        <p:spPr/>
        <p:txBody>
          <a:bodyPr/>
          <a:lstStyle/>
          <a:p>
            <a:pPr eaLnBrk="1" hangingPunct="1"/>
            <a:r>
              <a:rPr lang="sl-SI"/>
              <a:t>ITU - Člen 25 (2)</a:t>
            </a:r>
          </a:p>
        </p:txBody>
      </p:sp>
      <p:sp>
        <p:nvSpPr>
          <p:cNvPr id="1098754" name="Rectangle 3"/>
          <p:cNvSpPr>
            <a:spLocks noGrp="1" noChangeArrowheads="1"/>
          </p:cNvSpPr>
          <p:nvPr>
            <p:ph type="body" idx="1"/>
          </p:nvPr>
        </p:nvSpPr>
        <p:spPr/>
        <p:txBody>
          <a:bodyPr/>
          <a:lstStyle/>
          <a:p>
            <a:pPr marL="381000" indent="-381000" eaLnBrk="1" hangingPunct="1">
              <a:buFont typeface="Wingdings" pitchFamily="2" charset="2"/>
              <a:buAutoNum type="arabicPeriod" startAt="5"/>
            </a:pPr>
            <a:r>
              <a:rPr lang="sl-SI"/>
              <a:t>Maksimalne oddajne moči določajo </a:t>
            </a:r>
            <a:r>
              <a:rPr lang="sl-SI">
                <a:solidFill>
                  <a:srgbClr val="2469AE"/>
                </a:solidFill>
              </a:rPr>
              <a:t>državni organi</a:t>
            </a:r>
            <a:r>
              <a:rPr lang="sl-SI"/>
              <a:t>.</a:t>
            </a:r>
          </a:p>
          <a:p>
            <a:pPr marL="381000" indent="-381000" eaLnBrk="1" hangingPunct="1">
              <a:buFont typeface="Wingdings" pitchFamily="2" charset="2"/>
              <a:buAutoNum type="arabicPeriod" startAt="5"/>
            </a:pPr>
            <a:r>
              <a:rPr lang="sl-SI"/>
              <a:t>Pri oddajanju je potrebno svoj klicni znak oddati vsaj </a:t>
            </a:r>
            <a:r>
              <a:rPr lang="sl-SI">
                <a:solidFill>
                  <a:srgbClr val="2469AE"/>
                </a:solidFill>
              </a:rPr>
              <a:t>vsakih deset minut</a:t>
            </a:r>
            <a:r>
              <a:rPr lang="sl-SI"/>
              <a:t>.</a:t>
            </a:r>
          </a:p>
          <a:p>
            <a:pPr marL="381000" indent="-381000" eaLnBrk="1" hangingPunct="1">
              <a:buFont typeface="Wingdings" pitchFamily="2" charset="2"/>
              <a:buAutoNum type="arabicPeriod" startAt="5"/>
            </a:pPr>
            <a:r>
              <a:rPr lang="sl-SI"/>
              <a:t>Vzpostavljanje radijskih zvez z radioamaterji tujih držav </a:t>
            </a:r>
            <a:r>
              <a:rPr lang="sl-SI">
                <a:solidFill>
                  <a:srgbClr val="2469AE"/>
                </a:solidFill>
              </a:rPr>
              <a:t>je dovoljeno, če tudi tuja država to ne dovoljuje</a:t>
            </a:r>
            <a:r>
              <a:rPr lang="sl-SI"/>
              <a:t>.</a:t>
            </a:r>
          </a:p>
          <a:p>
            <a:pPr marL="381000" indent="-381000" eaLnBrk="1" hangingPunct="1">
              <a:buFont typeface="Wingdings" pitchFamily="2" charset="2"/>
              <a:buAutoNum type="arabicPeriod" startAt="5"/>
            </a:pPr>
            <a:r>
              <a:rPr lang="sl-SI"/>
              <a:t>Vsa splošna določila ITU konvencije in splošna določila ITU RR veljajo tudi za amaterske radijske postaje.</a:t>
            </a:r>
          </a:p>
          <a:p>
            <a:pPr marL="381000" indent="-381000" eaLnBrk="1" hangingPunct="1">
              <a:buFont typeface="Wingdings" pitchFamily="2" charset="2"/>
              <a:buAutoNum type="arabicPeriod" startAt="5"/>
            </a:pPr>
            <a:endParaRPr lang="sl-SI"/>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5" name="Rectangle 2"/>
          <p:cNvSpPr>
            <a:spLocks noGrp="1" noChangeArrowheads="1"/>
          </p:cNvSpPr>
          <p:nvPr>
            <p:ph type="title"/>
          </p:nvPr>
        </p:nvSpPr>
        <p:spPr/>
        <p:txBody>
          <a:bodyPr/>
          <a:lstStyle/>
          <a:p>
            <a:pPr eaLnBrk="1" hangingPunct="1"/>
            <a:r>
              <a:rPr lang="sl-SI"/>
              <a:t>Detekcija FM signala  (2)</a:t>
            </a:r>
          </a:p>
        </p:txBody>
      </p:sp>
      <p:pic>
        <p:nvPicPr>
          <p:cNvPr id="1793026" name="Picture 3" descr="slika6"/>
          <p:cNvPicPr>
            <a:picLocks noChangeAspect="1" noChangeArrowheads="1"/>
          </p:cNvPicPr>
          <p:nvPr/>
        </p:nvPicPr>
        <p:blipFill>
          <a:blip r:embed="rId3"/>
          <a:srcRect/>
          <a:stretch>
            <a:fillRect/>
          </a:stretch>
        </p:blipFill>
        <p:spPr bwMode="auto">
          <a:xfrm>
            <a:off x="395288" y="1303338"/>
            <a:ext cx="2360612" cy="2447925"/>
          </a:xfrm>
          <a:prstGeom prst="rect">
            <a:avLst/>
          </a:prstGeom>
          <a:noFill/>
          <a:ln w="9525">
            <a:noFill/>
            <a:miter lim="800000"/>
            <a:headEnd/>
            <a:tailEnd/>
          </a:ln>
        </p:spPr>
      </p:pic>
      <p:pic>
        <p:nvPicPr>
          <p:cNvPr id="1793027" name="Picture 4" descr="slika6"/>
          <p:cNvPicPr>
            <a:picLocks noChangeAspect="1" noChangeArrowheads="1"/>
          </p:cNvPicPr>
          <p:nvPr/>
        </p:nvPicPr>
        <p:blipFill>
          <a:blip r:embed="rId4"/>
          <a:srcRect/>
          <a:stretch>
            <a:fillRect/>
          </a:stretch>
        </p:blipFill>
        <p:spPr bwMode="auto">
          <a:xfrm>
            <a:off x="3857625" y="1430338"/>
            <a:ext cx="4752975" cy="2184400"/>
          </a:xfrm>
          <a:prstGeom prst="rect">
            <a:avLst/>
          </a:prstGeom>
          <a:noFill/>
          <a:ln w="9525">
            <a:noFill/>
            <a:miter lim="800000"/>
            <a:headEnd/>
            <a:tailEnd/>
          </a:ln>
        </p:spPr>
      </p:pic>
      <p:pic>
        <p:nvPicPr>
          <p:cNvPr id="1793028" name="Picture 5" descr="slika6"/>
          <p:cNvPicPr>
            <a:picLocks noChangeAspect="1" noChangeArrowheads="1"/>
          </p:cNvPicPr>
          <p:nvPr/>
        </p:nvPicPr>
        <p:blipFill>
          <a:blip r:embed="rId5"/>
          <a:srcRect/>
          <a:stretch>
            <a:fillRect/>
          </a:stretch>
        </p:blipFill>
        <p:spPr bwMode="auto">
          <a:xfrm>
            <a:off x="1296988" y="4394200"/>
            <a:ext cx="3600450" cy="1944688"/>
          </a:xfrm>
          <a:prstGeom prst="rect">
            <a:avLst/>
          </a:prstGeom>
          <a:noFill/>
          <a:ln w="9525">
            <a:noFill/>
            <a:miter lim="800000"/>
            <a:headEnd/>
            <a:tailEnd/>
          </a:ln>
        </p:spPr>
      </p:pic>
      <p:sp>
        <p:nvSpPr>
          <p:cNvPr id="1793029" name="Text Box 6"/>
          <p:cNvSpPr txBox="1">
            <a:spLocks noChangeArrowheads="1"/>
          </p:cNvSpPr>
          <p:nvPr/>
        </p:nvSpPr>
        <p:spPr bwMode="auto">
          <a:xfrm>
            <a:off x="344488" y="3635375"/>
            <a:ext cx="3265487"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Amplitudno – frekvenčna karakteristika </a:t>
            </a:r>
          </a:p>
          <a:p>
            <a:pPr eaLnBrk="0" hangingPunct="0">
              <a:spcBef>
                <a:spcPct val="20000"/>
              </a:spcBef>
              <a:buClr>
                <a:schemeClr val="tx2"/>
              </a:buClr>
              <a:buSzPct val="75000"/>
              <a:buFont typeface="Monotype Sorts"/>
              <a:buNone/>
            </a:pPr>
            <a:r>
              <a:rPr lang="sl-SI" sz="1200"/>
              <a:t>vzporednega LC nihajnega kroga</a:t>
            </a:r>
          </a:p>
        </p:txBody>
      </p:sp>
      <p:sp>
        <p:nvSpPr>
          <p:cNvPr id="1793030" name="Text Box 7"/>
          <p:cNvSpPr txBox="1">
            <a:spLocks noChangeArrowheads="1"/>
          </p:cNvSpPr>
          <p:nvPr/>
        </p:nvSpPr>
        <p:spPr bwMode="auto">
          <a:xfrm>
            <a:off x="4678363" y="3651250"/>
            <a:ext cx="40163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Balansni demodulator  (a) in njegova frekvenčno-</a:t>
            </a:r>
          </a:p>
          <a:p>
            <a:pPr eaLnBrk="0" hangingPunct="0">
              <a:spcBef>
                <a:spcPct val="20000"/>
              </a:spcBef>
              <a:buClr>
                <a:schemeClr val="tx2"/>
              </a:buClr>
              <a:buSzPct val="75000"/>
              <a:buFont typeface="Monotype Sorts"/>
              <a:buNone/>
            </a:pPr>
            <a:r>
              <a:rPr lang="sl-SI" sz="1200"/>
              <a:t>amplitudna karakteristika (b)</a:t>
            </a:r>
          </a:p>
        </p:txBody>
      </p:sp>
      <p:sp>
        <p:nvSpPr>
          <p:cNvPr id="1793031" name="Text Box 8"/>
          <p:cNvSpPr txBox="1">
            <a:spLocks noChangeArrowheads="1"/>
          </p:cNvSpPr>
          <p:nvPr/>
        </p:nvSpPr>
        <p:spPr bwMode="auto">
          <a:xfrm>
            <a:off x="2022475" y="6243638"/>
            <a:ext cx="2298700" cy="27463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Foster-Seeley diskriminator</a:t>
            </a:r>
          </a:p>
        </p:txBody>
      </p:sp>
      <p:sp>
        <p:nvSpPr>
          <p:cNvPr id="1793032" name="Text Box 9"/>
          <p:cNvSpPr txBox="1">
            <a:spLocks noChangeArrowheads="1"/>
          </p:cNvSpPr>
          <p:nvPr/>
        </p:nvSpPr>
        <p:spPr bwMode="auto">
          <a:xfrm>
            <a:off x="4886325" y="4908550"/>
            <a:ext cx="3816350" cy="11572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t>Za detekcijo FM signalov pa lahko izkoristimo tudi vezja,</a:t>
            </a:r>
          </a:p>
          <a:p>
            <a:pPr eaLnBrk="0" hangingPunct="0">
              <a:spcBef>
                <a:spcPct val="20000"/>
              </a:spcBef>
              <a:buClr>
                <a:schemeClr val="tx2"/>
              </a:buClr>
              <a:buSzPct val="75000"/>
              <a:buFont typeface="Monotype Sorts"/>
              <a:buNone/>
            </a:pPr>
            <a:r>
              <a:rPr lang="sl-SI" sz="1000">
                <a:solidFill>
                  <a:srgbClr val="2469AE"/>
                </a:solidFill>
              </a:rPr>
              <a:t>ki imajo na določenem frekvenčnem območju linearno </a:t>
            </a:r>
          </a:p>
          <a:p>
            <a:pPr eaLnBrk="0" hangingPunct="0">
              <a:spcBef>
                <a:spcPct val="20000"/>
              </a:spcBef>
              <a:buClr>
                <a:schemeClr val="tx2"/>
              </a:buClr>
              <a:buSzPct val="75000"/>
              <a:buFont typeface="Monotype Sorts"/>
              <a:buNone/>
            </a:pPr>
            <a:r>
              <a:rPr lang="sl-SI" sz="1000">
                <a:solidFill>
                  <a:srgbClr val="2469AE"/>
                </a:solidFill>
              </a:rPr>
              <a:t>fazno karakteristiko (frekvenca in faza sta na področju</a:t>
            </a:r>
          </a:p>
          <a:p>
            <a:pPr eaLnBrk="0" hangingPunct="0">
              <a:spcBef>
                <a:spcPct val="20000"/>
              </a:spcBef>
              <a:buClr>
                <a:schemeClr val="tx2"/>
              </a:buClr>
              <a:buSzPct val="75000"/>
              <a:buFont typeface="Monotype Sorts"/>
              <a:buNone/>
            </a:pPr>
            <a:r>
              <a:rPr lang="sl-SI" sz="1000">
                <a:solidFill>
                  <a:srgbClr val="2469AE"/>
                </a:solidFill>
              </a:rPr>
              <a:t>linearno odvisni. </a:t>
            </a:r>
            <a:r>
              <a:rPr lang="sl-SI" sz="1000"/>
              <a:t>To lastnost izkorišča diskriminator s </a:t>
            </a:r>
          </a:p>
          <a:p>
            <a:pPr eaLnBrk="0" hangingPunct="0">
              <a:spcBef>
                <a:spcPct val="20000"/>
              </a:spcBef>
              <a:buClr>
                <a:schemeClr val="tx2"/>
              </a:buClr>
              <a:buSzPct val="75000"/>
              <a:buFont typeface="Monotype Sorts"/>
              <a:buNone/>
            </a:pPr>
            <a:r>
              <a:rPr lang="sl-SI" sz="1000"/>
              <a:t>faznim zamikom, ki ga imenujemo tudi</a:t>
            </a:r>
            <a:r>
              <a:rPr lang="sl-SI" sz="1000">
                <a:solidFill>
                  <a:srgbClr val="2469AE"/>
                </a:solidFill>
              </a:rPr>
              <a:t> Foster-Seeley</a:t>
            </a:r>
          </a:p>
          <a:p>
            <a:pPr eaLnBrk="0" hangingPunct="0">
              <a:spcBef>
                <a:spcPct val="20000"/>
              </a:spcBef>
              <a:buClr>
                <a:schemeClr val="tx2"/>
              </a:buClr>
              <a:buSzPct val="75000"/>
              <a:buFont typeface="Monotype Sorts"/>
              <a:buNone/>
            </a:pPr>
            <a:r>
              <a:rPr lang="sl-SI" sz="1000">
                <a:solidFill>
                  <a:srgbClr val="2469AE"/>
                </a:solidFill>
              </a:rPr>
              <a:t>diskriminator.</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3" name="Rectangle 2"/>
          <p:cNvSpPr>
            <a:spLocks noGrp="1" noChangeArrowheads="1"/>
          </p:cNvSpPr>
          <p:nvPr>
            <p:ph type="title"/>
          </p:nvPr>
        </p:nvSpPr>
        <p:spPr/>
        <p:txBody>
          <a:bodyPr/>
          <a:lstStyle/>
          <a:p>
            <a:pPr eaLnBrk="1" hangingPunct="1"/>
            <a:r>
              <a:rPr lang="sl-SI"/>
              <a:t>Sprejemnik z direktnim mešanjem</a:t>
            </a:r>
          </a:p>
        </p:txBody>
      </p:sp>
      <p:pic>
        <p:nvPicPr>
          <p:cNvPr id="1795074" name="Picture 3" descr="slika6"/>
          <p:cNvPicPr>
            <a:picLocks noGrp="1" noChangeAspect="1" noChangeArrowheads="1"/>
          </p:cNvPicPr>
          <p:nvPr>
            <p:ph idx="1"/>
          </p:nvPr>
        </p:nvPicPr>
        <p:blipFill>
          <a:blip r:embed="rId3"/>
          <a:srcRect/>
          <a:stretch>
            <a:fillRect/>
          </a:stretch>
        </p:blipFill>
        <p:spPr>
          <a:xfrm>
            <a:off x="2471738" y="1465263"/>
            <a:ext cx="4205287" cy="1722437"/>
          </a:xfrm>
        </p:spPr>
      </p:pic>
      <p:sp>
        <p:nvSpPr>
          <p:cNvPr id="1795075" name="Text Box 4"/>
          <p:cNvSpPr txBox="1">
            <a:spLocks noChangeArrowheads="1"/>
          </p:cNvSpPr>
          <p:nvPr/>
        </p:nvSpPr>
        <p:spPr bwMode="auto">
          <a:xfrm>
            <a:off x="1822450" y="1943100"/>
            <a:ext cx="78898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 kHz</a:t>
            </a:r>
          </a:p>
        </p:txBody>
      </p:sp>
      <p:sp>
        <p:nvSpPr>
          <p:cNvPr id="1795076" name="Text Box 5"/>
          <p:cNvSpPr txBox="1">
            <a:spLocks noChangeArrowheads="1"/>
          </p:cNvSpPr>
          <p:nvPr/>
        </p:nvSpPr>
        <p:spPr bwMode="auto">
          <a:xfrm>
            <a:off x="3676650" y="3152775"/>
            <a:ext cx="78898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3550 kHz</a:t>
            </a:r>
          </a:p>
        </p:txBody>
      </p:sp>
      <p:sp>
        <p:nvSpPr>
          <p:cNvPr id="1795077" name="Text Box 6"/>
          <p:cNvSpPr txBox="1">
            <a:spLocks noChangeArrowheads="1"/>
          </p:cNvSpPr>
          <p:nvPr/>
        </p:nvSpPr>
        <p:spPr bwMode="auto">
          <a:xfrm>
            <a:off x="4176713" y="1952625"/>
            <a:ext cx="501650" cy="2444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000">
                <a:solidFill>
                  <a:srgbClr val="336600"/>
                </a:solidFill>
              </a:rPr>
              <a:t>0kHz</a:t>
            </a:r>
          </a:p>
        </p:txBody>
      </p:sp>
      <p:sp>
        <p:nvSpPr>
          <p:cNvPr id="1795078" name="Text Box 7"/>
          <p:cNvSpPr txBox="1">
            <a:spLocks noChangeArrowheads="1"/>
          </p:cNvSpPr>
          <p:nvPr/>
        </p:nvSpPr>
        <p:spPr bwMode="auto">
          <a:xfrm>
            <a:off x="1824038" y="2135188"/>
            <a:ext cx="78898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000099"/>
                </a:solidFill>
              </a:rPr>
              <a:t>3550 kHz</a:t>
            </a:r>
          </a:p>
        </p:txBody>
      </p:sp>
      <p:sp>
        <p:nvSpPr>
          <p:cNvPr id="1795079" name="Text Box 8"/>
          <p:cNvSpPr txBox="1">
            <a:spLocks noChangeArrowheads="1"/>
          </p:cNvSpPr>
          <p:nvPr/>
        </p:nvSpPr>
        <p:spPr bwMode="auto">
          <a:xfrm>
            <a:off x="3662363" y="3327400"/>
            <a:ext cx="91598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000099"/>
                </a:solidFill>
              </a:rPr>
              <a:t>3550.5 kHz</a:t>
            </a:r>
          </a:p>
        </p:txBody>
      </p:sp>
      <p:sp>
        <p:nvSpPr>
          <p:cNvPr id="1795080" name="Text Box 9"/>
          <p:cNvSpPr txBox="1">
            <a:spLocks noChangeArrowheads="1"/>
          </p:cNvSpPr>
          <p:nvPr/>
        </p:nvSpPr>
        <p:spPr bwMode="auto">
          <a:xfrm>
            <a:off x="4184650" y="2508250"/>
            <a:ext cx="62865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000099"/>
                </a:solidFill>
              </a:rPr>
              <a:t>0.5kHz</a:t>
            </a:r>
          </a:p>
        </p:txBody>
      </p:sp>
      <p:sp>
        <p:nvSpPr>
          <p:cNvPr id="1795081" name="Line 10"/>
          <p:cNvSpPr>
            <a:spLocks noChangeShapeType="1"/>
          </p:cNvSpPr>
          <p:nvPr/>
        </p:nvSpPr>
        <p:spPr bwMode="auto">
          <a:xfrm flipH="1" flipV="1">
            <a:off x="4394200" y="2281238"/>
            <a:ext cx="71438" cy="239712"/>
          </a:xfrm>
          <a:prstGeom prst="line">
            <a:avLst/>
          </a:prstGeom>
          <a:noFill/>
          <a:ln w="12700">
            <a:solidFill>
              <a:srgbClr val="000099"/>
            </a:solidFill>
            <a:round/>
            <a:headEnd type="none" w="sm" len="sm"/>
            <a:tailEnd type="triangle" w="sm" len="sm"/>
          </a:ln>
        </p:spPr>
        <p:txBody>
          <a:bodyPr>
            <a:spAutoFit/>
          </a:bodyPr>
          <a:lstStyle/>
          <a:p>
            <a:endParaRPr lang="sl-SI"/>
          </a:p>
        </p:txBody>
      </p:sp>
      <p:sp>
        <p:nvSpPr>
          <p:cNvPr id="1795082" name="Text Box 11"/>
          <p:cNvSpPr txBox="1">
            <a:spLocks noChangeArrowheads="1"/>
          </p:cNvSpPr>
          <p:nvPr/>
        </p:nvSpPr>
        <p:spPr bwMode="auto">
          <a:xfrm>
            <a:off x="274638" y="3643313"/>
            <a:ext cx="8645525" cy="26050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ZERO BEAT</a:t>
            </a:r>
            <a:r>
              <a:rPr lang="sl-SI" sz="1400"/>
              <a:t>: VFO nastavljen na enako frekvenco kot je frekvenca na vhodu sprejemnika. </a:t>
            </a:r>
          </a:p>
          <a:p>
            <a:pPr eaLnBrk="0" hangingPunct="0">
              <a:spcBef>
                <a:spcPct val="20000"/>
              </a:spcBef>
              <a:buClr>
                <a:schemeClr val="tx2"/>
              </a:buClr>
              <a:buSzPct val="75000"/>
              <a:buFont typeface="Monotype Sorts"/>
              <a:buNone/>
            </a:pPr>
            <a:r>
              <a:rPr lang="sl-SI" sz="1400"/>
              <a:t>Takrat lahko namesto LSB ali USB poslušamo AM signale.</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a:t>Sprejemnik z direktnim mešanjem uporabljamo predvsem na nižjih frekvencah KV. Na teh</a:t>
            </a:r>
          </a:p>
          <a:p>
            <a:pPr eaLnBrk="0" hangingPunct="0">
              <a:spcBef>
                <a:spcPct val="20000"/>
              </a:spcBef>
              <a:buClr>
                <a:schemeClr val="tx2"/>
              </a:buClr>
              <a:buSzPct val="75000"/>
              <a:buFont typeface="Monotype Sorts"/>
              <a:buNone/>
            </a:pPr>
            <a:r>
              <a:rPr lang="sl-SI" sz="1400"/>
              <a:t>frekvencah je šum neba, ki ga sprejema antena, zelo velik in precej večji od šuma mešalnika,</a:t>
            </a:r>
          </a:p>
          <a:p>
            <a:pPr eaLnBrk="0" hangingPunct="0">
              <a:spcBef>
                <a:spcPct val="20000"/>
              </a:spcBef>
              <a:buClr>
                <a:schemeClr val="tx2"/>
              </a:buClr>
              <a:buSzPct val="75000"/>
              <a:buFont typeface="Monotype Sorts"/>
              <a:buNone/>
            </a:pPr>
            <a:r>
              <a:rPr lang="sl-SI" sz="1400"/>
              <a:t>Na vhodu sprejemnikov z direktno konverzijo ne uporabljamo RF ojačevalnikov. Zadostuje </a:t>
            </a:r>
          </a:p>
          <a:p>
            <a:pPr eaLnBrk="0" hangingPunct="0">
              <a:spcBef>
                <a:spcPct val="20000"/>
              </a:spcBef>
              <a:buClr>
                <a:schemeClr val="tx2"/>
              </a:buClr>
              <a:buSzPct val="75000"/>
              <a:buFont typeface="Monotype Sorts"/>
              <a:buNone/>
            </a:pPr>
            <a:r>
              <a:rPr lang="sl-SI" sz="1400"/>
              <a:t>torej samo resonančno vezje – filter. Signale ojačimo šele po demodulaciji in sicer za 80 do </a:t>
            </a:r>
          </a:p>
          <a:p>
            <a:pPr eaLnBrk="0" hangingPunct="0">
              <a:spcBef>
                <a:spcPct val="20000"/>
              </a:spcBef>
              <a:buClr>
                <a:schemeClr val="tx2"/>
              </a:buClr>
              <a:buSzPct val="75000"/>
              <a:buFont typeface="Monotype Sorts"/>
              <a:buNone/>
            </a:pPr>
            <a:r>
              <a:rPr lang="sl-SI" sz="1400"/>
              <a:t>100 dB </a:t>
            </a:r>
            <a:r>
              <a:rPr lang="sl-SI" sz="1400">
                <a:solidFill>
                  <a:srgbClr val="2469AE"/>
                </a:solidFill>
              </a:rPr>
              <a:t>z nizkofrekvenčnim ojačevalnikom</a:t>
            </a:r>
            <a:r>
              <a:rPr lang="sl-SI" sz="1400"/>
              <a:t>, kar lahko ima za posledico </a:t>
            </a:r>
            <a:r>
              <a:rPr lang="sl-SI" sz="1400">
                <a:solidFill>
                  <a:srgbClr val="2469AE"/>
                </a:solidFill>
              </a:rPr>
              <a:t>probleme z mikrofonijo.</a:t>
            </a:r>
          </a:p>
          <a:p>
            <a:pPr eaLnBrk="0" hangingPunct="0">
              <a:spcBef>
                <a:spcPct val="20000"/>
              </a:spcBef>
              <a:buClr>
                <a:schemeClr val="tx2"/>
              </a:buClr>
              <a:buSzPct val="75000"/>
              <a:buFont typeface="Monotype Sorts"/>
              <a:buNone/>
            </a:pPr>
            <a:endParaRPr lang="sl-SI" sz="1400">
              <a:solidFill>
                <a:srgbClr val="2469AE"/>
              </a:solidFill>
            </a:endParaRPr>
          </a:p>
          <a:p>
            <a:pPr eaLnBrk="0" hangingPunct="0">
              <a:spcBef>
                <a:spcPct val="20000"/>
              </a:spcBef>
              <a:buClr>
                <a:schemeClr val="tx2"/>
              </a:buClr>
              <a:buSzPct val="75000"/>
              <a:buFont typeface="Monotype Sorts"/>
              <a:buNone/>
            </a:pPr>
            <a:endParaRPr lang="sl-SI" sz="1400">
              <a:solidFill>
                <a:srgbClr val="2469AE"/>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1" name="Rectangle 2"/>
          <p:cNvSpPr>
            <a:spLocks noGrp="1" noChangeArrowheads="1"/>
          </p:cNvSpPr>
          <p:nvPr>
            <p:ph type="title"/>
          </p:nvPr>
        </p:nvSpPr>
        <p:spPr/>
        <p:txBody>
          <a:bodyPr/>
          <a:lstStyle/>
          <a:p>
            <a:pPr eaLnBrk="1" hangingPunct="1"/>
            <a:r>
              <a:rPr lang="sl-SI"/>
              <a:t>Superheterodinski sprejemnik (1)</a:t>
            </a:r>
          </a:p>
        </p:txBody>
      </p:sp>
      <p:pic>
        <p:nvPicPr>
          <p:cNvPr id="1797122" name="Picture 3" descr="slika6"/>
          <p:cNvPicPr>
            <a:picLocks noGrp="1" noChangeAspect="1" noChangeArrowheads="1"/>
          </p:cNvPicPr>
          <p:nvPr>
            <p:ph sz="half" idx="1"/>
          </p:nvPr>
        </p:nvPicPr>
        <p:blipFill>
          <a:blip r:embed="rId3"/>
          <a:srcRect/>
          <a:stretch>
            <a:fillRect/>
          </a:stretch>
        </p:blipFill>
        <p:spPr>
          <a:xfrm>
            <a:off x="512763" y="2047875"/>
            <a:ext cx="5462587" cy="4635500"/>
          </a:xfrm>
        </p:spPr>
      </p:pic>
      <p:sp>
        <p:nvSpPr>
          <p:cNvPr id="1797123" name="Text Box 4"/>
          <p:cNvSpPr txBox="1">
            <a:spLocks noChangeArrowheads="1"/>
          </p:cNvSpPr>
          <p:nvPr/>
        </p:nvSpPr>
        <p:spPr bwMode="auto">
          <a:xfrm>
            <a:off x="3916363" y="1824038"/>
            <a:ext cx="53498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1. MF</a:t>
            </a:r>
          </a:p>
        </p:txBody>
      </p:sp>
      <p:sp>
        <p:nvSpPr>
          <p:cNvPr id="1797124" name="Line 5"/>
          <p:cNvSpPr>
            <a:spLocks noChangeShapeType="1"/>
          </p:cNvSpPr>
          <p:nvPr/>
        </p:nvSpPr>
        <p:spPr bwMode="auto">
          <a:xfrm>
            <a:off x="4175125" y="2090738"/>
            <a:ext cx="0" cy="396875"/>
          </a:xfrm>
          <a:prstGeom prst="line">
            <a:avLst/>
          </a:prstGeom>
          <a:noFill/>
          <a:ln w="12700">
            <a:solidFill>
              <a:srgbClr val="000099"/>
            </a:solidFill>
            <a:round/>
            <a:headEnd type="none" w="sm" len="sm"/>
            <a:tailEnd type="triangle" w="sm" len="sm"/>
          </a:ln>
        </p:spPr>
        <p:txBody>
          <a:bodyPr>
            <a:spAutoFit/>
          </a:bodyPr>
          <a:lstStyle/>
          <a:p>
            <a:endParaRPr lang="sl-SI"/>
          </a:p>
        </p:txBody>
      </p:sp>
      <p:sp>
        <p:nvSpPr>
          <p:cNvPr id="1797125" name="Text Box 6"/>
          <p:cNvSpPr txBox="1">
            <a:spLocks noChangeArrowheads="1"/>
          </p:cNvSpPr>
          <p:nvPr/>
        </p:nvSpPr>
        <p:spPr bwMode="auto">
          <a:xfrm>
            <a:off x="1435100" y="1651000"/>
            <a:ext cx="90170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336600"/>
                </a:solidFill>
              </a:rPr>
              <a:t>Preselektor</a:t>
            </a:r>
          </a:p>
        </p:txBody>
      </p:sp>
      <p:sp>
        <p:nvSpPr>
          <p:cNvPr id="1797126" name="Line 7"/>
          <p:cNvSpPr>
            <a:spLocks noChangeShapeType="1"/>
          </p:cNvSpPr>
          <p:nvPr/>
        </p:nvSpPr>
        <p:spPr bwMode="auto">
          <a:xfrm>
            <a:off x="2225675" y="1924050"/>
            <a:ext cx="382588" cy="285750"/>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97127" name="Line 8"/>
          <p:cNvSpPr>
            <a:spLocks noChangeShapeType="1"/>
          </p:cNvSpPr>
          <p:nvPr/>
        </p:nvSpPr>
        <p:spPr bwMode="auto">
          <a:xfrm flipH="1">
            <a:off x="1327150" y="1924050"/>
            <a:ext cx="406400" cy="277813"/>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797128" name="Text Box 9"/>
          <p:cNvSpPr txBox="1">
            <a:spLocks noChangeArrowheads="1"/>
          </p:cNvSpPr>
          <p:nvPr/>
        </p:nvSpPr>
        <p:spPr bwMode="auto">
          <a:xfrm>
            <a:off x="6040438" y="1657350"/>
            <a:ext cx="2792412" cy="444658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000"/>
              <a:t>Preselektor: tvorita ga 2 pasovno- prepustna filtra, ki zagotavljata vhodno selektivnost.</a:t>
            </a:r>
          </a:p>
          <a:p>
            <a:pPr eaLnBrk="0" hangingPunct="0">
              <a:spcBef>
                <a:spcPct val="20000"/>
              </a:spcBef>
              <a:buClr>
                <a:schemeClr val="tx2"/>
              </a:buClr>
              <a:buSzPct val="75000"/>
              <a:buFont typeface="Monotype Sorts"/>
              <a:buNone/>
            </a:pPr>
            <a:endParaRPr lang="sl-SI" sz="1000"/>
          </a:p>
          <a:p>
            <a:pPr eaLnBrk="0" hangingPunct="0">
              <a:spcBef>
                <a:spcPct val="20000"/>
              </a:spcBef>
              <a:buClr>
                <a:schemeClr val="tx2"/>
              </a:buClr>
              <a:buSzPct val="75000"/>
              <a:buFont typeface="Monotype Sorts"/>
              <a:buNone/>
            </a:pPr>
            <a:r>
              <a:rPr lang="sl-SI" sz="1000"/>
              <a:t>MF filter: določa selektivnost sprejemnika (širina filtra za SSB in CW 2.4 kHz in okoli 500 Hz za samo CW. </a:t>
            </a:r>
          </a:p>
          <a:p>
            <a:pPr eaLnBrk="0" hangingPunct="0">
              <a:spcBef>
                <a:spcPct val="20000"/>
              </a:spcBef>
              <a:buClr>
                <a:schemeClr val="tx2"/>
              </a:buClr>
              <a:buSzPct val="75000"/>
              <a:buFont typeface="Monotype Sorts"/>
              <a:buNone/>
            </a:pPr>
            <a:endParaRPr lang="sl-SI" sz="1000"/>
          </a:p>
          <a:p>
            <a:pPr eaLnBrk="0" hangingPunct="0">
              <a:spcBef>
                <a:spcPct val="20000"/>
              </a:spcBef>
              <a:buClr>
                <a:schemeClr val="tx2"/>
              </a:buClr>
              <a:buSzPct val="75000"/>
              <a:buFont typeface="Monotype Sorts"/>
              <a:buNone/>
            </a:pPr>
            <a:r>
              <a:rPr lang="sl-SI" sz="1000"/>
              <a:t>AGC (Automatic Gain Control): </a:t>
            </a:r>
            <a:r>
              <a:rPr lang="sl-SI" sz="1000">
                <a:solidFill>
                  <a:srgbClr val="2469AE"/>
                </a:solidFill>
              </a:rPr>
              <a:t>skrbi, da se izhodni nizkofrekvenčni signal čim manj spreminja, tudi če se jakost vhodnega RF signala zelo spreminja.</a:t>
            </a:r>
          </a:p>
          <a:p>
            <a:pPr eaLnBrk="0" hangingPunct="0">
              <a:spcBef>
                <a:spcPct val="20000"/>
              </a:spcBef>
              <a:buClr>
                <a:schemeClr val="tx2"/>
              </a:buClr>
              <a:buSzPct val="75000"/>
              <a:buFont typeface="Monotype Sorts"/>
              <a:buNone/>
            </a:pPr>
            <a:endParaRPr lang="sl-SI" sz="1000">
              <a:solidFill>
                <a:srgbClr val="2469AE"/>
              </a:solidFill>
            </a:endParaRPr>
          </a:p>
          <a:p>
            <a:pPr eaLnBrk="0" hangingPunct="0">
              <a:spcBef>
                <a:spcPct val="20000"/>
              </a:spcBef>
              <a:buClr>
                <a:schemeClr val="tx2"/>
              </a:buClr>
              <a:buSzPct val="75000"/>
              <a:buFont typeface="Monotype Sorts"/>
              <a:buNone/>
            </a:pPr>
            <a:r>
              <a:rPr lang="sl-SI" sz="1000"/>
              <a:t>S-meter: </a:t>
            </a:r>
            <a:r>
              <a:rPr lang="sl-SI" sz="1000">
                <a:solidFill>
                  <a:srgbClr val="2469AE"/>
                </a:solidFill>
              </a:rPr>
              <a:t>kaže jakost vhodnega signala. </a:t>
            </a:r>
          </a:p>
          <a:p>
            <a:pPr eaLnBrk="0" hangingPunct="0">
              <a:spcBef>
                <a:spcPct val="20000"/>
              </a:spcBef>
              <a:buClr>
                <a:schemeClr val="tx2"/>
              </a:buClr>
              <a:buSzPct val="75000"/>
              <a:buFont typeface="Monotype Sorts"/>
              <a:buNone/>
            </a:pPr>
            <a:endParaRPr lang="sl-SI" sz="1000">
              <a:solidFill>
                <a:srgbClr val="2469AE"/>
              </a:solidFill>
            </a:endParaRPr>
          </a:p>
          <a:p>
            <a:pPr eaLnBrk="0" hangingPunct="0">
              <a:spcBef>
                <a:spcPct val="20000"/>
              </a:spcBef>
              <a:buClr>
                <a:schemeClr val="tx2"/>
              </a:buClr>
              <a:buSzPct val="75000"/>
              <a:buFont typeface="Monotype Sorts"/>
              <a:buNone/>
            </a:pPr>
            <a:r>
              <a:rPr lang="sl-SI" sz="1000">
                <a:solidFill>
                  <a:srgbClr val="2469AE"/>
                </a:solidFill>
              </a:rPr>
              <a:t>S-METER: ponavadi umerjen tako, da pomni povečanje signala za 6 dB spremembo kazalca za eno S-stopnjo. S meter vsebuje 9 S-stopenj.</a:t>
            </a:r>
          </a:p>
          <a:p>
            <a:pPr eaLnBrk="0" hangingPunct="0">
              <a:spcBef>
                <a:spcPct val="20000"/>
              </a:spcBef>
              <a:buClr>
                <a:schemeClr val="tx2"/>
              </a:buClr>
              <a:buSzPct val="75000"/>
              <a:buFont typeface="Monotype Sorts"/>
              <a:buNone/>
            </a:pPr>
            <a:endParaRPr lang="sl-SI" sz="1000">
              <a:solidFill>
                <a:srgbClr val="2469AE"/>
              </a:solidFill>
            </a:endParaRPr>
          </a:p>
          <a:p>
            <a:pPr eaLnBrk="0" hangingPunct="0">
              <a:spcBef>
                <a:spcPct val="20000"/>
              </a:spcBef>
              <a:buClr>
                <a:schemeClr val="tx2"/>
              </a:buClr>
              <a:buSzPct val="75000"/>
              <a:buFont typeface="Monotype Sorts"/>
              <a:buNone/>
            </a:pPr>
            <a:r>
              <a:rPr lang="sl-SI" sz="1000">
                <a:solidFill>
                  <a:srgbClr val="009900"/>
                </a:solidFill>
              </a:rPr>
              <a:t>Zrcalna frekvenca (Image Frequency):</a:t>
            </a:r>
          </a:p>
          <a:p>
            <a:pPr eaLnBrk="0" hangingPunct="0">
              <a:spcBef>
                <a:spcPct val="20000"/>
              </a:spcBef>
              <a:buClr>
                <a:schemeClr val="tx2"/>
              </a:buClr>
              <a:buSzPct val="75000"/>
              <a:buFont typeface="Monotype Sorts"/>
              <a:buNone/>
            </a:pPr>
            <a:r>
              <a:rPr lang="sl-SI" sz="1000"/>
              <a:t>Se izognemo z izbiro višje medfrekvence in dobrimi filtri na vhodu sprejemnika.</a:t>
            </a:r>
          </a:p>
          <a:p>
            <a:pPr eaLnBrk="0" hangingPunct="0">
              <a:spcBef>
                <a:spcPct val="20000"/>
              </a:spcBef>
              <a:buClr>
                <a:schemeClr val="tx2"/>
              </a:buClr>
              <a:buSzPct val="75000"/>
              <a:buFont typeface="Monotype Sorts"/>
              <a:buNone/>
            </a:pPr>
            <a:endParaRPr lang="sl-SI" sz="1000"/>
          </a:p>
          <a:p>
            <a:pPr eaLnBrk="0" hangingPunct="0">
              <a:spcBef>
                <a:spcPct val="20000"/>
              </a:spcBef>
              <a:buClr>
                <a:schemeClr val="tx2"/>
              </a:buClr>
              <a:buSzPct val="75000"/>
              <a:buFont typeface="Monotype Sorts"/>
              <a:buNone/>
            </a:pPr>
            <a:endParaRPr lang="sl-SI" sz="1000">
              <a:solidFill>
                <a:srgbClr val="2469AE"/>
              </a:solidFill>
            </a:endParaRPr>
          </a:p>
        </p:txBody>
      </p:sp>
      <p:sp>
        <p:nvSpPr>
          <p:cNvPr id="1797129" name="Text Box 10"/>
          <p:cNvSpPr txBox="1">
            <a:spLocks noChangeArrowheads="1"/>
          </p:cNvSpPr>
          <p:nvPr/>
        </p:nvSpPr>
        <p:spPr bwMode="auto">
          <a:xfrm>
            <a:off x="346075" y="1354138"/>
            <a:ext cx="7981950"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Značilnost superheterodinskih sprejemnikov je, </a:t>
            </a:r>
            <a:r>
              <a:rPr lang="sl-SI" sz="1200">
                <a:solidFill>
                  <a:srgbClr val="2469AE"/>
                </a:solidFill>
              </a:rPr>
              <a:t>da vhodni signal mešajo (konvertirajo) na eno ali več</a:t>
            </a:r>
          </a:p>
          <a:p>
            <a:pPr eaLnBrk="0" hangingPunct="0">
              <a:spcBef>
                <a:spcPct val="20000"/>
              </a:spcBef>
              <a:buClr>
                <a:schemeClr val="tx2"/>
              </a:buClr>
              <a:buSzPct val="75000"/>
              <a:buFont typeface="Monotype Sorts"/>
              <a:buNone/>
            </a:pPr>
            <a:r>
              <a:rPr lang="sl-SI" sz="1200">
                <a:solidFill>
                  <a:srgbClr val="2469AE"/>
                </a:solidFill>
              </a:rPr>
              <a:t>medfrekvenc. </a:t>
            </a:r>
          </a:p>
        </p:txBody>
      </p:sp>
      <p:sp>
        <p:nvSpPr>
          <p:cNvPr id="1797130" name="Text Box 11"/>
          <p:cNvSpPr txBox="1">
            <a:spLocks noChangeArrowheads="1"/>
          </p:cNvSpPr>
          <p:nvPr/>
        </p:nvSpPr>
        <p:spPr bwMode="auto">
          <a:xfrm>
            <a:off x="257175" y="2589213"/>
            <a:ext cx="614363"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FF3399"/>
                </a:solidFill>
              </a:rPr>
              <a:t>14MHz</a:t>
            </a:r>
          </a:p>
        </p:txBody>
      </p:sp>
      <p:sp>
        <p:nvSpPr>
          <p:cNvPr id="1797131" name="Text Box 12"/>
          <p:cNvSpPr txBox="1">
            <a:spLocks noChangeArrowheads="1"/>
          </p:cNvSpPr>
          <p:nvPr/>
        </p:nvSpPr>
        <p:spPr bwMode="auto">
          <a:xfrm>
            <a:off x="3700463" y="3041650"/>
            <a:ext cx="53340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FF3399"/>
                </a:solidFill>
              </a:rPr>
              <a:t>5MHz</a:t>
            </a:r>
          </a:p>
        </p:txBody>
      </p:sp>
      <p:sp>
        <p:nvSpPr>
          <p:cNvPr id="1797132" name="Text Box 13"/>
          <p:cNvSpPr txBox="1">
            <a:spLocks noChangeArrowheads="1"/>
          </p:cNvSpPr>
          <p:nvPr/>
        </p:nvSpPr>
        <p:spPr bwMode="auto">
          <a:xfrm>
            <a:off x="3841750" y="2667000"/>
            <a:ext cx="53340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FF3399"/>
                </a:solidFill>
              </a:rPr>
              <a:t>9MHz</a:t>
            </a:r>
          </a:p>
        </p:txBody>
      </p:sp>
      <p:sp>
        <p:nvSpPr>
          <p:cNvPr id="1797133" name="Text Box 14"/>
          <p:cNvSpPr txBox="1">
            <a:spLocks noChangeArrowheads="1"/>
          </p:cNvSpPr>
          <p:nvPr/>
        </p:nvSpPr>
        <p:spPr bwMode="auto">
          <a:xfrm>
            <a:off x="273050" y="2865438"/>
            <a:ext cx="53340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009900"/>
                </a:solidFill>
              </a:rPr>
              <a:t>4MHz</a:t>
            </a:r>
          </a:p>
        </p:txBody>
      </p:sp>
      <p:sp>
        <p:nvSpPr>
          <p:cNvPr id="1797134" name="Text Box 15"/>
          <p:cNvSpPr txBox="1">
            <a:spLocks noChangeArrowheads="1"/>
          </p:cNvSpPr>
          <p:nvPr/>
        </p:nvSpPr>
        <p:spPr bwMode="auto">
          <a:xfrm>
            <a:off x="3851275" y="2817813"/>
            <a:ext cx="53340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009900"/>
                </a:solidFill>
              </a:rPr>
              <a:t>9MHz</a:t>
            </a:r>
          </a:p>
        </p:txBody>
      </p:sp>
      <p:sp>
        <p:nvSpPr>
          <p:cNvPr id="1797135" name="Text Box 16"/>
          <p:cNvSpPr txBox="1">
            <a:spLocks noChangeArrowheads="1"/>
          </p:cNvSpPr>
          <p:nvPr/>
        </p:nvSpPr>
        <p:spPr bwMode="auto">
          <a:xfrm>
            <a:off x="1728788" y="6346825"/>
            <a:ext cx="298450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Enojni superheterodinski sprejemnik</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69" name="Rectangle 2"/>
          <p:cNvSpPr>
            <a:spLocks noGrp="1" noChangeArrowheads="1"/>
          </p:cNvSpPr>
          <p:nvPr>
            <p:ph type="title"/>
          </p:nvPr>
        </p:nvSpPr>
        <p:spPr/>
        <p:txBody>
          <a:bodyPr/>
          <a:lstStyle/>
          <a:p>
            <a:pPr eaLnBrk="1" hangingPunct="1"/>
            <a:r>
              <a:rPr lang="sl-SI"/>
              <a:t>Superheterodinski sprejemnik (2)</a:t>
            </a:r>
          </a:p>
        </p:txBody>
      </p:sp>
      <p:pic>
        <p:nvPicPr>
          <p:cNvPr id="1799170" name="Picture 3" descr="slika6"/>
          <p:cNvPicPr>
            <a:picLocks noGrp="1" noChangeAspect="1" noChangeArrowheads="1"/>
          </p:cNvPicPr>
          <p:nvPr>
            <p:ph idx="1"/>
          </p:nvPr>
        </p:nvPicPr>
        <p:blipFill>
          <a:blip r:embed="rId3"/>
          <a:srcRect/>
          <a:stretch>
            <a:fillRect/>
          </a:stretch>
        </p:blipFill>
        <p:spPr>
          <a:xfrm>
            <a:off x="214313" y="1482725"/>
            <a:ext cx="5241925" cy="4916488"/>
          </a:xfrm>
        </p:spPr>
      </p:pic>
      <p:sp>
        <p:nvSpPr>
          <p:cNvPr id="1799171" name="Text Box 4"/>
          <p:cNvSpPr txBox="1">
            <a:spLocks noChangeArrowheads="1"/>
          </p:cNvSpPr>
          <p:nvPr/>
        </p:nvSpPr>
        <p:spPr bwMode="auto">
          <a:xfrm>
            <a:off x="3932238" y="1546225"/>
            <a:ext cx="534987"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1. MF</a:t>
            </a:r>
          </a:p>
        </p:txBody>
      </p:sp>
      <p:sp>
        <p:nvSpPr>
          <p:cNvPr id="1799172" name="Line 5"/>
          <p:cNvSpPr>
            <a:spLocks noChangeShapeType="1"/>
          </p:cNvSpPr>
          <p:nvPr/>
        </p:nvSpPr>
        <p:spPr bwMode="auto">
          <a:xfrm>
            <a:off x="4198938" y="1804988"/>
            <a:ext cx="0" cy="436562"/>
          </a:xfrm>
          <a:prstGeom prst="line">
            <a:avLst/>
          </a:prstGeom>
          <a:noFill/>
          <a:ln w="12700">
            <a:solidFill>
              <a:srgbClr val="000099"/>
            </a:solidFill>
            <a:round/>
            <a:headEnd type="none" w="sm" len="sm"/>
            <a:tailEnd type="triangle" w="sm" len="sm"/>
          </a:ln>
        </p:spPr>
        <p:txBody>
          <a:bodyPr>
            <a:spAutoFit/>
          </a:bodyPr>
          <a:lstStyle/>
          <a:p>
            <a:endParaRPr lang="sl-SI"/>
          </a:p>
        </p:txBody>
      </p:sp>
      <p:sp>
        <p:nvSpPr>
          <p:cNvPr id="1799173" name="Text Box 6"/>
          <p:cNvSpPr txBox="1">
            <a:spLocks noChangeArrowheads="1"/>
          </p:cNvSpPr>
          <p:nvPr/>
        </p:nvSpPr>
        <p:spPr bwMode="auto">
          <a:xfrm>
            <a:off x="2174875" y="3162300"/>
            <a:ext cx="53498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2. MF</a:t>
            </a:r>
          </a:p>
        </p:txBody>
      </p:sp>
      <p:sp>
        <p:nvSpPr>
          <p:cNvPr id="1799174" name="Line 7"/>
          <p:cNvSpPr>
            <a:spLocks noChangeShapeType="1"/>
          </p:cNvSpPr>
          <p:nvPr/>
        </p:nvSpPr>
        <p:spPr bwMode="auto">
          <a:xfrm>
            <a:off x="2425700" y="3387725"/>
            <a:ext cx="7938" cy="660400"/>
          </a:xfrm>
          <a:prstGeom prst="line">
            <a:avLst/>
          </a:prstGeom>
          <a:noFill/>
          <a:ln w="12700">
            <a:solidFill>
              <a:srgbClr val="000099"/>
            </a:solidFill>
            <a:round/>
            <a:headEnd type="none" w="sm" len="sm"/>
            <a:tailEnd type="triangle" w="sm" len="sm"/>
          </a:ln>
        </p:spPr>
        <p:txBody>
          <a:bodyPr>
            <a:spAutoFit/>
          </a:bodyPr>
          <a:lstStyle/>
          <a:p>
            <a:endParaRPr lang="sl-SI"/>
          </a:p>
        </p:txBody>
      </p:sp>
      <p:sp>
        <p:nvSpPr>
          <p:cNvPr id="1799175" name="Text Box 8"/>
          <p:cNvSpPr txBox="1">
            <a:spLocks noChangeArrowheads="1"/>
          </p:cNvSpPr>
          <p:nvPr/>
        </p:nvSpPr>
        <p:spPr bwMode="auto">
          <a:xfrm>
            <a:off x="1203325" y="6378575"/>
            <a:ext cx="29987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Dvojni superheterodinski sprejemnik</a:t>
            </a:r>
          </a:p>
        </p:txBody>
      </p:sp>
      <p:sp>
        <p:nvSpPr>
          <p:cNvPr id="1799176" name="Text Box 9"/>
          <p:cNvSpPr txBox="1">
            <a:spLocks noChangeArrowheads="1"/>
          </p:cNvSpPr>
          <p:nvPr/>
        </p:nvSpPr>
        <p:spPr bwMode="auto">
          <a:xfrm>
            <a:off x="5568950" y="1584325"/>
            <a:ext cx="3376613" cy="34877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Katero medfrekvenco izbrati, je odvisno predvsem od potrebne selektivnosti sprejemnika in od problema zrcalnih frekvenc. </a:t>
            </a:r>
            <a:r>
              <a:rPr lang="sl-SI" sz="1200">
                <a:solidFill>
                  <a:srgbClr val="2469AE"/>
                </a:solidFill>
              </a:rPr>
              <a:t>Boljšo selektivnost je lažje zagotoviti na nižjih medfrekvencah, medtem ko je zaradi problema zrcalnih frekvenc boljše izbrati višjo medfrekvenco.</a:t>
            </a:r>
            <a:r>
              <a:rPr lang="sl-SI" sz="1200"/>
              <a:t> Zato imajo sprejemniki navadno dve medfrekvenci (dvojni superheterodinski sprejemniki) –prvo visoko, drugo nizko.</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200">
                <a:solidFill>
                  <a:srgbClr val="2469AE"/>
                </a:solidFill>
              </a:rPr>
              <a:t>Squelch</a:t>
            </a:r>
            <a:r>
              <a:rPr lang="sl-SI" sz="1200"/>
              <a:t> (šumna zapora): vezje, ki odklopi nizkofrekvenčni izhod iz sprejemnika, če ni vhodnega signala oz. če je nivo vhodnega signala manjši od določenega praga, ki ga nastavimo.</a:t>
            </a:r>
          </a:p>
          <a:p>
            <a:pPr eaLnBrk="0" hangingPunct="0">
              <a:spcBef>
                <a:spcPct val="20000"/>
              </a:spcBef>
              <a:buClr>
                <a:schemeClr val="tx2"/>
              </a:buClr>
              <a:buSzPct val="75000"/>
              <a:buFont typeface="Monotype Sorts"/>
              <a:buNone/>
            </a:pPr>
            <a:endParaRPr lang="sl-SI" sz="120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17" name="Rectangle 2"/>
          <p:cNvSpPr>
            <a:spLocks noGrp="1" noChangeArrowheads="1"/>
          </p:cNvSpPr>
          <p:nvPr>
            <p:ph type="title"/>
          </p:nvPr>
        </p:nvSpPr>
        <p:spPr/>
        <p:txBody>
          <a:bodyPr/>
          <a:lstStyle/>
          <a:p>
            <a:pPr eaLnBrk="1" hangingPunct="1"/>
            <a:r>
              <a:rPr lang="sl-SI"/>
              <a:t>Valovanje</a:t>
            </a:r>
          </a:p>
        </p:txBody>
      </p:sp>
      <p:pic>
        <p:nvPicPr>
          <p:cNvPr id="1801218" name="Picture 3" descr="slika6"/>
          <p:cNvPicPr>
            <a:picLocks noGrp="1" noChangeAspect="1" noChangeArrowheads="1"/>
          </p:cNvPicPr>
          <p:nvPr>
            <p:ph sz="half" idx="1"/>
          </p:nvPr>
        </p:nvPicPr>
        <p:blipFill>
          <a:blip r:embed="rId3"/>
          <a:srcRect/>
          <a:stretch>
            <a:fillRect/>
          </a:stretch>
        </p:blipFill>
        <p:spPr>
          <a:xfrm>
            <a:off x="4000500" y="1395413"/>
            <a:ext cx="4805363" cy="5003800"/>
          </a:xfrm>
        </p:spPr>
      </p:pic>
      <p:sp>
        <p:nvSpPr>
          <p:cNvPr id="1801219" name="Text Box 4"/>
          <p:cNvSpPr txBox="1">
            <a:spLocks noChangeArrowheads="1"/>
          </p:cNvSpPr>
          <p:nvPr/>
        </p:nvSpPr>
        <p:spPr bwMode="auto">
          <a:xfrm>
            <a:off x="5594350" y="6378575"/>
            <a:ext cx="15208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Spekter EM valov</a:t>
            </a:r>
          </a:p>
        </p:txBody>
      </p:sp>
      <p:sp>
        <p:nvSpPr>
          <p:cNvPr id="1801220" name="Line 5"/>
          <p:cNvSpPr>
            <a:spLocks noChangeShapeType="1"/>
          </p:cNvSpPr>
          <p:nvPr/>
        </p:nvSpPr>
        <p:spPr bwMode="auto">
          <a:xfrm>
            <a:off x="4064000" y="3252788"/>
            <a:ext cx="850900" cy="0"/>
          </a:xfrm>
          <a:prstGeom prst="line">
            <a:avLst/>
          </a:prstGeom>
          <a:noFill/>
          <a:ln w="12700">
            <a:solidFill>
              <a:srgbClr val="FF0000"/>
            </a:solidFill>
            <a:round/>
            <a:headEnd type="none" w="sm" len="sm"/>
            <a:tailEnd type="none" w="sm" len="sm"/>
          </a:ln>
        </p:spPr>
        <p:txBody>
          <a:bodyPr>
            <a:spAutoFit/>
          </a:bodyPr>
          <a:lstStyle/>
          <a:p>
            <a:endParaRPr lang="sl-SI"/>
          </a:p>
        </p:txBody>
      </p:sp>
      <p:sp>
        <p:nvSpPr>
          <p:cNvPr id="1801221" name="Line 6"/>
          <p:cNvSpPr>
            <a:spLocks noChangeShapeType="1"/>
          </p:cNvSpPr>
          <p:nvPr/>
        </p:nvSpPr>
        <p:spPr bwMode="auto">
          <a:xfrm>
            <a:off x="5908675" y="3944938"/>
            <a:ext cx="850900" cy="0"/>
          </a:xfrm>
          <a:prstGeom prst="line">
            <a:avLst/>
          </a:prstGeom>
          <a:noFill/>
          <a:ln w="12700">
            <a:solidFill>
              <a:srgbClr val="FF0000"/>
            </a:solidFill>
            <a:round/>
            <a:headEnd type="none" w="sm" len="sm"/>
            <a:tailEnd type="none" w="sm" len="sm"/>
          </a:ln>
        </p:spPr>
        <p:txBody>
          <a:bodyPr>
            <a:spAutoFit/>
          </a:bodyPr>
          <a:lstStyle/>
          <a:p>
            <a:endParaRPr lang="sl-SI"/>
          </a:p>
        </p:txBody>
      </p:sp>
      <p:sp>
        <p:nvSpPr>
          <p:cNvPr id="1801222" name="Line 7"/>
          <p:cNvSpPr>
            <a:spLocks noChangeShapeType="1"/>
          </p:cNvSpPr>
          <p:nvPr/>
        </p:nvSpPr>
        <p:spPr bwMode="auto">
          <a:xfrm>
            <a:off x="4062413" y="3268663"/>
            <a:ext cx="0" cy="436562"/>
          </a:xfrm>
          <a:prstGeom prst="line">
            <a:avLst/>
          </a:prstGeom>
          <a:noFill/>
          <a:ln w="12700">
            <a:solidFill>
              <a:srgbClr val="FF0000"/>
            </a:solidFill>
            <a:round/>
            <a:headEnd type="none" w="sm" len="sm"/>
            <a:tailEnd type="triangle" w="sm" len="sm"/>
          </a:ln>
        </p:spPr>
        <p:txBody>
          <a:bodyPr>
            <a:spAutoFit/>
          </a:bodyPr>
          <a:lstStyle/>
          <a:p>
            <a:endParaRPr lang="sl-SI"/>
          </a:p>
        </p:txBody>
      </p:sp>
      <p:sp>
        <p:nvSpPr>
          <p:cNvPr id="1801223" name="Line 8"/>
          <p:cNvSpPr>
            <a:spLocks noChangeShapeType="1"/>
          </p:cNvSpPr>
          <p:nvPr/>
        </p:nvSpPr>
        <p:spPr bwMode="auto">
          <a:xfrm flipV="1">
            <a:off x="6750050" y="3490913"/>
            <a:ext cx="0" cy="452437"/>
          </a:xfrm>
          <a:prstGeom prst="line">
            <a:avLst/>
          </a:prstGeom>
          <a:noFill/>
          <a:ln w="12700">
            <a:solidFill>
              <a:srgbClr val="FF0000"/>
            </a:solidFill>
            <a:round/>
            <a:headEnd type="none" w="sm" len="sm"/>
            <a:tailEnd type="triangle" w="sm" len="sm"/>
          </a:ln>
        </p:spPr>
        <p:txBody>
          <a:bodyPr>
            <a:spAutoFit/>
          </a:bodyPr>
          <a:lstStyle/>
          <a:p>
            <a:endParaRPr lang="sl-SI"/>
          </a:p>
        </p:txBody>
      </p:sp>
      <p:sp>
        <p:nvSpPr>
          <p:cNvPr id="1801224" name="Line 9"/>
          <p:cNvSpPr>
            <a:spLocks noChangeShapeType="1"/>
          </p:cNvSpPr>
          <p:nvPr/>
        </p:nvSpPr>
        <p:spPr bwMode="auto">
          <a:xfrm>
            <a:off x="4389438" y="3911600"/>
            <a:ext cx="747712" cy="0"/>
          </a:xfrm>
          <a:prstGeom prst="line">
            <a:avLst/>
          </a:prstGeom>
          <a:noFill/>
          <a:ln w="12700">
            <a:solidFill>
              <a:srgbClr val="FF0000"/>
            </a:solidFill>
            <a:round/>
            <a:headEnd type="none" w="sm" len="sm"/>
            <a:tailEnd type="none" w="sm" len="sm"/>
          </a:ln>
        </p:spPr>
        <p:txBody>
          <a:bodyPr>
            <a:spAutoFit/>
          </a:bodyPr>
          <a:lstStyle/>
          <a:p>
            <a:endParaRPr lang="sl-SI"/>
          </a:p>
        </p:txBody>
      </p:sp>
      <p:pic>
        <p:nvPicPr>
          <p:cNvPr id="1801225" name="Picture 10" descr="valovanje"/>
          <p:cNvPicPr>
            <a:picLocks noGrp="1" noChangeAspect="1" noChangeArrowheads="1"/>
          </p:cNvPicPr>
          <p:nvPr>
            <p:ph sz="half" idx="2"/>
          </p:nvPr>
        </p:nvPicPr>
        <p:blipFill>
          <a:blip r:embed="rId4"/>
          <a:srcRect/>
          <a:stretch>
            <a:fillRect/>
          </a:stretch>
        </p:blipFill>
        <p:spPr>
          <a:xfrm>
            <a:off x="512763" y="1663700"/>
            <a:ext cx="3059112" cy="3130550"/>
          </a:xfrm>
        </p:spPr>
      </p:pic>
      <p:sp>
        <p:nvSpPr>
          <p:cNvPr id="1801226" name="Text Box 11"/>
          <p:cNvSpPr txBox="1">
            <a:spLocks noChangeArrowheads="1"/>
          </p:cNvSpPr>
          <p:nvPr/>
        </p:nvSpPr>
        <p:spPr bwMode="auto">
          <a:xfrm>
            <a:off x="1682750" y="4906963"/>
            <a:ext cx="93662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Valovanje</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61" name="Rectangle 2"/>
          <p:cNvSpPr>
            <a:spLocks noGrp="1" noChangeArrowheads="1"/>
          </p:cNvSpPr>
          <p:nvPr>
            <p:ph type="title"/>
          </p:nvPr>
        </p:nvSpPr>
        <p:spPr/>
        <p:txBody>
          <a:bodyPr/>
          <a:lstStyle/>
          <a:p>
            <a:pPr eaLnBrk="1" hangingPunct="1"/>
            <a:r>
              <a:rPr lang="sl-SI"/>
              <a:t>Elektromagnetni valovi</a:t>
            </a:r>
          </a:p>
        </p:txBody>
      </p:sp>
      <p:sp>
        <p:nvSpPr>
          <p:cNvPr id="1504262" name="Rectangle 3"/>
          <p:cNvSpPr>
            <a:spLocks noGrp="1" noChangeArrowheads="1"/>
          </p:cNvSpPr>
          <p:nvPr>
            <p:ph type="body" sz="half" idx="1"/>
          </p:nvPr>
        </p:nvSpPr>
        <p:spPr>
          <a:xfrm>
            <a:off x="304800" y="3097213"/>
            <a:ext cx="8261350" cy="3419475"/>
          </a:xfrm>
        </p:spPr>
        <p:txBody>
          <a:bodyPr/>
          <a:lstStyle/>
          <a:p>
            <a:pPr eaLnBrk="1" hangingPunct="1">
              <a:buFont typeface="Wingdings" pitchFamily="2" charset="2"/>
              <a:buNone/>
            </a:pPr>
            <a:r>
              <a:rPr lang="sl-SI" sz="1300"/>
              <a:t>Frekvenčna delitev:</a:t>
            </a:r>
          </a:p>
          <a:p>
            <a:pPr eaLnBrk="1" hangingPunct="1"/>
            <a:r>
              <a:rPr lang="sl-SI" sz="1300"/>
              <a:t>Zelo nizke frekvence – VLF (Very Low Frequencies): 3 kHz do 30 kHz, </a:t>
            </a:r>
            <a:r>
              <a:rPr lang="el-GR" sz="1300"/>
              <a:t>λ</a:t>
            </a:r>
            <a:r>
              <a:rPr lang="sl-SI" sz="1300"/>
              <a:t> več kot 10 km.</a:t>
            </a:r>
            <a:endParaRPr lang="el-GR" sz="1300"/>
          </a:p>
          <a:p>
            <a:pPr eaLnBrk="1" hangingPunct="1"/>
            <a:r>
              <a:rPr lang="sl-SI" sz="1300">
                <a:solidFill>
                  <a:srgbClr val="2469AE"/>
                </a:solidFill>
              </a:rPr>
              <a:t>Nizke frekvence – LF (Low Frequencies): 30 kHz do 300 kHz</a:t>
            </a:r>
            <a:r>
              <a:rPr lang="sl-SI" sz="1300"/>
              <a:t>, </a:t>
            </a:r>
            <a:r>
              <a:rPr lang="el-GR" sz="1300"/>
              <a:t>λ </a:t>
            </a:r>
            <a:r>
              <a:rPr lang="sl-SI" sz="1300"/>
              <a:t>med 10 km in 1km.</a:t>
            </a:r>
          </a:p>
          <a:p>
            <a:pPr eaLnBrk="1" hangingPunct="1"/>
            <a:r>
              <a:rPr lang="sl-SI" sz="1300">
                <a:solidFill>
                  <a:srgbClr val="2469AE"/>
                </a:solidFill>
              </a:rPr>
              <a:t>Srednje frekvence – MF (Medium Frequencies): 300 kHz do 3 MHz</a:t>
            </a:r>
            <a:r>
              <a:rPr lang="sl-SI" sz="1300"/>
              <a:t>, </a:t>
            </a:r>
            <a:r>
              <a:rPr lang="el-GR" sz="1300"/>
              <a:t>λ</a:t>
            </a:r>
            <a:r>
              <a:rPr lang="sl-SI" sz="1300"/>
              <a:t> med 1000 m in 100 m.</a:t>
            </a:r>
          </a:p>
          <a:p>
            <a:pPr eaLnBrk="1" hangingPunct="1"/>
            <a:r>
              <a:rPr lang="sl-SI" sz="1300">
                <a:solidFill>
                  <a:srgbClr val="2469AE"/>
                </a:solidFill>
              </a:rPr>
              <a:t>Visoke frekvence – HF (High Frequencies):</a:t>
            </a:r>
            <a:r>
              <a:rPr lang="sl-SI" sz="1300"/>
              <a:t> 3 MHz do 30 MHz, </a:t>
            </a:r>
            <a:r>
              <a:rPr lang="el-GR" sz="1300"/>
              <a:t>λ</a:t>
            </a:r>
            <a:r>
              <a:rPr lang="sl-SI" sz="1300"/>
              <a:t> med 100 in 10 m.</a:t>
            </a:r>
          </a:p>
          <a:p>
            <a:pPr eaLnBrk="1" hangingPunct="1"/>
            <a:r>
              <a:rPr lang="sl-SI" sz="1300">
                <a:solidFill>
                  <a:srgbClr val="2469AE"/>
                </a:solidFill>
              </a:rPr>
              <a:t>Zelo visoke frekvence – VHF (Very High Frequencies):</a:t>
            </a:r>
            <a:r>
              <a:rPr lang="sl-SI" sz="1300"/>
              <a:t> 30 MHz do 300 MHz, </a:t>
            </a:r>
            <a:r>
              <a:rPr lang="el-GR" sz="1300"/>
              <a:t>λ</a:t>
            </a:r>
            <a:r>
              <a:rPr lang="sl-SI" sz="1300"/>
              <a:t> med 10 m in 1m (meterski valovi).</a:t>
            </a:r>
          </a:p>
          <a:p>
            <a:pPr eaLnBrk="1" hangingPunct="1"/>
            <a:r>
              <a:rPr lang="sl-SI" sz="1300">
                <a:solidFill>
                  <a:srgbClr val="2469AE"/>
                </a:solidFill>
              </a:rPr>
              <a:t>Ultra visoke frekvence – UHF (Ultra High Frequencies):</a:t>
            </a:r>
            <a:r>
              <a:rPr lang="sl-SI" sz="1300"/>
              <a:t> 300 MHz do 3 GHz, </a:t>
            </a:r>
            <a:r>
              <a:rPr lang="el-GR" sz="1300"/>
              <a:t>λ</a:t>
            </a:r>
            <a:r>
              <a:rPr lang="sl-SI" sz="1300"/>
              <a:t> med 100 cm in 10 cm (decimeterski valovi).</a:t>
            </a:r>
          </a:p>
          <a:p>
            <a:pPr eaLnBrk="1" hangingPunct="1"/>
            <a:r>
              <a:rPr lang="sl-SI" sz="1300"/>
              <a:t>Super visoke frekvence – SHF (Super High Frequencies): 3 GHz do 30 GHz, </a:t>
            </a:r>
            <a:r>
              <a:rPr lang="el-GR" sz="1300"/>
              <a:t>λ</a:t>
            </a:r>
            <a:r>
              <a:rPr lang="sl-SI" sz="1300"/>
              <a:t> med 10 cm in 1 cm (centimeterski valovi).</a:t>
            </a:r>
          </a:p>
          <a:p>
            <a:pPr eaLnBrk="1" hangingPunct="1"/>
            <a:r>
              <a:rPr lang="sl-SI" sz="1300"/>
              <a:t>Ekstremno visoke frekvence - EHF (Extremly High Frequencies): 30 GHz do 300 GHz, </a:t>
            </a:r>
            <a:r>
              <a:rPr lang="el-GR" sz="1300"/>
              <a:t>λ</a:t>
            </a:r>
            <a:r>
              <a:rPr lang="sl-SI" sz="1300"/>
              <a:t> med 10 mm in 1mm (milimeterski valovi). </a:t>
            </a:r>
          </a:p>
        </p:txBody>
      </p:sp>
      <p:graphicFrame>
        <p:nvGraphicFramePr>
          <p:cNvPr id="1504260" name="Object 4"/>
          <p:cNvGraphicFramePr>
            <a:graphicFrameLocks noGrp="1" noChangeAspect="1"/>
          </p:cNvGraphicFramePr>
          <p:nvPr>
            <p:ph sz="half" idx="2"/>
          </p:nvPr>
        </p:nvGraphicFramePr>
        <p:xfrm>
          <a:off x="682625" y="1511300"/>
          <a:ext cx="847725" cy="1449388"/>
        </p:xfrm>
        <a:graphic>
          <a:graphicData uri="http://schemas.openxmlformats.org/presentationml/2006/ole">
            <mc:AlternateContent xmlns:mc="http://schemas.openxmlformats.org/markup-compatibility/2006">
              <mc:Choice xmlns:v="urn:schemas-microsoft-com:vml" Requires="v">
                <p:oleObj spid="_x0000_s1504276" name="Equation" r:id="rId4" imgW="609480" imgH="1041120" progId="Equation.3">
                  <p:embed/>
                </p:oleObj>
              </mc:Choice>
              <mc:Fallback>
                <p:oleObj name="Equation" r:id="rId4" imgW="609480" imgH="104112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511300"/>
                        <a:ext cx="847725" cy="144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4263" name="Text Box 5"/>
          <p:cNvSpPr txBox="1">
            <a:spLocks noChangeArrowheads="1"/>
          </p:cNvSpPr>
          <p:nvPr/>
        </p:nvSpPr>
        <p:spPr bwMode="auto">
          <a:xfrm>
            <a:off x="2284413" y="1695450"/>
            <a:ext cx="5791200" cy="7127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C - hitrost širjenja elektromagnetnih valov (svetlobe) - 300 000 000 m/s</a:t>
            </a:r>
          </a:p>
          <a:p>
            <a:pPr eaLnBrk="0" hangingPunct="0">
              <a:spcBef>
                <a:spcPct val="20000"/>
              </a:spcBef>
              <a:buClr>
                <a:schemeClr val="tx2"/>
              </a:buClr>
              <a:buSzPct val="75000"/>
              <a:buFont typeface="Monotype Sorts"/>
              <a:buNone/>
            </a:pPr>
            <a:r>
              <a:rPr lang="sl-SI" sz="1200"/>
              <a:t>f – frekvenca valovanja (Hz)</a:t>
            </a:r>
          </a:p>
          <a:p>
            <a:pPr eaLnBrk="0" hangingPunct="0">
              <a:spcBef>
                <a:spcPct val="20000"/>
              </a:spcBef>
              <a:buClr>
                <a:schemeClr val="tx2"/>
              </a:buClr>
              <a:buSzPct val="75000"/>
              <a:buFont typeface="Monotype Sorts"/>
              <a:buNone/>
            </a:pPr>
            <a:r>
              <a:rPr lang="el-GR" sz="1200"/>
              <a:t>λ</a:t>
            </a:r>
            <a:r>
              <a:rPr lang="sl-SI" sz="1200"/>
              <a:t> - valovna dolžina (m)</a:t>
            </a:r>
            <a:endParaRPr lang="el-GR" sz="120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3" name="Rectangle 2"/>
          <p:cNvSpPr>
            <a:spLocks noGrp="1" noChangeArrowheads="1"/>
          </p:cNvSpPr>
          <p:nvPr>
            <p:ph type="title"/>
          </p:nvPr>
        </p:nvSpPr>
        <p:spPr/>
        <p:txBody>
          <a:bodyPr/>
          <a:lstStyle/>
          <a:p>
            <a:pPr eaLnBrk="1" hangingPunct="1"/>
            <a:r>
              <a:rPr lang="sl-SI"/>
              <a:t>Elektromagnetno valovanje</a:t>
            </a:r>
          </a:p>
        </p:txBody>
      </p:sp>
      <p:pic>
        <p:nvPicPr>
          <p:cNvPr id="1805314" name="Picture 3" descr="slika6"/>
          <p:cNvPicPr>
            <a:picLocks noGrp="1" noChangeAspect="1" noChangeArrowheads="1"/>
          </p:cNvPicPr>
          <p:nvPr>
            <p:ph sz="half" idx="1"/>
          </p:nvPr>
        </p:nvPicPr>
        <p:blipFill>
          <a:blip r:embed="rId3"/>
          <a:srcRect/>
          <a:stretch>
            <a:fillRect/>
          </a:stretch>
        </p:blipFill>
        <p:spPr>
          <a:xfrm>
            <a:off x="285750" y="1463675"/>
            <a:ext cx="4349750" cy="1743075"/>
          </a:xfrm>
        </p:spPr>
      </p:pic>
      <p:pic>
        <p:nvPicPr>
          <p:cNvPr id="1805315" name="Picture 4" descr="slika6"/>
          <p:cNvPicPr>
            <a:picLocks noGrp="1" noChangeAspect="1" noChangeArrowheads="1"/>
          </p:cNvPicPr>
          <p:nvPr>
            <p:ph sz="half" idx="2"/>
          </p:nvPr>
        </p:nvPicPr>
        <p:blipFill>
          <a:blip r:embed="rId4"/>
          <a:srcRect/>
          <a:stretch>
            <a:fillRect/>
          </a:stretch>
        </p:blipFill>
        <p:spPr>
          <a:xfrm>
            <a:off x="4810125" y="1697038"/>
            <a:ext cx="3954463" cy="1941512"/>
          </a:xfrm>
        </p:spPr>
      </p:pic>
      <p:sp>
        <p:nvSpPr>
          <p:cNvPr id="1805316" name="Text Box 5"/>
          <p:cNvSpPr txBox="1">
            <a:spLocks noChangeArrowheads="1"/>
          </p:cNvSpPr>
          <p:nvPr/>
        </p:nvSpPr>
        <p:spPr bwMode="auto">
          <a:xfrm>
            <a:off x="1744663" y="2990850"/>
            <a:ext cx="1719262"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Elektromagnetni val</a:t>
            </a:r>
          </a:p>
        </p:txBody>
      </p:sp>
      <p:sp>
        <p:nvSpPr>
          <p:cNvPr id="1805317" name="Text Box 6"/>
          <p:cNvSpPr txBox="1">
            <a:spLocks noChangeArrowheads="1"/>
          </p:cNvSpPr>
          <p:nvPr/>
        </p:nvSpPr>
        <p:spPr bwMode="auto">
          <a:xfrm>
            <a:off x="5529263" y="3675063"/>
            <a:ext cx="3068637"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Vertikalna in horizontalna polarizacija</a:t>
            </a:r>
          </a:p>
        </p:txBody>
      </p:sp>
      <p:sp>
        <p:nvSpPr>
          <p:cNvPr id="1805318" name="Text Box 7"/>
          <p:cNvSpPr txBox="1">
            <a:spLocks noChangeArrowheads="1"/>
          </p:cNvSpPr>
          <p:nvPr/>
        </p:nvSpPr>
        <p:spPr bwMode="auto">
          <a:xfrm>
            <a:off x="439738" y="4875213"/>
            <a:ext cx="8267700" cy="107156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Vertikalno polariziran elektromagnetni val</a:t>
            </a:r>
            <a:r>
              <a:rPr lang="sl-SI" sz="1400"/>
              <a:t>: električna komponenta polja je pravokotna na </a:t>
            </a:r>
          </a:p>
          <a:p>
            <a:pPr eaLnBrk="0" hangingPunct="0">
              <a:spcBef>
                <a:spcPct val="20000"/>
              </a:spcBef>
              <a:buClr>
                <a:schemeClr val="tx2"/>
              </a:buClr>
              <a:buSzPct val="75000"/>
              <a:buFont typeface="Monotype Sorts"/>
              <a:buNone/>
            </a:pPr>
            <a:r>
              <a:rPr lang="sl-SI" sz="1400"/>
              <a:t>Zemljino površino. </a:t>
            </a:r>
          </a:p>
          <a:p>
            <a:pPr eaLnBrk="0" hangingPunct="0">
              <a:spcBef>
                <a:spcPct val="20000"/>
              </a:spcBef>
              <a:buClr>
                <a:schemeClr val="tx2"/>
              </a:buClr>
              <a:buSzPct val="75000"/>
              <a:buFont typeface="Monotype Sorts"/>
              <a:buNone/>
            </a:pPr>
            <a:r>
              <a:rPr lang="sl-SI" sz="1400">
                <a:solidFill>
                  <a:srgbClr val="2469AE"/>
                </a:solidFill>
              </a:rPr>
              <a:t>Horizontalno polariziran elektromagnetni val</a:t>
            </a:r>
            <a:r>
              <a:rPr lang="sl-SI" sz="1400"/>
              <a:t>: električna komponenta polja je vzporedna z</a:t>
            </a:r>
          </a:p>
          <a:p>
            <a:pPr eaLnBrk="0" hangingPunct="0">
              <a:spcBef>
                <a:spcPct val="20000"/>
              </a:spcBef>
              <a:buClr>
                <a:schemeClr val="tx2"/>
              </a:buClr>
              <a:buSzPct val="75000"/>
              <a:buFont typeface="Monotype Sorts"/>
              <a:buNone/>
            </a:pPr>
            <a:r>
              <a:rPr lang="sl-SI" sz="1400"/>
              <a:t>Zemljino površino.</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361" name="Rectangle 2"/>
          <p:cNvSpPr>
            <a:spLocks noGrp="1" noChangeArrowheads="1"/>
          </p:cNvSpPr>
          <p:nvPr>
            <p:ph type="title"/>
          </p:nvPr>
        </p:nvSpPr>
        <p:spPr/>
        <p:txBody>
          <a:bodyPr/>
          <a:lstStyle/>
          <a:p>
            <a:pPr eaLnBrk="1" hangingPunct="1"/>
            <a:r>
              <a:rPr lang="sl-SI"/>
              <a:t>Odboj, lom  in uklon valovanja</a:t>
            </a:r>
          </a:p>
        </p:txBody>
      </p:sp>
      <p:sp>
        <p:nvSpPr>
          <p:cNvPr id="1807362" name="Rectangle 3"/>
          <p:cNvSpPr>
            <a:spLocks noGrp="1" noChangeArrowheads="1"/>
          </p:cNvSpPr>
          <p:nvPr>
            <p:ph type="body" sz="half" idx="1"/>
          </p:nvPr>
        </p:nvSpPr>
        <p:spPr>
          <a:xfrm>
            <a:off x="479425" y="1468438"/>
            <a:ext cx="8301038" cy="4849812"/>
          </a:xfrm>
        </p:spPr>
        <p:txBody>
          <a:bodyPr/>
          <a:lstStyle/>
          <a:p>
            <a:pPr eaLnBrk="1" hangingPunct="1">
              <a:buFont typeface="Wingdings" pitchFamily="2" charset="2"/>
              <a:buNone/>
            </a:pPr>
            <a:r>
              <a:rPr lang="sl-SI" sz="1400">
                <a:solidFill>
                  <a:srgbClr val="2469AE"/>
                </a:solidFill>
              </a:rPr>
              <a:t>	Loma ali refrakcija:</a:t>
            </a:r>
            <a:r>
              <a:rPr lang="sl-SI" sz="1400"/>
              <a:t> do loma pride pri prehodu valovanja med snovmi z različnimi dielektričnimi konstantami.</a:t>
            </a:r>
          </a:p>
          <a:p>
            <a:pPr eaLnBrk="1" hangingPunct="1">
              <a:buFont typeface="Wingdings" pitchFamily="2" charset="2"/>
              <a:buNone/>
            </a:pPr>
            <a:r>
              <a:rPr lang="sl-SI" sz="1400"/>
              <a:t>	</a:t>
            </a:r>
            <a:r>
              <a:rPr lang="sl-SI" sz="1400">
                <a:solidFill>
                  <a:srgbClr val="2469AE"/>
                </a:solidFill>
              </a:rPr>
              <a:t>Uklon ali difrakcija:</a:t>
            </a:r>
            <a:r>
              <a:rPr lang="sl-SI" sz="1400"/>
              <a:t> ko valovanje na robovih ovir, ki se nahajajo na njegovi poti, spremeni smer. Pojav je frekvenčno odvisen, s porastom frekvence se intenzivnost  zavijanja zmanjšuje.</a:t>
            </a:r>
          </a:p>
          <a:p>
            <a:pPr eaLnBrk="1" hangingPunct="1">
              <a:buFont typeface="Wingdings" pitchFamily="2" charset="2"/>
              <a:buNone/>
            </a:pPr>
            <a:r>
              <a:rPr lang="sl-SI" sz="1400"/>
              <a:t>	Super–refrakcija, sub-refrakcija: ukrivljanj elektromagnetnega valovanja, ki se pojavlja na VHF in višjih frekvenčnih področjih. Do ukrivljanja pride zaradi razlik v temperaturah in vlažnostih na strani sprejemnika in oddajnika.</a:t>
            </a:r>
          </a:p>
          <a:p>
            <a:pPr eaLnBrk="1" hangingPunct="1">
              <a:buFont typeface="Wingdings" pitchFamily="2" charset="2"/>
              <a:buNone/>
            </a:pPr>
            <a:endParaRPr lang="sl-SI" sz="1400"/>
          </a:p>
        </p:txBody>
      </p:sp>
      <p:pic>
        <p:nvPicPr>
          <p:cNvPr id="1807363" name="Picture 4" descr="superrefrakcija"/>
          <p:cNvPicPr>
            <a:picLocks noGrp="1" noChangeAspect="1" noChangeArrowheads="1"/>
          </p:cNvPicPr>
          <p:nvPr>
            <p:ph sz="quarter" idx="2"/>
          </p:nvPr>
        </p:nvPicPr>
        <p:blipFill>
          <a:blip r:embed="rId3"/>
          <a:srcRect/>
          <a:stretch>
            <a:fillRect/>
          </a:stretch>
        </p:blipFill>
        <p:spPr>
          <a:xfrm>
            <a:off x="574675" y="3840163"/>
            <a:ext cx="4038600" cy="2055812"/>
          </a:xfrm>
        </p:spPr>
      </p:pic>
      <p:pic>
        <p:nvPicPr>
          <p:cNvPr id="1807364" name="Picture 5" descr="superrefrakcijax"/>
          <p:cNvPicPr>
            <a:picLocks noGrp="1" noChangeAspect="1" noChangeArrowheads="1"/>
          </p:cNvPicPr>
          <p:nvPr>
            <p:ph sz="quarter" idx="3"/>
          </p:nvPr>
        </p:nvPicPr>
        <p:blipFill>
          <a:blip r:embed="rId4"/>
          <a:srcRect/>
          <a:stretch>
            <a:fillRect/>
          </a:stretch>
        </p:blipFill>
        <p:spPr>
          <a:xfrm>
            <a:off x="5297488" y="3451225"/>
            <a:ext cx="3092450" cy="1263650"/>
          </a:xfrm>
        </p:spPr>
      </p:pic>
      <p:pic>
        <p:nvPicPr>
          <p:cNvPr id="1807365" name="Picture 6" descr="subrefrakcija"/>
          <p:cNvPicPr>
            <a:picLocks noChangeAspect="1" noChangeArrowheads="1"/>
          </p:cNvPicPr>
          <p:nvPr/>
        </p:nvPicPr>
        <p:blipFill>
          <a:blip r:embed="rId5"/>
          <a:srcRect/>
          <a:stretch>
            <a:fillRect/>
          </a:stretch>
        </p:blipFill>
        <p:spPr bwMode="auto">
          <a:xfrm>
            <a:off x="5335588" y="5218113"/>
            <a:ext cx="3021012" cy="1050925"/>
          </a:xfrm>
          <a:prstGeom prst="rect">
            <a:avLst/>
          </a:prstGeom>
          <a:noFill/>
          <a:ln w="9525">
            <a:noFill/>
            <a:miter lim="800000"/>
            <a:headEnd/>
            <a:tailEnd/>
          </a:ln>
        </p:spPr>
      </p:pic>
      <p:sp>
        <p:nvSpPr>
          <p:cNvPr id="1807366" name="Text Box 7"/>
          <p:cNvSpPr txBox="1">
            <a:spLocks noChangeArrowheads="1"/>
          </p:cNvSpPr>
          <p:nvPr/>
        </p:nvSpPr>
        <p:spPr bwMode="auto">
          <a:xfrm>
            <a:off x="6188075" y="4789488"/>
            <a:ext cx="1428750"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Super-refrakcija</a:t>
            </a:r>
          </a:p>
        </p:txBody>
      </p:sp>
      <p:sp>
        <p:nvSpPr>
          <p:cNvPr id="1807367" name="Text Box 8"/>
          <p:cNvSpPr txBox="1">
            <a:spLocks noChangeArrowheads="1"/>
          </p:cNvSpPr>
          <p:nvPr/>
        </p:nvSpPr>
        <p:spPr bwMode="auto">
          <a:xfrm>
            <a:off x="6308725" y="6251575"/>
            <a:ext cx="127317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Sub-refrakcija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09" name="Rectangle 2"/>
          <p:cNvSpPr>
            <a:spLocks noGrp="1" noChangeArrowheads="1"/>
          </p:cNvSpPr>
          <p:nvPr>
            <p:ph type="title"/>
          </p:nvPr>
        </p:nvSpPr>
        <p:spPr/>
        <p:txBody>
          <a:bodyPr/>
          <a:lstStyle/>
          <a:p>
            <a:pPr eaLnBrk="1" hangingPunct="1"/>
            <a:r>
              <a:rPr lang="sl-SI"/>
              <a:t>Zemeljska atmosfera</a:t>
            </a:r>
          </a:p>
        </p:txBody>
      </p:sp>
      <p:pic>
        <p:nvPicPr>
          <p:cNvPr id="1809410" name="Picture 3" descr="slika6"/>
          <p:cNvPicPr>
            <a:picLocks noGrp="1" noChangeAspect="1" noChangeArrowheads="1"/>
          </p:cNvPicPr>
          <p:nvPr>
            <p:ph sz="half" idx="1"/>
          </p:nvPr>
        </p:nvPicPr>
        <p:blipFill>
          <a:blip r:embed="rId3"/>
          <a:srcRect/>
          <a:stretch>
            <a:fillRect/>
          </a:stretch>
        </p:blipFill>
        <p:spPr>
          <a:xfrm>
            <a:off x="315913" y="1468438"/>
            <a:ext cx="4270375" cy="4314825"/>
          </a:xfrm>
        </p:spPr>
      </p:pic>
      <p:sp>
        <p:nvSpPr>
          <p:cNvPr id="1809411" name="Text Box 4"/>
          <p:cNvSpPr txBox="1">
            <a:spLocks noChangeArrowheads="1"/>
          </p:cNvSpPr>
          <p:nvPr/>
        </p:nvSpPr>
        <p:spPr bwMode="auto">
          <a:xfrm>
            <a:off x="1570038" y="5797550"/>
            <a:ext cx="1890712"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Zgradba atmosfere</a:t>
            </a:r>
          </a:p>
        </p:txBody>
      </p:sp>
      <p:sp>
        <p:nvSpPr>
          <p:cNvPr id="1809412" name="Text Box 5"/>
          <p:cNvSpPr txBox="1">
            <a:spLocks noChangeArrowheads="1"/>
          </p:cNvSpPr>
          <p:nvPr/>
        </p:nvSpPr>
        <p:spPr bwMode="auto">
          <a:xfrm>
            <a:off x="4543425" y="1457325"/>
            <a:ext cx="4373563" cy="15890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Ionosfera je sestavljena iz  velikega števila nosilcev</a:t>
            </a:r>
          </a:p>
          <a:p>
            <a:pPr eaLnBrk="0" hangingPunct="0">
              <a:spcBef>
                <a:spcPct val="20000"/>
              </a:spcBef>
              <a:buClr>
                <a:schemeClr val="tx2"/>
              </a:buClr>
              <a:buSzPct val="75000"/>
              <a:buFont typeface="Monotype Sorts"/>
              <a:buNone/>
            </a:pPr>
            <a:r>
              <a:rPr lang="sl-SI" sz="1200"/>
              <a:t>električnega naboja (</a:t>
            </a:r>
            <a:r>
              <a:rPr lang="sl-SI" sz="1200">
                <a:solidFill>
                  <a:srgbClr val="2469AE"/>
                </a:solidFill>
              </a:rPr>
              <a:t>elektronov, ionov).  Ti delci </a:t>
            </a:r>
          </a:p>
          <a:p>
            <a:pPr eaLnBrk="0" hangingPunct="0">
              <a:spcBef>
                <a:spcPct val="20000"/>
              </a:spcBef>
              <a:buClr>
                <a:schemeClr val="tx2"/>
              </a:buClr>
              <a:buSzPct val="75000"/>
              <a:buFont typeface="Monotype Sorts"/>
              <a:buNone/>
            </a:pPr>
            <a:r>
              <a:rPr lang="sl-SI" sz="1200">
                <a:solidFill>
                  <a:srgbClr val="2469AE"/>
                </a:solidFill>
              </a:rPr>
              <a:t>nastanejo pretežno zaradi cepljenja nevtralni molekul</a:t>
            </a:r>
          </a:p>
          <a:p>
            <a:pPr eaLnBrk="0" hangingPunct="0">
              <a:spcBef>
                <a:spcPct val="20000"/>
              </a:spcBef>
              <a:buClr>
                <a:schemeClr val="tx2"/>
              </a:buClr>
              <a:buSzPct val="75000"/>
              <a:buFont typeface="Monotype Sorts"/>
              <a:buNone/>
            </a:pPr>
            <a:r>
              <a:rPr lang="sl-SI" sz="1200">
                <a:solidFill>
                  <a:srgbClr val="2469AE"/>
                </a:solidFill>
              </a:rPr>
              <a:t>zraka pod vplivom UV in rentgenskega sevanja Sonca</a:t>
            </a:r>
            <a:r>
              <a:rPr lang="sl-SI" sz="1200"/>
              <a:t>.</a:t>
            </a:r>
          </a:p>
          <a:p>
            <a:pPr eaLnBrk="0" hangingPunct="0">
              <a:spcBef>
                <a:spcPct val="20000"/>
              </a:spcBef>
              <a:buClr>
                <a:schemeClr val="tx2"/>
              </a:buClr>
              <a:buSzPct val="75000"/>
              <a:buFont typeface="Monotype Sorts"/>
              <a:buNone/>
            </a:pPr>
            <a:r>
              <a:rPr lang="sl-SI" sz="1200"/>
              <a:t>Ko se svobodni elektron ponovno veže na pozitivni</a:t>
            </a:r>
          </a:p>
          <a:p>
            <a:pPr eaLnBrk="0" hangingPunct="0">
              <a:spcBef>
                <a:spcPct val="20000"/>
              </a:spcBef>
              <a:buClr>
                <a:schemeClr val="tx2"/>
              </a:buClr>
              <a:buSzPct val="75000"/>
              <a:buFont typeface="Monotype Sorts"/>
              <a:buNone/>
            </a:pPr>
            <a:r>
              <a:rPr lang="sl-SI" sz="1200"/>
              <a:t>ion, ponovno dobimo nevtralno molekulo, postopku</a:t>
            </a:r>
          </a:p>
          <a:p>
            <a:pPr eaLnBrk="0" hangingPunct="0">
              <a:spcBef>
                <a:spcPct val="20000"/>
              </a:spcBef>
              <a:buClr>
                <a:schemeClr val="tx2"/>
              </a:buClr>
              <a:buSzPct val="75000"/>
              <a:buFont typeface="Monotype Sorts"/>
              <a:buNone/>
            </a:pPr>
            <a:r>
              <a:rPr lang="sl-SI" sz="1200"/>
              <a:t>pa pravimo rekombinacija.</a:t>
            </a:r>
          </a:p>
        </p:txBody>
      </p:sp>
      <p:pic>
        <p:nvPicPr>
          <p:cNvPr id="1809413" name="Picture 6" descr="slika6"/>
          <p:cNvPicPr>
            <a:picLocks noGrp="1" noChangeAspect="1" noChangeArrowheads="1"/>
          </p:cNvPicPr>
          <p:nvPr>
            <p:ph sz="half" idx="2"/>
          </p:nvPr>
        </p:nvPicPr>
        <p:blipFill>
          <a:blip r:embed="rId4"/>
          <a:srcRect/>
          <a:stretch>
            <a:fillRect/>
          </a:stretch>
        </p:blipFill>
        <p:spPr>
          <a:xfrm>
            <a:off x="5462588" y="3263900"/>
            <a:ext cx="3200400" cy="3170238"/>
          </a:xfrm>
        </p:spPr>
      </p:pic>
      <p:sp>
        <p:nvSpPr>
          <p:cNvPr id="1809414" name="Text Box 7"/>
          <p:cNvSpPr txBox="1">
            <a:spLocks noChangeArrowheads="1"/>
          </p:cNvSpPr>
          <p:nvPr/>
        </p:nvSpPr>
        <p:spPr bwMode="auto">
          <a:xfrm>
            <a:off x="5700713" y="6364288"/>
            <a:ext cx="24923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Gostota elektronov v ionosferi</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7" name="Rectangle 2"/>
          <p:cNvSpPr>
            <a:spLocks noGrp="1" noChangeArrowheads="1"/>
          </p:cNvSpPr>
          <p:nvPr>
            <p:ph type="title"/>
          </p:nvPr>
        </p:nvSpPr>
        <p:spPr/>
        <p:txBody>
          <a:bodyPr/>
          <a:lstStyle/>
          <a:p>
            <a:pPr eaLnBrk="1" hangingPunct="1"/>
            <a:r>
              <a:rPr lang="sl-SI"/>
              <a:t>Radijski valovi (1)</a:t>
            </a:r>
          </a:p>
        </p:txBody>
      </p:sp>
      <p:sp>
        <p:nvSpPr>
          <p:cNvPr id="1811458" name="Text Box 3"/>
          <p:cNvSpPr txBox="1">
            <a:spLocks noChangeArrowheads="1"/>
          </p:cNvSpPr>
          <p:nvPr/>
        </p:nvSpPr>
        <p:spPr bwMode="auto">
          <a:xfrm>
            <a:off x="369888" y="1431925"/>
            <a:ext cx="8426450" cy="413861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Glede na način širjenja delimo valove na: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Tx/>
              <a:buChar char="-"/>
            </a:pPr>
            <a:r>
              <a:rPr lang="sl-SI" sz="1400"/>
              <a:t> </a:t>
            </a:r>
            <a:r>
              <a:rPr lang="sl-SI" sz="1400">
                <a:solidFill>
                  <a:srgbClr val="2469AE"/>
                </a:solidFill>
              </a:rPr>
              <a:t>površinske ali talne: se širijo ob površini Zemlje</a:t>
            </a:r>
            <a:r>
              <a:rPr lang="sl-SI" sz="1400"/>
              <a:t>, zaradi tega so podvrženi absorbciji v        </a:t>
            </a:r>
          </a:p>
          <a:p>
            <a:pPr eaLnBrk="0" hangingPunct="0">
              <a:spcBef>
                <a:spcPct val="20000"/>
              </a:spcBef>
              <a:buClr>
                <a:schemeClr val="tx2"/>
              </a:buClr>
              <a:buSzPct val="75000"/>
            </a:pPr>
            <a:r>
              <a:rPr lang="sl-SI" sz="1400"/>
              <a:t>  Zemljini površini, ki narašča z višanjem frekvence valovanja. Za doseganje velikih razdalj     </a:t>
            </a:r>
          </a:p>
          <a:p>
            <a:pPr eaLnBrk="0" hangingPunct="0">
              <a:spcBef>
                <a:spcPct val="20000"/>
              </a:spcBef>
              <a:buClr>
                <a:schemeClr val="tx2"/>
              </a:buClr>
              <a:buSzPct val="75000"/>
            </a:pPr>
            <a:r>
              <a:rPr lang="sl-SI" sz="1400"/>
              <a:t>  je ta način razširjanja uporaben le za srednje in dolge valove. Na KV področju je domet    </a:t>
            </a:r>
          </a:p>
          <a:p>
            <a:pPr eaLnBrk="0" hangingPunct="0">
              <a:spcBef>
                <a:spcPct val="20000"/>
              </a:spcBef>
              <a:buClr>
                <a:schemeClr val="tx2"/>
              </a:buClr>
              <a:buSzPct val="75000"/>
            </a:pPr>
            <a:r>
              <a:rPr lang="sl-SI" sz="1400"/>
              <a:t>  površinskega vala le od 15 km do 100 km, odvisno od frekvence.</a:t>
            </a:r>
          </a:p>
          <a:p>
            <a:pPr eaLnBrk="0" hangingPunct="0">
              <a:spcBef>
                <a:spcPct val="20000"/>
              </a:spcBef>
              <a:buClr>
                <a:schemeClr val="tx2"/>
              </a:buClr>
              <a:buSzPct val="75000"/>
            </a:pPr>
            <a:endParaRPr lang="sl-SI" sz="1400"/>
          </a:p>
          <a:p>
            <a:pPr eaLnBrk="0" hangingPunct="0">
              <a:spcBef>
                <a:spcPct val="20000"/>
              </a:spcBef>
              <a:buClr>
                <a:schemeClr val="tx2"/>
              </a:buClr>
              <a:buSzPct val="75000"/>
              <a:buFontTx/>
              <a:buChar char="-"/>
            </a:pPr>
            <a:r>
              <a:rPr lang="sl-SI" sz="1400"/>
              <a:t> </a:t>
            </a:r>
            <a:r>
              <a:rPr lang="sl-SI" sz="1400">
                <a:solidFill>
                  <a:srgbClr val="2469AE"/>
                </a:solidFill>
              </a:rPr>
              <a:t>troposferske ali direktne</a:t>
            </a:r>
            <a:r>
              <a:rPr lang="sl-SI" sz="1400"/>
              <a:t>: je značilno, da se ves čas širijo v zemeljski troposferi. Na ta </a:t>
            </a:r>
          </a:p>
          <a:p>
            <a:pPr eaLnBrk="0" hangingPunct="0">
              <a:spcBef>
                <a:spcPct val="20000"/>
              </a:spcBef>
              <a:buClr>
                <a:schemeClr val="tx2"/>
              </a:buClr>
              <a:buSzPct val="75000"/>
            </a:pPr>
            <a:r>
              <a:rPr lang="sl-SI" sz="1400"/>
              <a:t>  način </a:t>
            </a:r>
            <a:r>
              <a:rPr lang="sl-SI" sz="1400">
                <a:solidFill>
                  <a:srgbClr val="2469AE"/>
                </a:solidFill>
              </a:rPr>
              <a:t>se širijo valovi vseh UKV področij</a:t>
            </a:r>
            <a:r>
              <a:rPr lang="sl-SI" sz="1400"/>
              <a:t>. V primeru, da zadenejo ob oviro se odbijejo in   </a:t>
            </a:r>
          </a:p>
          <a:p>
            <a:pPr eaLnBrk="0" hangingPunct="0">
              <a:spcBef>
                <a:spcPct val="20000"/>
              </a:spcBef>
              <a:buClr>
                <a:schemeClr val="tx2"/>
              </a:buClr>
              <a:buSzPct val="75000"/>
            </a:pPr>
            <a:r>
              <a:rPr lang="sl-SI" sz="1400"/>
              <a:t>  spremenijo smer.</a:t>
            </a:r>
          </a:p>
          <a:p>
            <a:pPr eaLnBrk="0" hangingPunct="0">
              <a:spcBef>
                <a:spcPct val="20000"/>
              </a:spcBef>
              <a:buClr>
                <a:schemeClr val="tx2"/>
              </a:buClr>
              <a:buSzPct val="75000"/>
            </a:pPr>
            <a:endParaRPr lang="sl-SI" sz="1400"/>
          </a:p>
          <a:p>
            <a:pPr eaLnBrk="0" hangingPunct="0">
              <a:spcBef>
                <a:spcPct val="20000"/>
              </a:spcBef>
              <a:buClr>
                <a:schemeClr val="tx2"/>
              </a:buClr>
              <a:buSzPct val="75000"/>
              <a:buFontTx/>
              <a:buChar char="-"/>
            </a:pPr>
            <a:r>
              <a:rPr lang="sl-SI" sz="1400"/>
              <a:t> </a:t>
            </a:r>
            <a:r>
              <a:rPr lang="sl-SI" sz="1400">
                <a:solidFill>
                  <a:srgbClr val="2469AE"/>
                </a:solidFill>
              </a:rPr>
              <a:t>prostorske ali ionosferske: značilno za KV valove</a:t>
            </a:r>
            <a:r>
              <a:rPr lang="sl-SI" sz="1400"/>
              <a:t>. Valovi se širijo v prostor, odbijejo od </a:t>
            </a:r>
          </a:p>
          <a:p>
            <a:pPr eaLnBrk="0" hangingPunct="0">
              <a:spcBef>
                <a:spcPct val="20000"/>
              </a:spcBef>
              <a:buClr>
                <a:schemeClr val="tx2"/>
              </a:buClr>
              <a:buSzPct val="75000"/>
            </a:pPr>
            <a:r>
              <a:rPr lang="sl-SI" sz="1400"/>
              <a:t>  ionosfere in se vrnejo na Zemljo. S to vrsto razširjanja je mogoče doseči največje razdalje</a:t>
            </a:r>
          </a:p>
          <a:p>
            <a:pPr eaLnBrk="0" hangingPunct="0">
              <a:spcBef>
                <a:spcPct val="20000"/>
              </a:spcBef>
              <a:buClr>
                <a:schemeClr val="tx2"/>
              </a:buClr>
              <a:buSzPct val="75000"/>
            </a:pPr>
            <a:r>
              <a:rPr lang="sl-SI" sz="1400"/>
              <a:t>  Na KV področju. Do loma valovanja v ionosferi pride zaradi različnih hitrostih valovanja, ki       </a:t>
            </a:r>
          </a:p>
          <a:p>
            <a:pPr eaLnBrk="0" hangingPunct="0">
              <a:spcBef>
                <a:spcPct val="20000"/>
              </a:spcBef>
              <a:buClr>
                <a:schemeClr val="tx2"/>
              </a:buClr>
              <a:buSzPct val="75000"/>
            </a:pPr>
            <a:r>
              <a:rPr lang="sl-SI" sz="1400"/>
              <a:t>  so posledice različnih gostot prostih elektronov. </a:t>
            </a:r>
            <a:r>
              <a:rPr lang="sl-SI" sz="1400">
                <a:solidFill>
                  <a:srgbClr val="2469AE"/>
                </a:solidFill>
              </a:rPr>
              <a:t>Frekvenca slabljenja</a:t>
            </a:r>
            <a:r>
              <a:rPr lang="sl-SI" sz="1400"/>
              <a:t> je najnižja še  </a:t>
            </a:r>
          </a:p>
          <a:p>
            <a:pPr eaLnBrk="0" hangingPunct="0">
              <a:spcBef>
                <a:spcPct val="20000"/>
              </a:spcBef>
              <a:buClr>
                <a:schemeClr val="tx2"/>
              </a:buClr>
              <a:buSzPct val="75000"/>
            </a:pPr>
            <a:r>
              <a:rPr lang="sl-SI" sz="1400"/>
              <a:t>  uporabna frekvenca za vzpostavljanje zvez s pomočjo prostorskega vala.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7" name="Rectangle 2"/>
          <p:cNvSpPr>
            <a:spLocks noGrp="1" noChangeArrowheads="1"/>
          </p:cNvSpPr>
          <p:nvPr>
            <p:ph type="title"/>
          </p:nvPr>
        </p:nvSpPr>
        <p:spPr/>
        <p:txBody>
          <a:bodyPr/>
          <a:lstStyle/>
          <a:p>
            <a:pPr eaLnBrk="1" hangingPunct="1"/>
            <a:r>
              <a:rPr lang="sl-SI"/>
              <a:t>CEPT</a:t>
            </a:r>
          </a:p>
        </p:txBody>
      </p:sp>
      <p:sp>
        <p:nvSpPr>
          <p:cNvPr id="1099778" name="Rectangle 3"/>
          <p:cNvSpPr>
            <a:spLocks noGrp="1" noChangeArrowheads="1"/>
          </p:cNvSpPr>
          <p:nvPr>
            <p:ph type="body" idx="1"/>
          </p:nvPr>
        </p:nvSpPr>
        <p:spPr/>
        <p:txBody>
          <a:bodyPr/>
          <a:lstStyle/>
          <a:p>
            <a:pPr marL="0" indent="0" eaLnBrk="1" hangingPunct="1">
              <a:buFont typeface="Wingdings" pitchFamily="2" charset="2"/>
              <a:buNone/>
            </a:pPr>
            <a:r>
              <a:rPr lang="sl-SI"/>
              <a:t>European Conference of Postal and Telecommunications Administrations (CEPT).</a:t>
            </a:r>
          </a:p>
          <a:p>
            <a:pPr marL="0" indent="0" eaLnBrk="1" hangingPunct="1">
              <a:buFont typeface="Wingdings" pitchFamily="2" charset="2"/>
              <a:buNone/>
            </a:pPr>
            <a:r>
              <a:rPr lang="sl-SI"/>
              <a:t>Evropska konferenca poštnih in telekomunikacijskih uprav.</a:t>
            </a:r>
          </a:p>
          <a:p>
            <a:pPr marL="0" indent="0" eaLnBrk="1" hangingPunct="1">
              <a:buFont typeface="Wingdings" pitchFamily="2" charset="2"/>
              <a:buNone/>
            </a:pPr>
            <a:endParaRPr lang="sl-SI"/>
          </a:p>
          <a:p>
            <a:pPr marL="0" indent="0" eaLnBrk="1" hangingPunct="1">
              <a:buFont typeface="Wingdings" pitchFamily="2" charset="2"/>
              <a:buNone/>
            </a:pPr>
            <a:r>
              <a:rPr lang="sl-SI"/>
              <a:t>Ustanovljena je bila leta 1959 z namenom koordinacije evropskih državnih poštnih in telekomunikacijskih organizacij.</a:t>
            </a:r>
          </a:p>
          <a:p>
            <a:pPr marL="0" indent="0" eaLnBrk="1" hangingPunct="1">
              <a:buFont typeface="Wingdings" pitchFamily="2" charset="2"/>
              <a:buNone/>
            </a:pPr>
            <a:endParaRPr lang="sl-SI"/>
          </a:p>
          <a:p>
            <a:pPr marL="0" indent="0" eaLnBrk="1" hangingPunct="1">
              <a:buFont typeface="Wingdings" pitchFamily="2" charset="2"/>
              <a:buNone/>
            </a:pPr>
            <a:r>
              <a:rPr lang="sl-SI"/>
              <a:t>Je ustanoviteljica European Telecommunications Standards Institute (ETSI) – za Evropo predstavlja nekaj podobnega, kot ITU za ves svet.</a:t>
            </a:r>
          </a:p>
          <a:p>
            <a:pPr marL="0" indent="0" eaLnBrk="1" hangingPunct="1">
              <a:buFont typeface="Wingdings" pitchFamily="2" charset="2"/>
              <a:buNone/>
            </a:pPr>
            <a:endParaRPr lang="sl-SI"/>
          </a:p>
          <a:p>
            <a:pPr marL="0" indent="0" eaLnBrk="1" hangingPunct="1">
              <a:buFont typeface="Wingdings" pitchFamily="2" charset="2"/>
              <a:buNone/>
            </a:pPr>
            <a:endParaRPr lang="sl-SI"/>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5" name="Rectangle 2"/>
          <p:cNvSpPr>
            <a:spLocks noGrp="1" noChangeArrowheads="1"/>
          </p:cNvSpPr>
          <p:nvPr>
            <p:ph type="title"/>
          </p:nvPr>
        </p:nvSpPr>
        <p:spPr/>
        <p:txBody>
          <a:bodyPr/>
          <a:lstStyle/>
          <a:p>
            <a:pPr eaLnBrk="1" hangingPunct="1"/>
            <a:r>
              <a:rPr lang="sl-SI"/>
              <a:t>Aktivnost Sonca – Solarni ciklus</a:t>
            </a:r>
          </a:p>
        </p:txBody>
      </p:sp>
      <p:pic>
        <p:nvPicPr>
          <p:cNvPr id="1813506" name="Picture 3" descr="sevanje_sonca"/>
          <p:cNvPicPr>
            <a:picLocks noChangeAspect="1" noChangeArrowheads="1"/>
          </p:cNvPicPr>
          <p:nvPr/>
        </p:nvPicPr>
        <p:blipFill>
          <a:blip r:embed="rId3"/>
          <a:srcRect/>
          <a:stretch>
            <a:fillRect/>
          </a:stretch>
        </p:blipFill>
        <p:spPr bwMode="auto">
          <a:xfrm>
            <a:off x="2647950" y="2867025"/>
            <a:ext cx="5576888" cy="3497263"/>
          </a:xfrm>
          <a:prstGeom prst="rect">
            <a:avLst/>
          </a:prstGeom>
          <a:noFill/>
          <a:ln w="9525">
            <a:noFill/>
            <a:miter lim="800000"/>
            <a:headEnd/>
            <a:tailEnd/>
          </a:ln>
        </p:spPr>
      </p:pic>
      <p:sp>
        <p:nvSpPr>
          <p:cNvPr id="1813507" name="Text Box 4"/>
          <p:cNvSpPr txBox="1">
            <a:spLocks noChangeArrowheads="1"/>
          </p:cNvSpPr>
          <p:nvPr/>
        </p:nvSpPr>
        <p:spPr bwMode="auto">
          <a:xfrm>
            <a:off x="1665288" y="3932238"/>
            <a:ext cx="1477962" cy="517525"/>
          </a:xfrm>
          <a:prstGeom prst="rect">
            <a:avLst/>
          </a:prstGeom>
          <a:noFill/>
          <a:ln w="12700">
            <a:noFill/>
            <a:miter lim="800000"/>
            <a:headEnd type="none" w="sm" len="sm"/>
            <a:tailEnd type="none" w="sm" len="sm"/>
          </a:ln>
        </p:spPr>
        <p:txBody>
          <a:bodyPr wrap="none">
            <a:spAutoFit/>
          </a:bodyPr>
          <a:lstStyle/>
          <a:p>
            <a:pPr algn="ctr" eaLnBrk="0" hangingPunct="0">
              <a:spcBef>
                <a:spcPct val="20000"/>
              </a:spcBef>
              <a:buClr>
                <a:schemeClr val="tx2"/>
              </a:buClr>
              <a:buSzPct val="75000"/>
              <a:buFont typeface="Monotype Sorts"/>
              <a:buNone/>
            </a:pPr>
            <a:r>
              <a:rPr lang="sl-SI" sz="1400"/>
              <a:t>Sevanje sonca</a:t>
            </a:r>
            <a:br>
              <a:rPr lang="sl-SI" sz="1400"/>
            </a:br>
            <a:r>
              <a:rPr lang="sl-SI" sz="1400"/>
              <a:t>[W/m</a:t>
            </a:r>
            <a:r>
              <a:rPr lang="sl-SI" sz="1400" baseline="30000"/>
              <a:t>2</a:t>
            </a:r>
            <a:r>
              <a:rPr lang="sl-SI" sz="1400"/>
              <a:t>]</a:t>
            </a:r>
          </a:p>
        </p:txBody>
      </p:sp>
      <p:sp>
        <p:nvSpPr>
          <p:cNvPr id="1813508" name="Text Box 5"/>
          <p:cNvSpPr txBox="1">
            <a:spLocks noChangeArrowheads="1"/>
          </p:cNvSpPr>
          <p:nvPr/>
        </p:nvSpPr>
        <p:spPr bwMode="auto">
          <a:xfrm>
            <a:off x="387350" y="1379538"/>
            <a:ext cx="8289925" cy="141128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Na ionosfero najbolj vpliva UV sevanje Sonca. V obdobju, ko je UV sevanje majhno , je tudi ionizacija majhna. Zaradi tega se signali z kratko valovno dolžino prebijejo skozi ionosfero in izgubijo v vesolju. V času velike intenzivnosti UV sevanja se ionizacija poveča, kar omogoči odboj signalov s krajšo valovno dolžino. </a:t>
            </a:r>
          </a:p>
          <a:p>
            <a:pPr eaLnBrk="0" hangingPunct="0">
              <a:spcBef>
                <a:spcPct val="20000"/>
              </a:spcBef>
              <a:buClr>
                <a:schemeClr val="tx2"/>
              </a:buClr>
              <a:buSzPct val="75000"/>
              <a:buFont typeface="Monotype Sorts"/>
              <a:buNone/>
            </a:pPr>
            <a:r>
              <a:rPr lang="sl-SI" sz="1400"/>
              <a:t>Število sončnih peg (magnetna aktivnost sonca) se spreminja s povprečno periodo 11 let.  Leta 2001 je bil maksimum, v letu 2007 smo dosegli minimum.</a:t>
            </a:r>
          </a:p>
        </p:txBody>
      </p:sp>
      <p:pic>
        <p:nvPicPr>
          <p:cNvPr id="1813509" name="Picture 6"/>
          <p:cNvPicPr>
            <a:picLocks noChangeAspect="1" noChangeArrowheads="1"/>
          </p:cNvPicPr>
          <p:nvPr/>
        </p:nvPicPr>
        <p:blipFill>
          <a:blip r:embed="rId4"/>
          <a:srcRect/>
          <a:stretch>
            <a:fillRect/>
          </a:stretch>
        </p:blipFill>
        <p:spPr bwMode="auto">
          <a:xfrm>
            <a:off x="754063" y="2916238"/>
            <a:ext cx="1343025" cy="1095375"/>
          </a:xfrm>
          <a:prstGeom prst="rect">
            <a:avLst/>
          </a:prstGeom>
          <a:noFill/>
          <a:ln w="12700">
            <a:noFill/>
            <a:miter lim="800000"/>
            <a:headEnd type="none" w="sm" len="sm"/>
            <a:tailEnd type="none" w="sm" len="sm"/>
          </a:ln>
        </p:spPr>
      </p:pic>
      <p:pic>
        <p:nvPicPr>
          <p:cNvPr id="1813510" name="Picture 7"/>
          <p:cNvPicPr>
            <a:picLocks noChangeAspect="1" noChangeArrowheads="1"/>
          </p:cNvPicPr>
          <p:nvPr/>
        </p:nvPicPr>
        <p:blipFill>
          <a:blip r:embed="rId5"/>
          <a:srcRect/>
          <a:stretch>
            <a:fillRect/>
          </a:stretch>
        </p:blipFill>
        <p:spPr bwMode="auto">
          <a:xfrm>
            <a:off x="704850" y="4443413"/>
            <a:ext cx="1423988" cy="2081212"/>
          </a:xfrm>
          <a:prstGeom prst="rect">
            <a:avLst/>
          </a:prstGeom>
          <a:noFill/>
          <a:ln w="12700">
            <a:noFill/>
            <a:miter lim="800000"/>
            <a:headEnd type="none" w="sm" len="sm"/>
            <a:tailEnd type="none" w="sm" len="sm"/>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553" name="Rectangle 2"/>
          <p:cNvSpPr>
            <a:spLocks noGrp="1" noChangeArrowheads="1"/>
          </p:cNvSpPr>
          <p:nvPr>
            <p:ph type="title" sz="quarter"/>
          </p:nvPr>
        </p:nvSpPr>
        <p:spPr/>
        <p:txBody>
          <a:bodyPr/>
          <a:lstStyle/>
          <a:p>
            <a:pPr eaLnBrk="1" hangingPunct="1"/>
            <a:r>
              <a:rPr lang="sl-SI"/>
              <a:t>Vpliv aktivnosti Sonca na posamezne sloje atmosfere</a:t>
            </a:r>
          </a:p>
        </p:txBody>
      </p:sp>
      <p:sp>
        <p:nvSpPr>
          <p:cNvPr id="1815554" name="Text Box 3"/>
          <p:cNvSpPr txBox="1">
            <a:spLocks noChangeArrowheads="1"/>
          </p:cNvSpPr>
          <p:nvPr/>
        </p:nvSpPr>
        <p:spPr bwMode="auto">
          <a:xfrm>
            <a:off x="4344988" y="1354138"/>
            <a:ext cx="4508500" cy="363378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Char char="n"/>
            </a:pPr>
            <a:r>
              <a:rPr lang="sl-SI" sz="1200"/>
              <a:t> F sloj: Od vseh slojev v ionosferi najmočneje ioniziran. Rekombinacija v tem sloju je počasna, tako da obstaja tudi ponoči. Minimum ionizacije je tik pred sončnim vzhodom. Z vzhodom Sonca ionizacija hitro doseže povprečno dnevno vrednost. Višina sloja je podnevi višja kot ponoči</a:t>
            </a:r>
            <a:endParaRPr lang="sl-SI" sz="1200">
              <a:solidFill>
                <a:srgbClr val="FF0000"/>
              </a:solidFill>
            </a:endParaRPr>
          </a:p>
          <a:p>
            <a:pPr eaLnBrk="0" hangingPunct="0">
              <a:spcBef>
                <a:spcPct val="20000"/>
              </a:spcBef>
              <a:buClr>
                <a:schemeClr val="tx2"/>
              </a:buClr>
              <a:buSzPct val="75000"/>
              <a:buFont typeface="Monotype Sorts"/>
              <a:buChar char="n"/>
            </a:pPr>
            <a:endParaRPr lang="sl-SI" sz="1200"/>
          </a:p>
          <a:p>
            <a:pPr eaLnBrk="0" hangingPunct="0">
              <a:spcBef>
                <a:spcPct val="20000"/>
              </a:spcBef>
              <a:buClr>
                <a:schemeClr val="tx2"/>
              </a:buClr>
              <a:buSzPct val="75000"/>
              <a:buFont typeface="Monotype Sorts"/>
              <a:buChar char="n"/>
            </a:pPr>
            <a:r>
              <a:rPr lang="sl-SI" sz="1200"/>
              <a:t> F1: obstaja le čez dan in nastane pod F2 slojem, zato je nezaželen, saj zaradi slabljenja otežuje odboj signalov od F2.</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Char char="n"/>
            </a:pPr>
            <a:r>
              <a:rPr lang="sl-SI" sz="1200"/>
              <a:t> F2: Za DX zveze na KV je najpomembnejši F2 sloj. Zanj so značilne nepravilnosti ali anomalije, ki se pojavljajo občasno ali redno. Ločimo: </a:t>
            </a:r>
          </a:p>
          <a:p>
            <a:pPr eaLnBrk="0" hangingPunct="0">
              <a:spcBef>
                <a:spcPct val="20000"/>
              </a:spcBef>
              <a:buClr>
                <a:schemeClr val="tx2"/>
              </a:buClr>
              <a:buSzPct val="75000"/>
              <a:buFontTx/>
              <a:buChar char="-"/>
            </a:pPr>
            <a:r>
              <a:rPr lang="sl-SI" sz="1200"/>
              <a:t> dnevna anomalija (ionizacija ni največja, ko je Sonce  v zenitu-opoldan, ampak v zgodnjih popoldanskih urah.</a:t>
            </a:r>
          </a:p>
          <a:p>
            <a:pPr eaLnBrk="0" hangingPunct="0">
              <a:spcBef>
                <a:spcPct val="20000"/>
              </a:spcBef>
              <a:buClr>
                <a:schemeClr val="tx2"/>
              </a:buClr>
              <a:buSzPct val="75000"/>
              <a:buFont typeface="Monotype Sorts"/>
              <a:buNone/>
            </a:pPr>
            <a:r>
              <a:rPr lang="sl-SI" sz="1200"/>
              <a:t>- nočna anomalija (ionizacija se poveča ponoči!)</a:t>
            </a:r>
          </a:p>
          <a:p>
            <a:pPr eaLnBrk="0" hangingPunct="0">
              <a:spcBef>
                <a:spcPct val="20000"/>
              </a:spcBef>
              <a:buClr>
                <a:schemeClr val="tx2"/>
              </a:buClr>
              <a:buSzPct val="75000"/>
              <a:buFont typeface="Monotype Sorts"/>
              <a:buNone/>
            </a:pPr>
            <a:endParaRPr lang="sl-SI" sz="1200"/>
          </a:p>
        </p:txBody>
      </p:sp>
      <p:pic>
        <p:nvPicPr>
          <p:cNvPr id="1815555" name="Picture 4" descr="sloji"/>
          <p:cNvPicPr>
            <a:picLocks noGrp="1" noChangeAspect="1" noChangeArrowheads="1"/>
          </p:cNvPicPr>
          <p:nvPr>
            <p:ph sz="half" idx="2"/>
          </p:nvPr>
        </p:nvPicPr>
        <p:blipFill>
          <a:blip r:embed="rId3"/>
          <a:srcRect/>
          <a:stretch>
            <a:fillRect/>
          </a:stretch>
        </p:blipFill>
        <p:spPr>
          <a:xfrm>
            <a:off x="339725" y="1430338"/>
            <a:ext cx="4094163" cy="3168650"/>
          </a:xfrm>
        </p:spPr>
      </p:pic>
      <p:sp>
        <p:nvSpPr>
          <p:cNvPr id="1815556" name="Text Box 5"/>
          <p:cNvSpPr txBox="1">
            <a:spLocks noChangeArrowheads="1"/>
          </p:cNvSpPr>
          <p:nvPr/>
        </p:nvSpPr>
        <p:spPr bwMode="auto">
          <a:xfrm>
            <a:off x="274638" y="4868863"/>
            <a:ext cx="8613775" cy="20272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r>
              <a:rPr lang="sl-SI" sz="1200"/>
              <a:t> E sloj: po vzhodu Sonca se ionizacija hitro povečuje in doseže maksimum okoli poldneva, nato začne padati</a:t>
            </a:r>
          </a:p>
          <a:p>
            <a:pPr eaLnBrk="0" hangingPunct="0">
              <a:spcBef>
                <a:spcPct val="20000"/>
              </a:spcBef>
              <a:buClr>
                <a:schemeClr val="tx2"/>
              </a:buClr>
              <a:buSzPct val="75000"/>
              <a:buFont typeface="Monotype Sorts"/>
              <a:buNone/>
            </a:pPr>
            <a:r>
              <a:rPr lang="sl-SI" sz="1200"/>
              <a:t>   do zahoda Sonca. Z nastankom noči E sloj v roku ene ure izgine. </a:t>
            </a:r>
            <a:r>
              <a:rPr lang="sl-SI" sz="1200">
                <a:solidFill>
                  <a:srgbClr val="2469AE"/>
                </a:solidFill>
              </a:rPr>
              <a:t>Es-sporadični E sloj</a:t>
            </a:r>
            <a:r>
              <a:rPr lang="sl-SI" sz="1200"/>
              <a:t> je občasen pojav </a:t>
            </a:r>
          </a:p>
          <a:p>
            <a:pPr eaLnBrk="0" hangingPunct="0">
              <a:spcBef>
                <a:spcPct val="20000"/>
              </a:spcBef>
              <a:buClr>
                <a:schemeClr val="tx2"/>
              </a:buClr>
              <a:buSzPct val="75000"/>
              <a:buFont typeface="Monotype Sorts"/>
              <a:buNone/>
            </a:pPr>
            <a:r>
              <a:rPr lang="sl-SI" sz="1200"/>
              <a:t>   močne ionizacije v obliki oblaka. Pojav spada med ionosferske motnje in zaradi močne ionizacije lahko </a:t>
            </a:r>
          </a:p>
          <a:p>
            <a:pPr eaLnBrk="0" hangingPunct="0">
              <a:spcBef>
                <a:spcPct val="20000"/>
              </a:spcBef>
              <a:buClr>
                <a:schemeClr val="tx2"/>
              </a:buClr>
              <a:buSzPct val="75000"/>
              <a:buFont typeface="Monotype Sorts"/>
              <a:buNone/>
            </a:pPr>
            <a:r>
              <a:rPr lang="sl-SI" sz="1200"/>
              <a:t>   odbija celo UKV valove.</a:t>
            </a:r>
          </a:p>
          <a:p>
            <a:pPr eaLnBrk="0" hangingPunct="0">
              <a:spcBef>
                <a:spcPct val="20000"/>
              </a:spcBef>
              <a:buClr>
                <a:schemeClr val="tx2"/>
              </a:buClr>
              <a:buSzPct val="75000"/>
              <a:buFont typeface="Monotype Sorts"/>
              <a:buChar char="n"/>
            </a:pPr>
            <a:endParaRPr lang="sl-SI" sz="1200"/>
          </a:p>
          <a:p>
            <a:pPr eaLnBrk="0" hangingPunct="0">
              <a:spcBef>
                <a:spcPct val="20000"/>
              </a:spcBef>
              <a:buClr>
                <a:schemeClr val="tx2"/>
              </a:buClr>
              <a:buSzPct val="75000"/>
              <a:buFont typeface="Monotype Sorts"/>
              <a:buChar char="n"/>
            </a:pPr>
            <a:r>
              <a:rPr lang="sl-SI" sz="1200"/>
              <a:t> D sloj: nahaja se v relativno gostem delu atmosfere. Gostota prostih elektronov v tem sloju je majhna, </a:t>
            </a:r>
          </a:p>
          <a:p>
            <a:pPr eaLnBrk="0" hangingPunct="0">
              <a:spcBef>
                <a:spcPct val="20000"/>
              </a:spcBef>
              <a:buClr>
                <a:schemeClr val="tx2"/>
              </a:buClr>
              <a:buSzPct val="75000"/>
              <a:buFont typeface="Monotype Sorts"/>
              <a:buNone/>
            </a:pPr>
            <a:r>
              <a:rPr lang="sl-SI" sz="1200"/>
              <a:t>   zato se od njega odbijajo le relativno dolgi valovi. Kratki valovi pa skozenj prodrejo in se pri tem več ali </a:t>
            </a:r>
          </a:p>
          <a:p>
            <a:pPr eaLnBrk="0" hangingPunct="0">
              <a:spcBef>
                <a:spcPct val="20000"/>
              </a:spcBef>
              <a:buClr>
                <a:schemeClr val="tx2"/>
              </a:buClr>
              <a:buSzPct val="75000"/>
              <a:buFont typeface="Monotype Sorts"/>
              <a:buNone/>
            </a:pPr>
            <a:r>
              <a:rPr lang="sl-SI" sz="1200"/>
              <a:t>   manj oslabijo. Slabljenje pada z višanjem frekvence in je največje na 80 m, najmanjše pa na 10 m.</a:t>
            </a:r>
          </a:p>
          <a:p>
            <a:pPr eaLnBrk="0" hangingPunct="0">
              <a:spcBef>
                <a:spcPct val="20000"/>
              </a:spcBef>
              <a:buClr>
                <a:schemeClr val="tx2"/>
              </a:buClr>
              <a:buSzPct val="75000"/>
              <a:buFont typeface="Monotype Sorts"/>
              <a:buChar char="n"/>
            </a:pPr>
            <a:endParaRPr lang="sl-SI" sz="120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601" name="Rectangle 2"/>
          <p:cNvSpPr>
            <a:spLocks noGrp="1" noChangeArrowheads="1"/>
          </p:cNvSpPr>
          <p:nvPr>
            <p:ph type="title"/>
          </p:nvPr>
        </p:nvSpPr>
        <p:spPr/>
        <p:txBody>
          <a:bodyPr/>
          <a:lstStyle/>
          <a:p>
            <a:pPr eaLnBrk="1" hangingPunct="1"/>
            <a:r>
              <a:rPr lang="sl-SI"/>
              <a:t>Motnje v ionosferi (1)</a:t>
            </a:r>
          </a:p>
        </p:txBody>
      </p:sp>
      <p:pic>
        <p:nvPicPr>
          <p:cNvPr id="1817602" name="Picture 3" descr="soncev_veter"/>
          <p:cNvPicPr>
            <a:picLocks noGrp="1" noChangeAspect="1" noChangeArrowheads="1"/>
          </p:cNvPicPr>
          <p:nvPr>
            <p:ph idx="1"/>
          </p:nvPr>
        </p:nvPicPr>
        <p:blipFill>
          <a:blip r:embed="rId3"/>
          <a:srcRect/>
          <a:stretch>
            <a:fillRect/>
          </a:stretch>
        </p:blipFill>
        <p:spPr>
          <a:xfrm>
            <a:off x="1724025" y="1390650"/>
            <a:ext cx="5435600" cy="3619500"/>
          </a:xfrm>
        </p:spPr>
      </p:pic>
      <p:sp>
        <p:nvSpPr>
          <p:cNvPr id="1817603" name="Text Box 4"/>
          <p:cNvSpPr txBox="1">
            <a:spLocks noChangeArrowheads="1"/>
          </p:cNvSpPr>
          <p:nvPr/>
        </p:nvSpPr>
        <p:spPr bwMode="auto">
          <a:xfrm>
            <a:off x="344488" y="5343525"/>
            <a:ext cx="8447087" cy="13271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Motnje v ionosferi so vedno prisotne in so posledica aktivnosti Sonca. Pride do povečanja</a:t>
            </a:r>
          </a:p>
          <a:p>
            <a:pPr eaLnBrk="0" hangingPunct="0">
              <a:spcBef>
                <a:spcPct val="20000"/>
              </a:spcBef>
              <a:buClr>
                <a:schemeClr val="tx2"/>
              </a:buClr>
              <a:buSzPct val="75000"/>
              <a:buFont typeface="Monotype Sorts"/>
              <a:buNone/>
            </a:pPr>
            <a:r>
              <a:rPr lang="sl-SI" sz="1400"/>
              <a:t>sevanja, kakor tudi do povečane emisije delcev (Sončni veter).  Vzrok motenj v ionosferi je </a:t>
            </a:r>
          </a:p>
          <a:p>
            <a:pPr eaLnBrk="0" hangingPunct="0">
              <a:spcBef>
                <a:spcPct val="20000"/>
              </a:spcBef>
              <a:buClr>
                <a:schemeClr val="tx2"/>
              </a:buClr>
              <a:buSzPct val="75000"/>
              <a:buFont typeface="Monotype Sorts"/>
              <a:buNone/>
            </a:pPr>
            <a:r>
              <a:rPr lang="sl-SI" sz="1400"/>
              <a:t>največkrat velik povečanje ionizacije v D sloju, kar ima za posledico povečanje slabljenja </a:t>
            </a:r>
          </a:p>
          <a:p>
            <a:pPr eaLnBrk="0" hangingPunct="0">
              <a:spcBef>
                <a:spcPct val="20000"/>
              </a:spcBef>
              <a:buClr>
                <a:schemeClr val="tx2"/>
              </a:buClr>
              <a:buSzPct val="75000"/>
              <a:buFont typeface="Monotype Sorts"/>
              <a:buNone/>
            </a:pPr>
            <a:r>
              <a:rPr lang="sl-SI" sz="1400"/>
              <a:t>signalov in onemogočanje dolgih zvez. Pojavi so lahko kratkotrajni ali pa trajajo več dni in </a:t>
            </a:r>
          </a:p>
          <a:p>
            <a:pPr eaLnBrk="0" hangingPunct="0">
              <a:spcBef>
                <a:spcPct val="20000"/>
              </a:spcBef>
              <a:buClr>
                <a:schemeClr val="tx2"/>
              </a:buClr>
              <a:buSzPct val="75000"/>
              <a:buFont typeface="Monotype Sorts"/>
              <a:buNone/>
            </a:pPr>
            <a:r>
              <a:rPr lang="sl-SI" sz="1400"/>
              <a:t>se lahko pojavljajo tako podnevi kot ponoči.</a:t>
            </a:r>
          </a:p>
        </p:txBody>
      </p:sp>
      <p:sp>
        <p:nvSpPr>
          <p:cNvPr id="1817604" name="Text Box 5"/>
          <p:cNvSpPr txBox="1">
            <a:spLocks noChangeArrowheads="1"/>
          </p:cNvSpPr>
          <p:nvPr/>
        </p:nvSpPr>
        <p:spPr bwMode="auto">
          <a:xfrm>
            <a:off x="2857500" y="5026025"/>
            <a:ext cx="321310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Sončev veter in magnetno polje Zemlje</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9649" name="Rectangle 2"/>
          <p:cNvSpPr>
            <a:spLocks noGrp="1" noChangeArrowheads="1"/>
          </p:cNvSpPr>
          <p:nvPr>
            <p:ph type="title"/>
          </p:nvPr>
        </p:nvSpPr>
        <p:spPr/>
        <p:txBody>
          <a:bodyPr/>
          <a:lstStyle/>
          <a:p>
            <a:pPr eaLnBrk="1" hangingPunct="1"/>
            <a:r>
              <a:rPr lang="sl-SI"/>
              <a:t>Motnje v ionosferi (2)</a:t>
            </a:r>
          </a:p>
        </p:txBody>
      </p:sp>
      <p:pic>
        <p:nvPicPr>
          <p:cNvPr id="1819650" name="Picture 3" descr="aurora"/>
          <p:cNvPicPr>
            <a:picLocks noGrp="1" noChangeAspect="1" noChangeArrowheads="1"/>
          </p:cNvPicPr>
          <p:nvPr>
            <p:ph idx="1"/>
          </p:nvPr>
        </p:nvPicPr>
        <p:blipFill>
          <a:blip r:embed="rId3"/>
          <a:srcRect/>
          <a:stretch>
            <a:fillRect/>
          </a:stretch>
        </p:blipFill>
        <p:spPr>
          <a:xfrm>
            <a:off x="1452563" y="1397000"/>
            <a:ext cx="5632450" cy="3765550"/>
          </a:xfrm>
        </p:spPr>
      </p:pic>
      <p:sp>
        <p:nvSpPr>
          <p:cNvPr id="1819651" name="Text Box 4"/>
          <p:cNvSpPr txBox="1">
            <a:spLocks noChangeArrowheads="1"/>
          </p:cNvSpPr>
          <p:nvPr/>
        </p:nvSpPr>
        <p:spPr bwMode="auto">
          <a:xfrm>
            <a:off x="3048000" y="5130800"/>
            <a:ext cx="225266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Aurora ali polarna svetloba</a:t>
            </a:r>
          </a:p>
        </p:txBody>
      </p:sp>
      <p:sp>
        <p:nvSpPr>
          <p:cNvPr id="1819652" name="Text Box 5"/>
          <p:cNvSpPr txBox="1">
            <a:spLocks noChangeArrowheads="1"/>
          </p:cNvSpPr>
          <p:nvPr/>
        </p:nvSpPr>
        <p:spPr bwMode="auto">
          <a:xfrm>
            <a:off x="330200" y="5470525"/>
            <a:ext cx="8583613"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Polarna svetloba (aurora)</a:t>
            </a:r>
            <a:r>
              <a:rPr lang="sl-SI" sz="1400"/>
              <a:t> je znak, da v območju Zemljinega pola </a:t>
            </a:r>
            <a:r>
              <a:rPr lang="sl-SI" sz="1400">
                <a:solidFill>
                  <a:srgbClr val="2469AE"/>
                </a:solidFill>
              </a:rPr>
              <a:t>obstaja zelo močno </a:t>
            </a:r>
          </a:p>
          <a:p>
            <a:pPr eaLnBrk="0" hangingPunct="0">
              <a:spcBef>
                <a:spcPct val="20000"/>
              </a:spcBef>
              <a:buClr>
                <a:schemeClr val="tx2"/>
              </a:buClr>
              <a:buSzPct val="75000"/>
              <a:buFont typeface="Monotype Sorts"/>
              <a:buNone/>
            </a:pPr>
            <a:r>
              <a:rPr lang="sl-SI" sz="1400">
                <a:solidFill>
                  <a:srgbClr val="2469AE"/>
                </a:solidFill>
              </a:rPr>
              <a:t>ioniziran del E sloja</a:t>
            </a:r>
            <a:r>
              <a:rPr lang="sl-SI" sz="1400"/>
              <a:t>, ki lahko odbija UKV valove. Odboj je zelo difuzen, ker je sama struktura </a:t>
            </a:r>
          </a:p>
          <a:p>
            <a:pPr eaLnBrk="0" hangingPunct="0">
              <a:spcBef>
                <a:spcPct val="20000"/>
              </a:spcBef>
              <a:buClr>
                <a:schemeClr val="tx2"/>
              </a:buClr>
              <a:buSzPct val="75000"/>
              <a:buFont typeface="Monotype Sorts"/>
              <a:buNone/>
            </a:pPr>
            <a:r>
              <a:rPr lang="sl-SI" sz="1400"/>
              <a:t>zelo nehomogena. Signali so zelo grobi s precej šuma in bruma. Uporaba SSB modulacije je </a:t>
            </a:r>
          </a:p>
          <a:p>
            <a:pPr eaLnBrk="0" hangingPunct="0">
              <a:spcBef>
                <a:spcPct val="20000"/>
              </a:spcBef>
              <a:buClr>
                <a:schemeClr val="tx2"/>
              </a:buClr>
              <a:buSzPct val="75000"/>
              <a:buFont typeface="Monotype Sorts"/>
              <a:buNone/>
            </a:pPr>
            <a:r>
              <a:rPr lang="sl-SI" sz="1400"/>
              <a:t>praktično nemogoča, zato delamo predvsem v telegrafiji.</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4" name="Rectangle 2"/>
          <p:cNvSpPr>
            <a:spLocks noGrp="1" noChangeArrowheads="1"/>
          </p:cNvSpPr>
          <p:nvPr>
            <p:ph type="title"/>
          </p:nvPr>
        </p:nvSpPr>
        <p:spPr/>
        <p:txBody>
          <a:bodyPr/>
          <a:lstStyle/>
          <a:p>
            <a:pPr eaLnBrk="1" hangingPunct="1"/>
            <a:r>
              <a:rPr lang="sl-SI"/>
              <a:t>Kritična frekvenca, najvišja in najnižja uporabna frekvenca</a:t>
            </a:r>
          </a:p>
        </p:txBody>
      </p:sp>
      <p:pic>
        <p:nvPicPr>
          <p:cNvPr id="1522695" name="Picture 3" descr="slika6"/>
          <p:cNvPicPr>
            <a:picLocks noGrp="1" noChangeAspect="1" noChangeArrowheads="1"/>
          </p:cNvPicPr>
          <p:nvPr>
            <p:ph sz="half" idx="2"/>
          </p:nvPr>
        </p:nvPicPr>
        <p:blipFill>
          <a:blip r:embed="rId4"/>
          <a:srcRect/>
          <a:stretch>
            <a:fillRect/>
          </a:stretch>
        </p:blipFill>
        <p:spPr>
          <a:xfrm>
            <a:off x="360363" y="3322638"/>
            <a:ext cx="4270375" cy="3305175"/>
          </a:xfrm>
        </p:spPr>
      </p:pic>
      <p:sp>
        <p:nvSpPr>
          <p:cNvPr id="1522696" name="Text Box 4"/>
          <p:cNvSpPr txBox="1">
            <a:spLocks noChangeArrowheads="1"/>
          </p:cNvSpPr>
          <p:nvPr/>
        </p:nvSpPr>
        <p:spPr bwMode="auto">
          <a:xfrm>
            <a:off x="266700" y="1387475"/>
            <a:ext cx="8539163" cy="19970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300">
                <a:solidFill>
                  <a:srgbClr val="2469AE"/>
                </a:solidFill>
              </a:rPr>
              <a:t>Kritična frekvenca (f</a:t>
            </a:r>
            <a:r>
              <a:rPr lang="sl-SI" sz="1300" baseline="-25000">
                <a:solidFill>
                  <a:srgbClr val="2469AE"/>
                </a:solidFill>
              </a:rPr>
              <a:t>kr</a:t>
            </a:r>
            <a:r>
              <a:rPr lang="sl-SI" sz="1300">
                <a:solidFill>
                  <a:srgbClr val="2469AE"/>
                </a:solidFill>
              </a:rPr>
              <a:t>):</a:t>
            </a:r>
            <a:r>
              <a:rPr lang="sl-SI" sz="1300"/>
              <a:t> najvišjo frekvenco vala, ki pod pravim kotom zadene ionosfero in se od nje se odbije.</a:t>
            </a:r>
          </a:p>
          <a:p>
            <a:pPr eaLnBrk="0" hangingPunct="0">
              <a:spcBef>
                <a:spcPct val="20000"/>
              </a:spcBef>
              <a:buClr>
                <a:schemeClr val="tx2"/>
              </a:buClr>
              <a:buSzPct val="75000"/>
              <a:buFont typeface="Monotype Sorts"/>
              <a:buNone/>
            </a:pPr>
            <a:r>
              <a:rPr lang="sl-SI" sz="1300">
                <a:solidFill>
                  <a:srgbClr val="2469AE"/>
                </a:solidFill>
              </a:rPr>
              <a:t>MUF (Maximum Usable Frequency):</a:t>
            </a:r>
            <a:r>
              <a:rPr lang="sl-SI" sz="1300"/>
              <a:t> najvišja frekvenca valovanja, ki se bo še odbilo od ionosfere. Pri tem je vpadni kot valov manjši od pravega kota. </a:t>
            </a:r>
            <a:r>
              <a:rPr lang="sl-SI" sz="1300">
                <a:solidFill>
                  <a:srgbClr val="2469AE"/>
                </a:solidFill>
              </a:rPr>
              <a:t>MUF je odvisna od sloja, ki sodeluje pri odboju, letnega časa, geografskega položaja postaj, ki sta v zvezi, ure in seveda sončne aktivnosti.</a:t>
            </a:r>
          </a:p>
          <a:p>
            <a:pPr eaLnBrk="0" hangingPunct="0">
              <a:spcBef>
                <a:spcPct val="20000"/>
              </a:spcBef>
              <a:buClr>
                <a:schemeClr val="tx2"/>
              </a:buClr>
              <a:buSzPct val="75000"/>
              <a:buFont typeface="Monotype Sorts"/>
              <a:buNone/>
            </a:pPr>
            <a:r>
              <a:rPr lang="sl-SI" sz="1300">
                <a:solidFill>
                  <a:srgbClr val="2469AE"/>
                </a:solidFill>
              </a:rPr>
              <a:t>LUF (Lowest Usable Frequency): imenovana tudi frekvenca slabljenja.</a:t>
            </a:r>
            <a:r>
              <a:rPr lang="sl-SI" sz="1300"/>
              <a:t> </a:t>
            </a:r>
            <a:r>
              <a:rPr lang="sl-SI" sz="1300">
                <a:solidFill>
                  <a:srgbClr val="2469AE"/>
                </a:solidFill>
              </a:rPr>
              <a:t>Je najnižja frekvenca</a:t>
            </a:r>
            <a:r>
              <a:rPr lang="sl-SI" sz="1300"/>
              <a:t>, ki se v KV področju še lahko uporablja </a:t>
            </a:r>
            <a:r>
              <a:rPr lang="sl-SI" sz="1300">
                <a:solidFill>
                  <a:srgbClr val="2469AE"/>
                </a:solidFill>
              </a:rPr>
              <a:t>za vzpostavljanje zvez s pomočjo prostorskega vala</a:t>
            </a:r>
            <a:r>
              <a:rPr lang="sl-SI" sz="1300"/>
              <a:t>. Valovanje, s </a:t>
            </a:r>
          </a:p>
          <a:p>
            <a:pPr eaLnBrk="0" hangingPunct="0">
              <a:spcBef>
                <a:spcPct val="20000"/>
              </a:spcBef>
              <a:buClr>
                <a:schemeClr val="tx2"/>
              </a:buClr>
              <a:buSzPct val="75000"/>
              <a:buFont typeface="Monotype Sorts"/>
              <a:buNone/>
            </a:pPr>
            <a:r>
              <a:rPr lang="sl-SI" sz="1300"/>
              <a:t>frekvenco, ki je manjše od LUF, se bo v ionosferi popolno absorbiralo, tako da se na Zemljo signal več ne bo vrnil.</a:t>
            </a:r>
          </a:p>
        </p:txBody>
      </p:sp>
      <p:graphicFrame>
        <p:nvGraphicFramePr>
          <p:cNvPr id="1522693" name="Object 5"/>
          <p:cNvGraphicFramePr>
            <a:graphicFrameLocks noGrp="1" noChangeAspect="1"/>
          </p:cNvGraphicFramePr>
          <p:nvPr>
            <p:ph sz="half" idx="1"/>
          </p:nvPr>
        </p:nvGraphicFramePr>
        <p:xfrm>
          <a:off x="5840413" y="4305300"/>
          <a:ext cx="1303337" cy="509588"/>
        </p:xfrm>
        <a:graphic>
          <a:graphicData uri="http://schemas.openxmlformats.org/presentationml/2006/ole">
            <mc:AlternateContent xmlns:mc="http://schemas.openxmlformats.org/markup-compatibility/2006">
              <mc:Choice xmlns:v="urn:schemas-microsoft-com:vml" Requires="v">
                <p:oleObj spid="_x0000_s1522709" name="Equation" r:id="rId5" imgW="1104840" imgH="431640" progId="Equation.3">
                  <p:embed/>
                </p:oleObj>
              </mc:Choice>
              <mc:Fallback>
                <p:oleObj name="Equation" r:id="rId5" imgW="1104840" imgH="4316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413" y="4305300"/>
                        <a:ext cx="1303337" cy="509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2697" name="Text Box 6"/>
          <p:cNvSpPr txBox="1">
            <a:spLocks noChangeArrowheads="1"/>
          </p:cNvSpPr>
          <p:nvPr/>
        </p:nvSpPr>
        <p:spPr bwMode="auto">
          <a:xfrm>
            <a:off x="4678363" y="3482975"/>
            <a:ext cx="4189412"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Koristno frekvenčno področje se nahaja med</a:t>
            </a:r>
          </a:p>
          <a:p>
            <a:pPr eaLnBrk="0" hangingPunct="0">
              <a:spcBef>
                <a:spcPct val="20000"/>
              </a:spcBef>
              <a:buClr>
                <a:schemeClr val="tx2"/>
              </a:buClr>
              <a:buSzPct val="75000"/>
              <a:buFont typeface="Monotype Sorts"/>
              <a:buNone/>
            </a:pPr>
            <a:r>
              <a:rPr lang="sl-SI" sz="1400">
                <a:solidFill>
                  <a:srgbClr val="2469AE"/>
                </a:solidFill>
              </a:rPr>
              <a:t>frekvencama, ki ju določata MUF in LUF. </a:t>
            </a:r>
          </a:p>
        </p:txBody>
      </p:sp>
      <p:sp>
        <p:nvSpPr>
          <p:cNvPr id="1522698" name="Text Box 7"/>
          <p:cNvSpPr txBox="1">
            <a:spLocks noChangeArrowheads="1"/>
          </p:cNvSpPr>
          <p:nvPr/>
        </p:nvSpPr>
        <p:spPr bwMode="auto">
          <a:xfrm>
            <a:off x="4852988" y="5153025"/>
            <a:ext cx="3852862"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Mrtva cona: področje, ki se nahaja med </a:t>
            </a:r>
          </a:p>
          <a:p>
            <a:pPr eaLnBrk="0" hangingPunct="0">
              <a:spcBef>
                <a:spcPct val="20000"/>
              </a:spcBef>
              <a:buClr>
                <a:schemeClr val="tx2"/>
              </a:buClr>
              <a:buSzPct val="75000"/>
              <a:buFont typeface="Monotype Sorts"/>
              <a:buNone/>
            </a:pPr>
            <a:r>
              <a:rPr lang="sl-SI" sz="1400">
                <a:solidFill>
                  <a:srgbClr val="2469AE"/>
                </a:solidFill>
              </a:rPr>
              <a:t>dosegom površinskega vala in vala, ki se</a:t>
            </a:r>
          </a:p>
          <a:p>
            <a:pPr eaLnBrk="0" hangingPunct="0">
              <a:spcBef>
                <a:spcPct val="20000"/>
              </a:spcBef>
              <a:buClr>
                <a:schemeClr val="tx2"/>
              </a:buClr>
              <a:buSzPct val="75000"/>
              <a:buFont typeface="Monotype Sorts"/>
              <a:buNone/>
            </a:pPr>
            <a:r>
              <a:rPr lang="sl-SI" sz="1400">
                <a:solidFill>
                  <a:srgbClr val="2469AE"/>
                </a:solidFill>
              </a:rPr>
              <a:t>odbije od ionosfere.</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745" name="Rectangle 2"/>
          <p:cNvSpPr>
            <a:spLocks noGrp="1" noChangeArrowheads="1"/>
          </p:cNvSpPr>
          <p:nvPr>
            <p:ph type="title"/>
          </p:nvPr>
        </p:nvSpPr>
        <p:spPr/>
        <p:txBody>
          <a:bodyPr/>
          <a:lstStyle/>
          <a:p>
            <a:pPr eaLnBrk="1" hangingPunct="1"/>
            <a:r>
              <a:rPr lang="sl-SI"/>
              <a:t>Feding (presih)</a:t>
            </a:r>
          </a:p>
        </p:txBody>
      </p:sp>
      <p:sp>
        <p:nvSpPr>
          <p:cNvPr id="1823746" name="Text Box 4"/>
          <p:cNvSpPr txBox="1">
            <a:spLocks noChangeArrowheads="1"/>
          </p:cNvSpPr>
          <p:nvPr/>
        </p:nvSpPr>
        <p:spPr bwMode="auto">
          <a:xfrm>
            <a:off x="1006475" y="4222750"/>
            <a:ext cx="154781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Feding (presih)</a:t>
            </a:r>
          </a:p>
        </p:txBody>
      </p:sp>
      <p:sp>
        <p:nvSpPr>
          <p:cNvPr id="1823747" name="Text Box 5"/>
          <p:cNvSpPr txBox="1">
            <a:spLocks noChangeArrowheads="1"/>
          </p:cNvSpPr>
          <p:nvPr/>
        </p:nvSpPr>
        <p:spPr bwMode="auto">
          <a:xfrm>
            <a:off x="377825" y="1447800"/>
            <a:ext cx="8502650"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Feding (presih): se pojavlja kot nihanje jakosti signala v zvočniku</a:t>
            </a:r>
            <a:r>
              <a:rPr lang="sl-SI" sz="1400"/>
              <a:t> saj v sprejemniku prihaja</a:t>
            </a:r>
          </a:p>
          <a:p>
            <a:pPr eaLnBrk="0" hangingPunct="0">
              <a:spcBef>
                <a:spcPct val="20000"/>
              </a:spcBef>
              <a:buClr>
                <a:schemeClr val="tx2"/>
              </a:buClr>
              <a:buSzPct val="75000"/>
              <a:buFont typeface="Monotype Sorts"/>
              <a:buNone/>
            </a:pPr>
            <a:r>
              <a:rPr lang="sl-SI" sz="1400"/>
              <a:t>do interference signalov. Če so signali v fazi, se jakost poveča, če niso, se jakost zmanjša ali</a:t>
            </a:r>
          </a:p>
          <a:p>
            <a:pPr eaLnBrk="0" hangingPunct="0">
              <a:spcBef>
                <a:spcPct val="20000"/>
              </a:spcBef>
              <a:buClr>
                <a:schemeClr val="tx2"/>
              </a:buClr>
              <a:buSzPct val="75000"/>
              <a:buFont typeface="Monotype Sorts"/>
              <a:buNone/>
            </a:pPr>
            <a:r>
              <a:rPr lang="sl-SI" sz="1400"/>
              <a:t>pa signal v celoti izgine.</a:t>
            </a:r>
          </a:p>
        </p:txBody>
      </p:sp>
      <p:sp>
        <p:nvSpPr>
          <p:cNvPr id="1823748" name="Text Box 6"/>
          <p:cNvSpPr txBox="1">
            <a:spLocks noChangeArrowheads="1"/>
          </p:cNvSpPr>
          <p:nvPr/>
        </p:nvSpPr>
        <p:spPr bwMode="auto">
          <a:xfrm>
            <a:off x="3484563" y="3173413"/>
            <a:ext cx="5346700" cy="20272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Feding se lahko pojavi tudi zaradi naslednjih vzrokov:</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Char char="n"/>
            </a:pPr>
            <a:r>
              <a:rPr lang="sl-SI" sz="1200"/>
              <a:t> zmanjšanje ionizacije ob zahodu Sonca</a:t>
            </a:r>
          </a:p>
          <a:p>
            <a:pPr eaLnBrk="0" hangingPunct="0">
              <a:spcBef>
                <a:spcPct val="20000"/>
              </a:spcBef>
              <a:buClr>
                <a:schemeClr val="tx2"/>
              </a:buClr>
              <a:buSzPct val="75000"/>
              <a:buFont typeface="Monotype Sorts"/>
              <a:buChar char="n"/>
            </a:pPr>
            <a:r>
              <a:rPr lang="sl-SI" sz="1200"/>
              <a:t> povečanje absorbcije valov ob nastajanju D sloja v jutranjih urah</a:t>
            </a:r>
          </a:p>
          <a:p>
            <a:pPr eaLnBrk="0" hangingPunct="0">
              <a:spcBef>
                <a:spcPct val="20000"/>
              </a:spcBef>
              <a:buClr>
                <a:schemeClr val="tx2"/>
              </a:buClr>
              <a:buSzPct val="75000"/>
              <a:buFont typeface="Monotype Sorts"/>
              <a:buChar char="n"/>
            </a:pPr>
            <a:r>
              <a:rPr lang="sl-SI" sz="1200"/>
              <a:t> razlika v dolžinah poti valov</a:t>
            </a:r>
          </a:p>
          <a:p>
            <a:pPr eaLnBrk="0" hangingPunct="0">
              <a:spcBef>
                <a:spcPct val="20000"/>
              </a:spcBef>
              <a:buClr>
                <a:schemeClr val="tx2"/>
              </a:buClr>
              <a:buSzPct val="75000"/>
              <a:buFont typeface="Monotype Sorts"/>
              <a:buChar char="n"/>
            </a:pPr>
            <a:r>
              <a:rPr lang="sl-SI" sz="1200"/>
              <a:t> ko začne E sloj izginjati, val prodre skozi njega in se odbije od F</a:t>
            </a:r>
          </a:p>
          <a:p>
            <a:pPr eaLnBrk="0" hangingPunct="0">
              <a:spcBef>
                <a:spcPct val="20000"/>
              </a:spcBef>
              <a:buClr>
                <a:schemeClr val="tx2"/>
              </a:buClr>
              <a:buSzPct val="75000"/>
              <a:buFont typeface="Monotype Sorts"/>
              <a:buNone/>
            </a:pPr>
            <a:r>
              <a:rPr lang="sl-SI" sz="1200"/>
              <a:t>sloja. Posledica tega je postopno večanje mrtve cone, kar je vzrok </a:t>
            </a:r>
          </a:p>
          <a:p>
            <a:pPr eaLnBrk="0" hangingPunct="0">
              <a:spcBef>
                <a:spcPct val="20000"/>
              </a:spcBef>
              <a:buClr>
                <a:schemeClr val="tx2"/>
              </a:buClr>
              <a:buSzPct val="75000"/>
              <a:buFont typeface="Monotype Sorts"/>
              <a:buNone/>
            </a:pPr>
            <a:r>
              <a:rPr lang="sl-SI" sz="1200"/>
              <a:t>za padanje moči signala.</a:t>
            </a:r>
          </a:p>
          <a:p>
            <a:pPr eaLnBrk="0" hangingPunct="0">
              <a:spcBef>
                <a:spcPct val="20000"/>
              </a:spcBef>
              <a:buClr>
                <a:schemeClr val="tx2"/>
              </a:buClr>
              <a:buSzPct val="75000"/>
              <a:buFont typeface="Monotype Sorts"/>
              <a:buChar char="n"/>
            </a:pPr>
            <a:r>
              <a:rPr lang="sl-SI" sz="1200"/>
              <a:t> odboj valov od dveh različnih slojev</a:t>
            </a:r>
          </a:p>
        </p:txBody>
      </p:sp>
      <p:pic>
        <p:nvPicPr>
          <p:cNvPr id="1823749" name="Picture 8" descr="zad"/>
          <p:cNvPicPr>
            <a:picLocks noChangeAspect="1" noChangeArrowheads="1"/>
          </p:cNvPicPr>
          <p:nvPr/>
        </p:nvPicPr>
        <p:blipFill>
          <a:blip r:embed="rId3"/>
          <a:srcRect/>
          <a:stretch>
            <a:fillRect/>
          </a:stretch>
        </p:blipFill>
        <p:spPr bwMode="auto">
          <a:xfrm>
            <a:off x="312738" y="2465388"/>
            <a:ext cx="3136900" cy="1758950"/>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5793" name="Rectangle 2"/>
          <p:cNvSpPr>
            <a:spLocks noGrp="1" noChangeArrowheads="1"/>
          </p:cNvSpPr>
          <p:nvPr>
            <p:ph type="title"/>
          </p:nvPr>
        </p:nvSpPr>
        <p:spPr/>
        <p:txBody>
          <a:bodyPr/>
          <a:lstStyle/>
          <a:p>
            <a:pPr eaLnBrk="1" hangingPunct="1"/>
            <a:r>
              <a:rPr lang="sl-SI"/>
              <a:t>Pogoji razširjanja valov na KV frekvenčnih pasovih (1)</a:t>
            </a:r>
          </a:p>
        </p:txBody>
      </p:sp>
      <p:sp>
        <p:nvSpPr>
          <p:cNvPr id="1825794" name="Rectangle 3"/>
          <p:cNvSpPr>
            <a:spLocks noGrp="1" noChangeArrowheads="1"/>
          </p:cNvSpPr>
          <p:nvPr>
            <p:ph type="body" idx="1"/>
          </p:nvPr>
        </p:nvSpPr>
        <p:spPr>
          <a:xfrm>
            <a:off x="312738" y="1420813"/>
            <a:ext cx="8421687" cy="5143500"/>
          </a:xfrm>
        </p:spPr>
        <p:txBody>
          <a:bodyPr/>
          <a:lstStyle/>
          <a:p>
            <a:pPr eaLnBrk="1" hangingPunct="1">
              <a:lnSpc>
                <a:spcPct val="80000"/>
              </a:lnSpc>
            </a:pPr>
            <a:r>
              <a:rPr lang="sl-SI" sz="1400" b="1"/>
              <a:t>160 m (1.81-2 MHz):</a:t>
            </a:r>
            <a:r>
              <a:rPr lang="sl-SI" sz="1400"/>
              <a:t> srednjevalovno področje. </a:t>
            </a:r>
            <a:r>
              <a:rPr lang="sl-SI" sz="1400" b="1"/>
              <a:t>Čez dan so možne lokalne zveze na oddaljenosti okoli 100 km</a:t>
            </a:r>
            <a:r>
              <a:rPr lang="sl-SI" sz="1400"/>
              <a:t>, ker D sloj absorbira večino radijskih valov. Valov, ki pridejo pod velikim kotom, se lahko odbijejo od E sloja. Problem predstavljajo atmosferski šum, industrijski šum in zelo močni signali radiodifuznih postaj, ki se nahajajo tik pod amaterskim pasom. </a:t>
            </a:r>
            <a:r>
              <a:rPr lang="sl-SI" sz="1400" b="1"/>
              <a:t>Propagacije so najboljše pozimi in nočnem času</a:t>
            </a:r>
            <a:r>
              <a:rPr lang="sl-SI" sz="1400"/>
              <a:t> (DX zveze).</a:t>
            </a:r>
          </a:p>
          <a:p>
            <a:pPr eaLnBrk="1" hangingPunct="1">
              <a:lnSpc>
                <a:spcPct val="80000"/>
              </a:lnSpc>
            </a:pPr>
            <a:endParaRPr lang="sl-SI" sz="1400"/>
          </a:p>
          <a:p>
            <a:pPr eaLnBrk="1" hangingPunct="1">
              <a:lnSpc>
                <a:spcPct val="80000"/>
              </a:lnSpc>
            </a:pPr>
            <a:r>
              <a:rPr lang="sl-SI" sz="1400" b="1"/>
              <a:t>80 m (3.5-3.8 MHz):</a:t>
            </a:r>
            <a:r>
              <a:rPr lang="sl-SI" sz="1400"/>
              <a:t> </a:t>
            </a:r>
            <a:r>
              <a:rPr lang="sl-SI" sz="1400" b="1"/>
              <a:t>čez dan</a:t>
            </a:r>
            <a:r>
              <a:rPr lang="sl-SI" sz="1400"/>
              <a:t> so možne komunikacije na oddaljenosti </a:t>
            </a:r>
            <a:r>
              <a:rPr lang="sl-SI" sz="1400" b="1"/>
              <a:t>okoli 400 km</a:t>
            </a:r>
            <a:r>
              <a:rPr lang="sl-SI" sz="1400"/>
              <a:t>, ker D sloj še vedno precej absorbira valove. Valovi, ki zadenejo ionosfero pod velikim kotom, se odbijejo od E sloja. </a:t>
            </a:r>
            <a:r>
              <a:rPr lang="sl-SI" sz="1400" b="1"/>
              <a:t>V zimskem času se dnevne propagacije lahko precej popravijo.</a:t>
            </a:r>
            <a:r>
              <a:rPr lang="sl-SI" sz="1400"/>
              <a:t> </a:t>
            </a:r>
            <a:r>
              <a:rPr lang="sl-SI" sz="1400" b="1"/>
              <a:t>Preko noči se “band odpre” in je možno vzpostavljati zelo dolge zveze.</a:t>
            </a:r>
            <a:r>
              <a:rPr lang="sl-SI" sz="1400"/>
              <a:t> Uspešno delo lahko motijo: atmosferski šum, industrijski šum, visokonapetostni daljnovodi,…</a:t>
            </a:r>
          </a:p>
          <a:p>
            <a:pPr eaLnBrk="1" hangingPunct="1">
              <a:lnSpc>
                <a:spcPct val="80000"/>
              </a:lnSpc>
            </a:pPr>
            <a:endParaRPr lang="sl-SI" sz="1400"/>
          </a:p>
          <a:p>
            <a:pPr eaLnBrk="1" hangingPunct="1">
              <a:lnSpc>
                <a:spcPct val="80000"/>
              </a:lnSpc>
            </a:pPr>
            <a:r>
              <a:rPr lang="sl-SI" sz="1400" b="1"/>
              <a:t>40 m (7-7.2 MHz):</a:t>
            </a:r>
            <a:r>
              <a:rPr lang="sl-SI" sz="1400"/>
              <a:t> v bližini tega frek. področja se nahajajo radiodifuzne postaje z močnimi oddajniki, kar se še posebej pozna v nočnem času. Lastnost razširjanja so podobne kot pri 80 m obsegu, zveze podnevi so možne na </a:t>
            </a:r>
            <a:r>
              <a:rPr lang="sl-SI" sz="1400" b="1"/>
              <a:t>razdaljah tudi preko 800 km</a:t>
            </a:r>
            <a:r>
              <a:rPr lang="sl-SI" sz="1400"/>
              <a:t>. </a:t>
            </a:r>
            <a:r>
              <a:rPr lang="sl-SI" sz="1400" b="1"/>
              <a:t>Ko Sonce zaide je možno komunicirati po celem svetu.</a:t>
            </a:r>
            <a:r>
              <a:rPr lang="sl-SI" sz="1400"/>
              <a:t> To še posebej velja za področja, ki se nahajajo </a:t>
            </a:r>
            <a:r>
              <a:rPr lang="sl-SI" sz="1400" b="1"/>
              <a:t>na sivi liniji</a:t>
            </a:r>
            <a:r>
              <a:rPr lang="sl-SI" sz="1400"/>
              <a:t> (grey line) kjer je področje ko noč prehaja v dan ali obratno. Atmosferske motnje so manjše kot na 80 m, najbolj izrazite v poletnih mesecih.</a:t>
            </a:r>
          </a:p>
          <a:p>
            <a:pPr eaLnBrk="1" hangingPunct="1">
              <a:lnSpc>
                <a:spcPct val="80000"/>
              </a:lnSpc>
            </a:pPr>
            <a:endParaRPr lang="sl-SI" sz="1400"/>
          </a:p>
          <a:p>
            <a:pPr eaLnBrk="1" hangingPunct="1">
              <a:lnSpc>
                <a:spcPct val="80000"/>
              </a:lnSpc>
            </a:pPr>
            <a:r>
              <a:rPr lang="sl-SI" sz="1400" b="1"/>
              <a:t>30 m (10.10-10.15 MHz):</a:t>
            </a:r>
            <a:r>
              <a:rPr lang="sl-SI" sz="1400"/>
              <a:t> </a:t>
            </a:r>
            <a:r>
              <a:rPr lang="sl-SI" sz="1400" b="1"/>
              <a:t>podnevi</a:t>
            </a:r>
            <a:r>
              <a:rPr lang="sl-SI" sz="1400"/>
              <a:t> je možno vzpostaviti zveze </a:t>
            </a:r>
            <a:r>
              <a:rPr lang="sl-SI" sz="1400" b="1"/>
              <a:t>okoli 1500 km</a:t>
            </a:r>
            <a:r>
              <a:rPr lang="sl-SI" sz="1400"/>
              <a:t>, v </a:t>
            </a:r>
            <a:r>
              <a:rPr lang="sl-SI" sz="1400" b="1"/>
              <a:t>času teme pa zveze z celim svetom</a:t>
            </a:r>
            <a:r>
              <a:rPr lang="sl-SI" sz="1400"/>
              <a:t>. Problemi industrijskega šuma so tukaj minimalni.</a:t>
            </a:r>
          </a:p>
          <a:p>
            <a:pPr eaLnBrk="1" hangingPunct="1">
              <a:lnSpc>
                <a:spcPct val="80000"/>
              </a:lnSpc>
            </a:pPr>
            <a:endParaRPr lang="sl-SI" sz="1400"/>
          </a:p>
          <a:p>
            <a:pPr eaLnBrk="1" hangingPunct="1">
              <a:lnSpc>
                <a:spcPct val="80000"/>
              </a:lnSpc>
            </a:pPr>
            <a:endParaRPr lang="sl-SI" sz="140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1" name="Rectangle 2"/>
          <p:cNvSpPr>
            <a:spLocks noGrp="1" noChangeArrowheads="1"/>
          </p:cNvSpPr>
          <p:nvPr>
            <p:ph type="title"/>
          </p:nvPr>
        </p:nvSpPr>
        <p:spPr/>
        <p:txBody>
          <a:bodyPr/>
          <a:lstStyle/>
          <a:p>
            <a:pPr eaLnBrk="1" hangingPunct="1"/>
            <a:r>
              <a:rPr lang="sl-SI"/>
              <a:t>Pogoji razširjanja valov na KV frekvenčnih pasovih (2)</a:t>
            </a:r>
          </a:p>
        </p:txBody>
      </p:sp>
      <p:sp>
        <p:nvSpPr>
          <p:cNvPr id="1827842" name="Rectangle 3"/>
          <p:cNvSpPr>
            <a:spLocks noGrp="1" noChangeArrowheads="1"/>
          </p:cNvSpPr>
          <p:nvPr>
            <p:ph type="body" idx="1"/>
          </p:nvPr>
        </p:nvSpPr>
        <p:spPr>
          <a:xfrm>
            <a:off x="336550" y="1468438"/>
            <a:ext cx="8445500" cy="5175250"/>
          </a:xfrm>
        </p:spPr>
        <p:txBody>
          <a:bodyPr/>
          <a:lstStyle/>
          <a:p>
            <a:pPr eaLnBrk="1" hangingPunct="1">
              <a:lnSpc>
                <a:spcPct val="90000"/>
              </a:lnSpc>
            </a:pPr>
            <a:r>
              <a:rPr lang="sl-SI" sz="1400" b="1"/>
              <a:t>20 m (14-14.35 MHz):</a:t>
            </a:r>
            <a:r>
              <a:rPr lang="sl-SI" sz="1400"/>
              <a:t> to je pravi DX pas, saj je praktično odprt za </a:t>
            </a:r>
            <a:r>
              <a:rPr lang="sl-SI" sz="1400" b="1"/>
              <a:t>vzpostavljanje dolgih zvez. Ko je sončna aktivnost velika, je odprt tako rekoč 24 ur na dan. </a:t>
            </a:r>
            <a:r>
              <a:rPr lang="sl-SI" sz="1400"/>
              <a:t>Z manjšanjem sončne aktivnosti ostane ta pas čez dan vedno dober, še posebno v času vzhajanja in zahajanja Sonca. Atmosferski in industrijski šum ne predstavljata hujšega problema.</a:t>
            </a:r>
          </a:p>
          <a:p>
            <a:pPr eaLnBrk="1" hangingPunct="1">
              <a:lnSpc>
                <a:spcPct val="90000"/>
              </a:lnSpc>
            </a:pPr>
            <a:endParaRPr lang="sl-SI" sz="1400"/>
          </a:p>
          <a:p>
            <a:pPr eaLnBrk="1" hangingPunct="1">
              <a:lnSpc>
                <a:spcPct val="90000"/>
              </a:lnSpc>
            </a:pPr>
            <a:r>
              <a:rPr lang="sl-SI" sz="1400" b="1"/>
              <a:t>17 m (18.068-18.168 MHz):</a:t>
            </a:r>
            <a:r>
              <a:rPr lang="sl-SI" sz="1400"/>
              <a:t> ima podobne lastnosti kot 20 m pas. </a:t>
            </a:r>
            <a:r>
              <a:rPr lang="sl-SI" sz="1400" b="1"/>
              <a:t>V času velike sončne aktivnosti je odprt cel dan</a:t>
            </a:r>
            <a:r>
              <a:rPr lang="sl-SI" sz="1400"/>
              <a:t>, v času slabe aktivnosti pa so mogoče dolge zveze podnevi. Atmosferski in industrijski šum nista problematična.</a:t>
            </a:r>
          </a:p>
          <a:p>
            <a:pPr eaLnBrk="1" hangingPunct="1">
              <a:lnSpc>
                <a:spcPct val="90000"/>
              </a:lnSpc>
            </a:pPr>
            <a:endParaRPr lang="sl-SI" sz="1400"/>
          </a:p>
          <a:p>
            <a:pPr eaLnBrk="1" hangingPunct="1">
              <a:lnSpc>
                <a:spcPct val="90000"/>
              </a:lnSpc>
            </a:pPr>
            <a:r>
              <a:rPr lang="sl-SI" sz="1400" b="1"/>
              <a:t>15 m (21-21.45 MHz):</a:t>
            </a:r>
            <a:r>
              <a:rPr lang="sl-SI" sz="1400"/>
              <a:t> ta pas ima v obdobjih velike sončeve aktivnosti veliko skupnega z ostalimi DX pasovi. Ko je aktivnost Sonca majhna, je tudi možnost vzpostavljanja zvez ponoči zelo majhna, </a:t>
            </a:r>
            <a:r>
              <a:rPr lang="sl-SI" sz="1400" b="1"/>
              <a:t>v zimskih mesecih pa praktično nemogoča.</a:t>
            </a:r>
            <a:r>
              <a:rPr lang="sl-SI" sz="1400"/>
              <a:t> </a:t>
            </a:r>
            <a:r>
              <a:rPr lang="sl-SI" sz="1400" b="1"/>
              <a:t>Podnevi se pas občasno odpre in je možno vzpostaviti dolge zveze</a:t>
            </a:r>
            <a:r>
              <a:rPr lang="sl-SI" sz="1400"/>
              <a:t>. </a:t>
            </a:r>
            <a:r>
              <a:rPr lang="sl-SI" sz="1400" b="1"/>
              <a:t>Sporadični E sloj</a:t>
            </a:r>
            <a:r>
              <a:rPr lang="sl-SI" sz="1400"/>
              <a:t> omogoča zveze </a:t>
            </a:r>
            <a:r>
              <a:rPr lang="sl-SI" sz="1400" b="1"/>
              <a:t>do 2000 km</a:t>
            </a:r>
            <a:r>
              <a:rPr lang="sl-SI" sz="1400"/>
              <a:t>. Signali postaj iz Evrope so zelo močni, bolj oddaljenih postaj pa praktično ni slišati. Atmosferski in industrijski šum sta praktično zanemarljiva.</a:t>
            </a:r>
          </a:p>
          <a:p>
            <a:pPr eaLnBrk="1" hangingPunct="1">
              <a:lnSpc>
                <a:spcPct val="90000"/>
              </a:lnSpc>
            </a:pPr>
            <a:endParaRPr lang="sl-SI" sz="1400"/>
          </a:p>
          <a:p>
            <a:pPr eaLnBrk="1" hangingPunct="1">
              <a:lnSpc>
                <a:spcPct val="90000"/>
              </a:lnSpc>
            </a:pPr>
            <a:r>
              <a:rPr lang="sl-SI" sz="1400" b="1"/>
              <a:t>12 m (24.89-24.99 MHz):</a:t>
            </a:r>
            <a:r>
              <a:rPr lang="sl-SI" sz="1400"/>
              <a:t> ima veliko skupnega s 15 m in 10 m pasom. Ko je </a:t>
            </a:r>
            <a:r>
              <a:rPr lang="sl-SI" sz="1400" b="1"/>
              <a:t>sončna aktivnost visoka, je pravi DX pas.</a:t>
            </a:r>
            <a:r>
              <a:rPr lang="sl-SI" sz="1400"/>
              <a:t> Sporadični E sloj omogoča zanimiva odprtja. Tudi tu je šum praktično zanemarljiv.</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9889" name="Rectangle 2"/>
          <p:cNvSpPr>
            <a:spLocks noGrp="1" noChangeArrowheads="1"/>
          </p:cNvSpPr>
          <p:nvPr>
            <p:ph type="title"/>
          </p:nvPr>
        </p:nvSpPr>
        <p:spPr/>
        <p:txBody>
          <a:bodyPr/>
          <a:lstStyle/>
          <a:p>
            <a:pPr eaLnBrk="1" hangingPunct="1"/>
            <a:r>
              <a:rPr lang="sl-SI"/>
              <a:t>Pogoji razširjanja valov na KV frekvenčnih pasovih (3)</a:t>
            </a:r>
          </a:p>
        </p:txBody>
      </p:sp>
      <p:sp>
        <p:nvSpPr>
          <p:cNvPr id="1829890" name="Rectangle 3"/>
          <p:cNvSpPr>
            <a:spLocks noGrp="1" noChangeArrowheads="1"/>
          </p:cNvSpPr>
          <p:nvPr>
            <p:ph type="body" idx="1"/>
          </p:nvPr>
        </p:nvSpPr>
        <p:spPr>
          <a:xfrm>
            <a:off x="352425" y="1468438"/>
            <a:ext cx="8229600" cy="4849812"/>
          </a:xfrm>
        </p:spPr>
        <p:txBody>
          <a:bodyPr/>
          <a:lstStyle/>
          <a:p>
            <a:pPr eaLnBrk="1" hangingPunct="1"/>
            <a:r>
              <a:rPr lang="sl-SI" sz="1400" b="1"/>
              <a:t>10 m (28-29.7 MHz):</a:t>
            </a:r>
            <a:r>
              <a:rPr lang="sl-SI" sz="1400"/>
              <a:t> zadnji od radioamaterskih pasov in že meji na UKV področje in kot tak ima lastnosti obeh. </a:t>
            </a:r>
            <a:r>
              <a:rPr lang="sl-SI" sz="1400" b="1"/>
              <a:t>Ko je sončna aktivnost velika, je možno z majhnimi močmi vzpostaviti zveze po celem svetu, tako ponoči kot podnevi.</a:t>
            </a:r>
            <a:r>
              <a:rPr lang="sl-SI" sz="1400"/>
              <a:t> Ko pa </a:t>
            </a:r>
            <a:r>
              <a:rPr lang="sl-SI" sz="1400" b="1"/>
              <a:t>aktivnost doseže minimum, je praktično “mrtev”.</a:t>
            </a:r>
            <a:r>
              <a:rPr lang="sl-SI" sz="1400"/>
              <a:t> Med tema dvema ekstremoma so propagacije močno odvisne od trenutne sončne aktivnosti, komuniciranje pa praktično mogoče le čez dan. Podobno kot na 12m pasu obstaja možnost pojave sporadika. Atmosferski in industrijski šum sta zanemarljiva.</a:t>
            </a:r>
          </a:p>
          <a:p>
            <a:pPr eaLnBrk="1" hangingPunct="1"/>
            <a:endParaRPr lang="sl-SI"/>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7" name="Rectangle 2"/>
          <p:cNvSpPr>
            <a:spLocks noGrp="1" noChangeArrowheads="1"/>
          </p:cNvSpPr>
          <p:nvPr>
            <p:ph type="title"/>
          </p:nvPr>
        </p:nvSpPr>
        <p:spPr/>
        <p:txBody>
          <a:bodyPr/>
          <a:lstStyle/>
          <a:p>
            <a:pPr eaLnBrk="1" hangingPunct="1"/>
            <a:r>
              <a:rPr lang="sl-SI"/>
              <a:t>Pogoji razširjanja valov na UKV in višjih frekvenčnih pasovih (1)</a:t>
            </a:r>
          </a:p>
        </p:txBody>
      </p:sp>
      <p:pic>
        <p:nvPicPr>
          <p:cNvPr id="1831938" name="Picture 3" descr="slika6"/>
          <p:cNvPicPr>
            <a:picLocks noChangeAspect="1" noChangeArrowheads="1"/>
          </p:cNvPicPr>
          <p:nvPr/>
        </p:nvPicPr>
        <p:blipFill>
          <a:blip r:embed="rId3"/>
          <a:srcRect/>
          <a:stretch>
            <a:fillRect/>
          </a:stretch>
        </p:blipFill>
        <p:spPr bwMode="auto">
          <a:xfrm>
            <a:off x="6159500" y="1325563"/>
            <a:ext cx="2311400" cy="3194050"/>
          </a:xfrm>
          <a:prstGeom prst="rect">
            <a:avLst/>
          </a:prstGeom>
          <a:noFill/>
          <a:ln w="9525">
            <a:noFill/>
            <a:miter lim="800000"/>
            <a:headEnd/>
            <a:tailEnd/>
          </a:ln>
        </p:spPr>
      </p:pic>
      <p:pic>
        <p:nvPicPr>
          <p:cNvPr id="1831939" name="Picture 4" descr="slika6"/>
          <p:cNvPicPr>
            <a:picLocks noGrp="1" noChangeAspect="1" noChangeArrowheads="1"/>
          </p:cNvPicPr>
          <p:nvPr>
            <p:ph sz="half" idx="2"/>
          </p:nvPr>
        </p:nvPicPr>
        <p:blipFill>
          <a:blip r:embed="rId4"/>
          <a:srcRect/>
          <a:stretch>
            <a:fillRect/>
          </a:stretch>
        </p:blipFill>
        <p:spPr>
          <a:xfrm>
            <a:off x="4629150" y="4946650"/>
            <a:ext cx="4149725" cy="1366838"/>
          </a:xfrm>
        </p:spPr>
      </p:pic>
      <p:sp>
        <p:nvSpPr>
          <p:cNvPr id="1831940" name="Text Box 5"/>
          <p:cNvSpPr txBox="1">
            <a:spLocks noChangeArrowheads="1"/>
          </p:cNvSpPr>
          <p:nvPr/>
        </p:nvSpPr>
        <p:spPr bwMode="auto">
          <a:xfrm>
            <a:off x="282575" y="1425575"/>
            <a:ext cx="5743575" cy="5076825"/>
          </a:xfrm>
          <a:prstGeom prst="rect">
            <a:avLst/>
          </a:prstGeom>
          <a:noFill/>
          <a:ln w="12700">
            <a:noFill/>
            <a:miter lim="800000"/>
            <a:headEnd type="none" w="sm" len="sm"/>
            <a:tailEnd type="none" w="sm" len="sm"/>
          </a:ln>
        </p:spPr>
        <p:txBody>
          <a:bodyPr>
            <a:spAutoFit/>
          </a:bodyPr>
          <a:lstStyle/>
          <a:p>
            <a:pPr>
              <a:lnSpc>
                <a:spcPct val="80000"/>
              </a:lnSpc>
              <a:spcBef>
                <a:spcPct val="30000"/>
              </a:spcBef>
              <a:spcAft>
                <a:spcPct val="20000"/>
              </a:spcAft>
              <a:buFont typeface="Wingdings" pitchFamily="2" charset="2"/>
              <a:buNone/>
            </a:pPr>
            <a:r>
              <a:rPr lang="sl-SI" sz="1200" b="1"/>
              <a:t>Temperaturna inverzija:</a:t>
            </a:r>
            <a:r>
              <a:rPr lang="sl-SI" sz="1200"/>
              <a:t> zaradi gibanj zračnih mas in meteroloških pojavov se lahko zgodi, da je sprememba temperature in relativne vlažnosti zraka skokovita. Pri prehodu UKV valov skozi pas inverzije se le ti zakrivijo.</a:t>
            </a:r>
          </a:p>
          <a:p>
            <a:pPr eaLnBrk="0" hangingPunct="0">
              <a:spcBef>
                <a:spcPct val="20000"/>
              </a:spcBef>
              <a:buClr>
                <a:schemeClr val="tx2"/>
              </a:buClr>
              <a:buSzPct val="75000"/>
              <a:buFont typeface="Monotype Sorts"/>
              <a:buNone/>
            </a:pPr>
            <a:r>
              <a:rPr lang="sl-SI" sz="1200" b="1"/>
              <a:t>Sporadični E sloj–ES:</a:t>
            </a:r>
            <a:r>
              <a:rPr lang="sl-SI" sz="1200"/>
              <a:t> nastane ko v območju E sloja nastane oblak z zelo veliko koncentracijo elektronov. Tak oblak lahko odbije UKV val nazaj proti Zemlji. Ker se pojavi na visoki višini (100km) se lahko domet UKV vala poveča tudi do 2000 km. Pojav je ponavadi kratkotrajen.</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200" b="1"/>
              <a:t>Odboj od meteorskih sledi – MS:</a:t>
            </a:r>
            <a:r>
              <a:rPr lang="sl-SI" sz="1200"/>
              <a:t> Zemljana svoji poti skozi vesolje občasno pride v območja, kjer je število meteoritov veliko. Meteoriti običajno zgorijo na višini med 100 in 200 km,kjer za sabo ob izgorevanju puščajo močno ioniziran kanal.</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200" b="1"/>
              <a:t>Odboj od polarne svetlobe – Aurora:</a:t>
            </a:r>
            <a:r>
              <a:rPr lang="sl-SI" sz="1400"/>
              <a:t> </a:t>
            </a:r>
            <a:r>
              <a:rPr lang="sl-SI" sz="1200">
                <a:solidFill>
                  <a:srgbClr val="2469AE"/>
                </a:solidFill>
              </a:rPr>
              <a:t>Polarna svetloba (aurora)</a:t>
            </a:r>
            <a:r>
              <a:rPr lang="sl-SI" sz="1200"/>
              <a:t> je znak, da v območju Zemljinega pola </a:t>
            </a:r>
            <a:r>
              <a:rPr lang="sl-SI" sz="1200">
                <a:solidFill>
                  <a:srgbClr val="2469AE"/>
                </a:solidFill>
              </a:rPr>
              <a:t>obstaja zelo močno ioniziran del E sloja</a:t>
            </a:r>
            <a:r>
              <a:rPr lang="sl-SI" sz="1200"/>
              <a:t>, ki lahko odbija UKV valove. </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Char char="n"/>
            </a:pPr>
            <a:endParaRPr lang="sl-SI" sz="1400"/>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Char char="n"/>
            </a:pPr>
            <a:endParaRPr lang="sl-SI" sz="1200"/>
          </a:p>
          <a:p>
            <a:pPr>
              <a:lnSpc>
                <a:spcPct val="80000"/>
              </a:lnSpc>
              <a:spcBef>
                <a:spcPct val="30000"/>
              </a:spcBef>
              <a:spcAft>
                <a:spcPct val="20000"/>
              </a:spcAft>
              <a:buFont typeface="Wingdings" pitchFamily="2" charset="2"/>
              <a:buNone/>
            </a:pPr>
            <a:endParaRPr lang="sl-SI" sz="1200"/>
          </a:p>
          <a:p>
            <a:pPr eaLnBrk="0" hangingPunct="0">
              <a:spcBef>
                <a:spcPct val="20000"/>
              </a:spcBef>
              <a:buClr>
                <a:schemeClr val="tx2"/>
              </a:buClr>
              <a:buSzPct val="75000"/>
              <a:buFont typeface="Monotype Sorts"/>
              <a:buChar char="n"/>
            </a:pPr>
            <a:endParaRPr lang="sl-SI" sz="1200"/>
          </a:p>
        </p:txBody>
      </p:sp>
      <p:sp>
        <p:nvSpPr>
          <p:cNvPr id="1831941" name="Text Box 6"/>
          <p:cNvSpPr txBox="1">
            <a:spLocks noChangeArrowheads="1"/>
          </p:cNvSpPr>
          <p:nvPr/>
        </p:nvSpPr>
        <p:spPr bwMode="auto">
          <a:xfrm>
            <a:off x="6116638" y="4462463"/>
            <a:ext cx="2681287"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Potek temperature in vlažnosti v</a:t>
            </a:r>
          </a:p>
          <a:p>
            <a:pPr eaLnBrk="0" hangingPunct="0">
              <a:spcBef>
                <a:spcPct val="20000"/>
              </a:spcBef>
              <a:buClr>
                <a:schemeClr val="tx2"/>
              </a:buClr>
              <a:buSzPct val="75000"/>
              <a:buFont typeface="Monotype Sorts"/>
              <a:buNone/>
            </a:pPr>
            <a:r>
              <a:rPr lang="sl-SI" sz="1200"/>
              <a:t>primeru inverzije</a:t>
            </a:r>
          </a:p>
        </p:txBody>
      </p:sp>
      <p:sp>
        <p:nvSpPr>
          <p:cNvPr id="1831942" name="Text Box 7"/>
          <p:cNvSpPr txBox="1">
            <a:spLocks noChangeArrowheads="1"/>
          </p:cNvSpPr>
          <p:nvPr/>
        </p:nvSpPr>
        <p:spPr bwMode="auto">
          <a:xfrm>
            <a:off x="5227638" y="6283325"/>
            <a:ext cx="3481387" cy="27463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Troposferski prenos s pomočjo inverzije</a:t>
            </a:r>
          </a:p>
        </p:txBody>
      </p:sp>
      <p:sp>
        <p:nvSpPr>
          <p:cNvPr id="1831943" name="Text Box 8"/>
          <p:cNvSpPr txBox="1">
            <a:spLocks noChangeArrowheads="1"/>
          </p:cNvSpPr>
          <p:nvPr/>
        </p:nvSpPr>
        <p:spPr bwMode="auto">
          <a:xfrm>
            <a:off x="473075" y="2370138"/>
            <a:ext cx="2889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endParaRPr lang="sl-SI"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2"/>
          <p:cNvSpPr>
            <a:spLocks noGrp="1" noChangeArrowheads="1"/>
          </p:cNvSpPr>
          <p:nvPr>
            <p:ph type="title"/>
          </p:nvPr>
        </p:nvSpPr>
        <p:spPr/>
        <p:txBody>
          <a:bodyPr/>
          <a:lstStyle/>
          <a:p>
            <a:pPr eaLnBrk="1" hangingPunct="1"/>
            <a:r>
              <a:rPr lang="sl-SI"/>
              <a:t>CEPT – Začasna uporaba radijske </a:t>
            </a:r>
            <a:br>
              <a:rPr lang="sl-SI"/>
            </a:br>
            <a:r>
              <a:rPr lang="sl-SI"/>
              <a:t>                postaje v tujini</a:t>
            </a:r>
          </a:p>
        </p:txBody>
      </p:sp>
      <p:sp>
        <p:nvSpPr>
          <p:cNvPr id="1100802" name="Rectangle 3"/>
          <p:cNvSpPr>
            <a:spLocks noGrp="1" noChangeArrowheads="1"/>
          </p:cNvSpPr>
          <p:nvPr>
            <p:ph type="body" idx="1"/>
          </p:nvPr>
        </p:nvSpPr>
        <p:spPr/>
        <p:txBody>
          <a:bodyPr/>
          <a:lstStyle/>
          <a:p>
            <a:pPr marL="0" indent="0" eaLnBrk="1" hangingPunct="1">
              <a:lnSpc>
                <a:spcPct val="80000"/>
              </a:lnSpc>
              <a:buFont typeface="Wingdings" pitchFamily="2" charset="2"/>
              <a:buNone/>
              <a:tabLst>
                <a:tab pos="1160463" algn="l"/>
              </a:tabLst>
            </a:pPr>
            <a:r>
              <a:rPr lang="sl-SI" dirty="0"/>
              <a:t>Radijsko dovoljenje za uporabo radioamaterske radijske postaje je veljavno v državi v kateri je bilo izdano.</a:t>
            </a:r>
          </a:p>
          <a:p>
            <a:pPr marL="0" indent="0" eaLnBrk="1" hangingPunct="1">
              <a:lnSpc>
                <a:spcPct val="80000"/>
              </a:lnSpc>
              <a:buFont typeface="Wingdings" pitchFamily="2" charset="2"/>
              <a:buNone/>
              <a:tabLst>
                <a:tab pos="1160463" algn="l"/>
              </a:tabLst>
            </a:pPr>
            <a:r>
              <a:rPr lang="sl-SI" dirty="0"/>
              <a:t>Ker si mnogi radioamaterji žele uporabljati svojo radijsko postajo v tujini, je CEPT sprejela naslednja priporočila:</a:t>
            </a:r>
          </a:p>
          <a:p>
            <a:pPr marL="0" indent="0" eaLnBrk="1" hangingPunct="1">
              <a:lnSpc>
                <a:spcPct val="80000"/>
              </a:lnSpc>
              <a:buFont typeface="Wingdings" pitchFamily="2" charset="2"/>
              <a:buNone/>
              <a:tabLst>
                <a:tab pos="1160463" algn="l"/>
              </a:tabLst>
            </a:pPr>
            <a:endParaRPr lang="sl-SI" sz="900" dirty="0"/>
          </a:p>
          <a:p>
            <a:pPr marL="1081088" lvl="2" indent="-363538" eaLnBrk="1" hangingPunct="1">
              <a:lnSpc>
                <a:spcPct val="80000"/>
              </a:lnSpc>
              <a:buFont typeface="Wingdings" pitchFamily="2" charset="2"/>
              <a:buAutoNum type="arabicPeriod"/>
              <a:tabLst>
                <a:tab pos="1160463" algn="l"/>
              </a:tabLst>
            </a:pPr>
            <a:r>
              <a:rPr lang="sl-SI" sz="2000" dirty="0"/>
              <a:t>T/R 61-01 (1985, 1992, 2003) </a:t>
            </a:r>
            <a:br>
              <a:rPr lang="sl-SI" sz="2000" dirty="0"/>
            </a:br>
            <a:r>
              <a:rPr lang="sl-SI" dirty="0"/>
              <a:t>	</a:t>
            </a:r>
            <a:r>
              <a:rPr lang="sl-SI" b="1" dirty="0">
                <a:solidFill>
                  <a:srgbClr val="2469AE"/>
                </a:solidFill>
              </a:rPr>
              <a:t>CEPT Radio </a:t>
            </a:r>
            <a:r>
              <a:rPr lang="sl-SI" b="1" dirty="0" err="1">
                <a:solidFill>
                  <a:srgbClr val="2469AE"/>
                </a:solidFill>
              </a:rPr>
              <a:t>Amateur</a:t>
            </a:r>
            <a:r>
              <a:rPr lang="sl-SI" b="1" dirty="0">
                <a:solidFill>
                  <a:srgbClr val="2469AE"/>
                </a:solidFill>
              </a:rPr>
              <a:t> Licence</a:t>
            </a:r>
            <a:r>
              <a:rPr lang="sl-SI" b="1" dirty="0"/>
              <a:t> 	</a:t>
            </a:r>
          </a:p>
          <a:p>
            <a:pPr marL="1081088" lvl="2" indent="-363538" eaLnBrk="1" hangingPunct="1">
              <a:lnSpc>
                <a:spcPct val="80000"/>
              </a:lnSpc>
              <a:buFont typeface="Wingdings" pitchFamily="2" charset="2"/>
              <a:buAutoNum type="arabicPeriod"/>
              <a:tabLst>
                <a:tab pos="1160463" algn="l"/>
              </a:tabLst>
            </a:pPr>
            <a:r>
              <a:rPr lang="sl-SI" sz="2000" dirty="0"/>
              <a:t>T/R 61-02 (1990, 2004)</a:t>
            </a:r>
            <a:br>
              <a:rPr lang="sl-SI" sz="2000" dirty="0"/>
            </a:br>
            <a:r>
              <a:rPr lang="sl-SI" dirty="0"/>
              <a:t> </a:t>
            </a:r>
            <a:r>
              <a:rPr lang="sl-SI" b="1" dirty="0" err="1">
                <a:solidFill>
                  <a:srgbClr val="2469AE"/>
                </a:solidFill>
              </a:rPr>
              <a:t>Harmonised</a:t>
            </a:r>
            <a:r>
              <a:rPr lang="sl-SI" b="1" dirty="0">
                <a:solidFill>
                  <a:srgbClr val="2469AE"/>
                </a:solidFill>
              </a:rPr>
              <a:t> </a:t>
            </a:r>
            <a:r>
              <a:rPr lang="sl-SI" b="1" dirty="0" err="1">
                <a:solidFill>
                  <a:srgbClr val="2469AE"/>
                </a:solidFill>
              </a:rPr>
              <a:t>Amateur</a:t>
            </a:r>
            <a:r>
              <a:rPr lang="sl-SI" b="1" dirty="0">
                <a:solidFill>
                  <a:srgbClr val="2469AE"/>
                </a:solidFill>
              </a:rPr>
              <a:t> Radio </a:t>
            </a:r>
            <a:r>
              <a:rPr lang="sl-SI" b="1" dirty="0" err="1">
                <a:solidFill>
                  <a:srgbClr val="2469AE"/>
                </a:solidFill>
              </a:rPr>
              <a:t>Examination</a:t>
            </a:r>
            <a:r>
              <a:rPr lang="sl-SI" b="1" dirty="0">
                <a:solidFill>
                  <a:srgbClr val="2469AE"/>
                </a:solidFill>
              </a:rPr>
              <a:t> </a:t>
            </a:r>
            <a:r>
              <a:rPr lang="sl-SI" b="1" dirty="0" err="1">
                <a:solidFill>
                  <a:srgbClr val="2469AE"/>
                </a:solidFill>
              </a:rPr>
              <a:t>Certificate</a:t>
            </a:r>
            <a:endParaRPr lang="sl-SI" b="1" dirty="0">
              <a:solidFill>
                <a:srgbClr val="2469AE"/>
              </a:solidFill>
            </a:endParaRPr>
          </a:p>
          <a:p>
            <a:pPr marL="1081088" lvl="2" indent="-363538" eaLnBrk="1" hangingPunct="1">
              <a:lnSpc>
                <a:spcPct val="80000"/>
              </a:lnSpc>
              <a:buFontTx/>
              <a:buAutoNum type="arabicPeriod"/>
              <a:tabLst>
                <a:tab pos="1160463" algn="l"/>
              </a:tabLst>
            </a:pPr>
            <a:r>
              <a:rPr lang="sl-SI" sz="2000" dirty="0"/>
              <a:t>ECC/REC/(05)06 </a:t>
            </a:r>
            <a:br>
              <a:rPr lang="sl-SI" sz="2000" dirty="0"/>
            </a:br>
            <a:r>
              <a:rPr lang="sl-SI" dirty="0"/>
              <a:t>	</a:t>
            </a:r>
            <a:r>
              <a:rPr lang="sl-SI" b="1" dirty="0">
                <a:solidFill>
                  <a:srgbClr val="2469AE"/>
                </a:solidFill>
              </a:rPr>
              <a:t>CEPT Novice Radio </a:t>
            </a:r>
            <a:r>
              <a:rPr lang="sl-SI" b="1" dirty="0" err="1">
                <a:solidFill>
                  <a:srgbClr val="2469AE"/>
                </a:solidFill>
              </a:rPr>
              <a:t>Amateur</a:t>
            </a:r>
            <a:r>
              <a:rPr lang="sl-SI" b="1" dirty="0">
                <a:solidFill>
                  <a:srgbClr val="2469AE"/>
                </a:solidFill>
              </a:rPr>
              <a:t> Licence</a:t>
            </a:r>
          </a:p>
          <a:p>
            <a:pPr marL="1081088" lvl="2" indent="-363538" eaLnBrk="1" hangingPunct="1">
              <a:lnSpc>
                <a:spcPct val="80000"/>
              </a:lnSpc>
              <a:buFontTx/>
              <a:buAutoNum type="arabicPeriod"/>
              <a:tabLst>
                <a:tab pos="1160463" algn="l"/>
              </a:tabLst>
            </a:pPr>
            <a:r>
              <a:rPr lang="sl-SI" sz="2000" dirty="0"/>
              <a:t>ERC </a:t>
            </a:r>
            <a:r>
              <a:rPr lang="sl-SI" sz="2000" dirty="0" err="1"/>
              <a:t>Report</a:t>
            </a:r>
            <a:r>
              <a:rPr lang="sl-SI" sz="2000" dirty="0"/>
              <a:t> 32</a:t>
            </a:r>
            <a:br>
              <a:rPr lang="sl-SI" sz="2000" dirty="0"/>
            </a:br>
            <a:r>
              <a:rPr lang="sl-SI" sz="2000" dirty="0"/>
              <a:t>	</a:t>
            </a:r>
            <a:r>
              <a:rPr lang="sl-SI" b="1" dirty="0" err="1">
                <a:solidFill>
                  <a:srgbClr val="2469AE"/>
                </a:solidFill>
              </a:rPr>
              <a:t>Amateur</a:t>
            </a:r>
            <a:r>
              <a:rPr lang="sl-SI" b="1" dirty="0">
                <a:solidFill>
                  <a:srgbClr val="2469AE"/>
                </a:solidFill>
              </a:rPr>
              <a:t> Radio Novice </a:t>
            </a:r>
            <a:r>
              <a:rPr lang="sl-SI" b="1" dirty="0" err="1">
                <a:solidFill>
                  <a:srgbClr val="2469AE"/>
                </a:solidFill>
              </a:rPr>
              <a:t>Examination</a:t>
            </a:r>
            <a:r>
              <a:rPr lang="sl-SI" b="1" dirty="0">
                <a:solidFill>
                  <a:srgbClr val="2469AE"/>
                </a:solidFill>
              </a:rPr>
              <a:t> </a:t>
            </a:r>
            <a:r>
              <a:rPr lang="sl-SI" b="1" dirty="0" err="1">
                <a:solidFill>
                  <a:srgbClr val="2469AE"/>
                </a:solidFill>
              </a:rPr>
              <a:t>Certificate</a:t>
            </a:r>
            <a:r>
              <a:rPr lang="sl-SI" b="1" dirty="0">
                <a:solidFill>
                  <a:srgbClr val="2469AE"/>
                </a:solidFill>
              </a:rPr>
              <a:t> 	</a:t>
            </a:r>
            <a:r>
              <a:rPr lang="sl-SI" b="1" dirty="0" err="1">
                <a:solidFill>
                  <a:srgbClr val="2469AE"/>
                </a:solidFill>
              </a:rPr>
              <a:t>Syllabus</a:t>
            </a:r>
            <a:r>
              <a:rPr lang="sl-SI" b="1" dirty="0">
                <a:solidFill>
                  <a:srgbClr val="2469AE"/>
                </a:solidFill>
              </a:rPr>
              <a:t> </a:t>
            </a:r>
            <a:r>
              <a:rPr lang="sl-SI" b="1" dirty="0" err="1">
                <a:solidFill>
                  <a:srgbClr val="2469AE"/>
                </a:solidFill>
              </a:rPr>
              <a:t>and</a:t>
            </a:r>
            <a:r>
              <a:rPr lang="sl-SI" b="1" dirty="0">
                <a:solidFill>
                  <a:srgbClr val="2469AE"/>
                </a:solidFill>
              </a:rPr>
              <a:t> </a:t>
            </a:r>
            <a:r>
              <a:rPr lang="sl-SI" b="1" dirty="0" err="1">
                <a:solidFill>
                  <a:srgbClr val="2469AE"/>
                </a:solidFill>
              </a:rPr>
              <a:t>Aamateur</a:t>
            </a:r>
            <a:r>
              <a:rPr lang="sl-SI" b="1" dirty="0">
                <a:solidFill>
                  <a:srgbClr val="2469AE"/>
                </a:solidFill>
              </a:rPr>
              <a:t> Radio Novice </a:t>
            </a:r>
            <a:r>
              <a:rPr lang="sl-SI" b="1" dirty="0" err="1">
                <a:solidFill>
                  <a:srgbClr val="2469AE"/>
                </a:solidFill>
              </a:rPr>
              <a:t>Examination</a:t>
            </a:r>
            <a:r>
              <a:rPr lang="sl-SI" b="1" dirty="0">
                <a:solidFill>
                  <a:srgbClr val="2469AE"/>
                </a:solidFill>
              </a:rPr>
              <a:t> 	</a:t>
            </a:r>
            <a:r>
              <a:rPr lang="sl-SI" b="1" dirty="0" err="1">
                <a:solidFill>
                  <a:srgbClr val="2469AE"/>
                </a:solidFill>
              </a:rPr>
              <a:t>Certificate</a:t>
            </a:r>
            <a:r>
              <a:rPr lang="sl-SI" b="1" dirty="0">
                <a:solidFill>
                  <a:srgbClr val="2469AE"/>
                </a:solidFill>
              </a:rPr>
              <a:t> </a:t>
            </a:r>
            <a:r>
              <a:rPr lang="sl-SI" b="1" dirty="0" err="1">
                <a:solidFill>
                  <a:srgbClr val="2469AE"/>
                </a:solidFill>
              </a:rPr>
              <a:t>within</a:t>
            </a:r>
            <a:r>
              <a:rPr lang="sl-SI" b="1" dirty="0">
                <a:solidFill>
                  <a:srgbClr val="2469AE"/>
                </a:solidFill>
              </a:rPr>
              <a:t> CEPT </a:t>
            </a:r>
            <a:r>
              <a:rPr lang="sl-SI" b="1" dirty="0" err="1">
                <a:solidFill>
                  <a:srgbClr val="2469AE"/>
                </a:solidFill>
              </a:rPr>
              <a:t>and</a:t>
            </a:r>
            <a:r>
              <a:rPr lang="sl-SI" b="1" dirty="0">
                <a:solidFill>
                  <a:srgbClr val="2469AE"/>
                </a:solidFill>
              </a:rPr>
              <a:t> non-CEPT </a:t>
            </a:r>
            <a:r>
              <a:rPr lang="sl-SI" b="1" dirty="0" err="1">
                <a:solidFill>
                  <a:srgbClr val="2469AE"/>
                </a:solidFill>
              </a:rPr>
              <a:t>countries</a:t>
            </a:r>
            <a:r>
              <a:rPr lang="sl-SI" sz="1600" dirty="0">
                <a:solidFill>
                  <a:srgbClr val="2469AE"/>
                </a:solidFill>
              </a:rPr>
              <a:t> </a:t>
            </a:r>
          </a:p>
          <a:p>
            <a:pPr marL="1081088" lvl="2" indent="-363538" eaLnBrk="1" hangingPunct="1">
              <a:lnSpc>
                <a:spcPct val="80000"/>
              </a:lnSpc>
              <a:buFontTx/>
              <a:buAutoNum type="arabicPeriod"/>
              <a:tabLst>
                <a:tab pos="1160463" algn="l"/>
              </a:tabLst>
            </a:pPr>
            <a:endParaRPr lang="sl-SI" dirty="0"/>
          </a:p>
          <a:p>
            <a:pPr marL="0" indent="0" eaLnBrk="1" hangingPunct="1">
              <a:lnSpc>
                <a:spcPct val="80000"/>
              </a:lnSpc>
              <a:buFont typeface="Wingdings" pitchFamily="2" charset="2"/>
              <a:buNone/>
              <a:tabLst>
                <a:tab pos="1160463" algn="l"/>
              </a:tabLst>
            </a:pPr>
            <a:r>
              <a:rPr lang="sl-SI" dirty="0">
                <a:highlight>
                  <a:srgbClr val="FFFF00"/>
                </a:highlight>
              </a:rPr>
              <a:t>Radioamater, ki </a:t>
            </a:r>
            <a:r>
              <a:rPr lang="sl-SI" dirty="0">
                <a:solidFill>
                  <a:srgbClr val="2469AE"/>
                </a:solidFill>
                <a:highlight>
                  <a:srgbClr val="FFFF00"/>
                </a:highlight>
              </a:rPr>
              <a:t>dela iz tuje države</a:t>
            </a:r>
            <a:r>
              <a:rPr lang="sl-SI" dirty="0">
                <a:highlight>
                  <a:srgbClr val="FFFF00"/>
                </a:highlight>
              </a:rPr>
              <a:t> na podlagi CEPT priporočil, mora spoštovati </a:t>
            </a:r>
            <a:r>
              <a:rPr lang="sl-SI" dirty="0">
                <a:solidFill>
                  <a:srgbClr val="2469AE"/>
                </a:solidFill>
                <a:highlight>
                  <a:srgbClr val="FFFF00"/>
                </a:highlight>
              </a:rPr>
              <a:t>predpise države gostiteljice</a:t>
            </a:r>
            <a:r>
              <a:rPr lang="sl-SI" dirty="0">
                <a:highlight>
                  <a:srgbClr val="FFFF00"/>
                </a:highlight>
              </a:rPr>
              <a:t>.</a:t>
            </a:r>
          </a:p>
          <a:p>
            <a:pPr marL="0" indent="0" eaLnBrk="1" hangingPunct="1">
              <a:lnSpc>
                <a:spcPct val="80000"/>
              </a:lnSpc>
              <a:buFont typeface="Wingdings" pitchFamily="2" charset="2"/>
              <a:buNone/>
              <a:tabLst>
                <a:tab pos="1160463" algn="l"/>
              </a:tabLst>
            </a:pPr>
            <a:endParaRPr lang="sl-SI" dirty="0"/>
          </a:p>
          <a:p>
            <a:pPr marL="0" indent="0" eaLnBrk="1" hangingPunct="1">
              <a:lnSpc>
                <a:spcPct val="80000"/>
              </a:lnSpc>
              <a:buFont typeface="Wingdings" pitchFamily="2" charset="2"/>
              <a:buNone/>
              <a:tabLst>
                <a:tab pos="1160463" algn="l"/>
              </a:tabLst>
            </a:pPr>
            <a:endParaRPr lang="sl-SI" dirty="0"/>
          </a:p>
          <a:p>
            <a:pPr marL="0" indent="0" eaLnBrk="1" hangingPunct="1">
              <a:lnSpc>
                <a:spcPct val="80000"/>
              </a:lnSpc>
              <a:buFont typeface="Wingdings" pitchFamily="2" charset="2"/>
              <a:buNone/>
              <a:tabLst>
                <a:tab pos="1160463" algn="l"/>
              </a:tabLst>
            </a:pPr>
            <a:endParaRPr lang="sl-SI"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985" name="Rectangle 2"/>
          <p:cNvSpPr>
            <a:spLocks noGrp="1" noChangeArrowheads="1"/>
          </p:cNvSpPr>
          <p:nvPr>
            <p:ph type="title"/>
          </p:nvPr>
        </p:nvSpPr>
        <p:spPr/>
        <p:txBody>
          <a:bodyPr/>
          <a:lstStyle/>
          <a:p>
            <a:pPr eaLnBrk="1" hangingPunct="1"/>
            <a:r>
              <a:rPr lang="sl-SI"/>
              <a:t>Pogoji razširjanja valov na UKV in višjih frekvenčnih pasovih (2)</a:t>
            </a:r>
          </a:p>
        </p:txBody>
      </p:sp>
      <p:sp>
        <p:nvSpPr>
          <p:cNvPr id="1833986" name="Text Box 3"/>
          <p:cNvSpPr txBox="1">
            <a:spLocks noChangeArrowheads="1"/>
          </p:cNvSpPr>
          <p:nvPr/>
        </p:nvSpPr>
        <p:spPr bwMode="auto">
          <a:xfrm>
            <a:off x="393700" y="1443038"/>
            <a:ext cx="8380413" cy="35242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b="1">
                <a:solidFill>
                  <a:srgbClr val="2469AE"/>
                </a:solidFill>
              </a:rPr>
              <a:t>Transalpska propagacija – TAP ali FAI (Field Aligned Irregularity):</a:t>
            </a:r>
            <a:r>
              <a:rPr lang="sl-SI" sz="1200"/>
              <a:t> FAI bi lahko prevedli kot nepravilnosti v porazdelitvi polja. Pojav je možno zaznati predvsem na 2 m in 70 cm področju, višje pa ne in sicer v pozni pomladi in zgodnjem poletju, Značilno je, da oddani signal spremeni smer v primerjavi z linijo, ki povezuje oba korespondenta. Vzrok za pojav TAP so nepravilnosti v E sloju.</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200" b="1">
                <a:solidFill>
                  <a:srgbClr val="2469AE"/>
                </a:solidFill>
              </a:rPr>
              <a:t>Transekvatorialna propagacija – TEP</a:t>
            </a:r>
            <a:r>
              <a:rPr lang="sl-SI" sz="1200" b="1"/>
              <a:t>:</a:t>
            </a:r>
            <a:r>
              <a:rPr lang="sl-SI" sz="1200"/>
              <a:t> to je dokaj redek pojav, njegova značilnost so nenavadno dolge zveze (okoli 4000 km) v smeri sever – jug, simetrično na Zemljin magnetni ekvator (njegov položaj se nekoliko razlikuje od geografskega ekvatorja). Propagacija te vrste se ponavadi pojavi ob pojavu maksimalne Sončne aktivnosti na 50 MHz. Iz naših krajev je možno vzpostaviti zveze z amaterji na </a:t>
            </a:r>
            <a:r>
              <a:rPr lang="sl-SI" sz="1200">
                <a:solidFill>
                  <a:srgbClr val="2469AE"/>
                </a:solidFill>
              </a:rPr>
              <a:t>območju južne Afrike.</a:t>
            </a:r>
          </a:p>
          <a:p>
            <a:pPr eaLnBrk="0" hangingPunct="0">
              <a:spcBef>
                <a:spcPct val="20000"/>
              </a:spcBef>
              <a:buClr>
                <a:schemeClr val="tx2"/>
              </a:buClr>
              <a:buSzPct val="75000"/>
              <a:buFont typeface="Monotype Sorts"/>
              <a:buNone/>
            </a:pPr>
            <a:endParaRPr lang="sl-SI" sz="1200">
              <a:solidFill>
                <a:srgbClr val="2469AE"/>
              </a:solidFill>
            </a:endParaRPr>
          </a:p>
          <a:p>
            <a:pPr eaLnBrk="0" hangingPunct="0">
              <a:spcBef>
                <a:spcPct val="20000"/>
              </a:spcBef>
              <a:buClr>
                <a:schemeClr val="tx2"/>
              </a:buClr>
              <a:buSzPct val="75000"/>
              <a:buFont typeface="Monotype Sorts"/>
              <a:buNone/>
            </a:pPr>
            <a:r>
              <a:rPr lang="sl-SI" sz="1200" b="1">
                <a:solidFill>
                  <a:srgbClr val="2469AE"/>
                </a:solidFill>
              </a:rPr>
              <a:t>Delo z odbojem od Lune – EME (Earth – Moon - Earth):</a:t>
            </a:r>
            <a:r>
              <a:rPr lang="sl-SI" sz="1200"/>
              <a:t> veliko slabljenje na prenosni poti tja in nazaj. Signal se vrne po približno 2 s od oddaje.</a:t>
            </a:r>
          </a:p>
          <a:p>
            <a:pPr eaLnBrk="0" hangingPunct="0">
              <a:spcBef>
                <a:spcPct val="20000"/>
              </a:spcBef>
              <a:buClr>
                <a:schemeClr val="tx2"/>
              </a:buClr>
              <a:buSzPct val="75000"/>
              <a:buFont typeface="Monotype Sorts"/>
              <a:buChar char="n"/>
            </a:pPr>
            <a:endParaRPr lang="sl-SI" sz="1200"/>
          </a:p>
          <a:p>
            <a:pPr eaLnBrk="0" hangingPunct="0">
              <a:spcBef>
                <a:spcPct val="20000"/>
              </a:spcBef>
              <a:buClr>
                <a:schemeClr val="tx2"/>
              </a:buClr>
              <a:buSzPct val="75000"/>
              <a:buFont typeface="Monotype Sorts"/>
              <a:buChar char="n"/>
            </a:pPr>
            <a:endParaRPr lang="sl-SI" sz="1200"/>
          </a:p>
          <a:p>
            <a:pPr eaLnBrk="0" hangingPunct="0">
              <a:spcBef>
                <a:spcPct val="20000"/>
              </a:spcBef>
              <a:buClr>
                <a:schemeClr val="tx2"/>
              </a:buClr>
              <a:buSzPct val="75000"/>
              <a:buFont typeface="Monotype Sorts"/>
              <a:buNone/>
            </a:pPr>
            <a:r>
              <a:rPr lang="sl-SI" sz="1200" b="1">
                <a:solidFill>
                  <a:srgbClr val="2469AE"/>
                </a:solidFill>
              </a:rPr>
              <a:t>Delo preko umetnih satelitov: </a:t>
            </a:r>
            <a:r>
              <a:rPr lang="sl-SI" sz="1200">
                <a:solidFill>
                  <a:srgbClr val="2469AE"/>
                </a:solidFill>
              </a:rPr>
              <a:t>radioamaterji lahko vzpostavljajo zveze preko umetnih satelitov.</a:t>
            </a:r>
            <a:endParaRPr lang="sl-SI" sz="1400">
              <a:solidFill>
                <a:srgbClr val="2469AE"/>
              </a:solidFill>
            </a:endParaRPr>
          </a:p>
          <a:p>
            <a:pPr eaLnBrk="0" hangingPunct="0">
              <a:spcBef>
                <a:spcPct val="20000"/>
              </a:spcBef>
              <a:buClr>
                <a:schemeClr val="tx2"/>
              </a:buClr>
              <a:buSzPct val="75000"/>
              <a:buFont typeface="Monotype Sorts"/>
              <a:buNone/>
            </a:pPr>
            <a:endParaRPr lang="sl-SI" sz="1400">
              <a:solidFill>
                <a:srgbClr val="2469AE"/>
              </a:solidFil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033" name="Rectangle 2"/>
          <p:cNvSpPr>
            <a:spLocks noGrp="1" noChangeArrowheads="1"/>
          </p:cNvSpPr>
          <p:nvPr>
            <p:ph type="title"/>
          </p:nvPr>
        </p:nvSpPr>
        <p:spPr/>
        <p:txBody>
          <a:bodyPr/>
          <a:lstStyle/>
          <a:p>
            <a:pPr eaLnBrk="1" hangingPunct="1"/>
            <a:r>
              <a:rPr lang="sl-SI"/>
              <a:t>Značilnosti nekaterih UKV pasov</a:t>
            </a:r>
          </a:p>
        </p:txBody>
      </p:sp>
      <p:sp>
        <p:nvSpPr>
          <p:cNvPr id="1836034" name="Rectangle 3"/>
          <p:cNvSpPr>
            <a:spLocks noGrp="1" noChangeArrowheads="1"/>
          </p:cNvSpPr>
          <p:nvPr>
            <p:ph type="body" idx="1"/>
          </p:nvPr>
        </p:nvSpPr>
        <p:spPr/>
        <p:txBody>
          <a:bodyPr/>
          <a:lstStyle/>
          <a:p>
            <a:pPr eaLnBrk="1" hangingPunct="1"/>
            <a:r>
              <a:rPr lang="sl-SI" sz="1400" b="1"/>
              <a:t>6 m (50-52 MHz):</a:t>
            </a:r>
            <a:r>
              <a:rPr lang="sl-SI" sz="1400"/>
              <a:t> frek. območje se nahaja na prehodu med KV in UKV, zato ima lastnosti obeh. V času maksimalne aktivnosti Sonca je preko dneva pravi DX pas, z nastopom noči pa se zapre. Dokaj pogost je Es. Ko je aktivnost Sonca majhna, pade tudi aktivnost na tem pasu.</a:t>
            </a:r>
          </a:p>
          <a:p>
            <a:pPr eaLnBrk="1" hangingPunct="1"/>
            <a:endParaRPr lang="sl-SI" sz="1400"/>
          </a:p>
          <a:p>
            <a:pPr eaLnBrk="1" hangingPunct="1"/>
            <a:r>
              <a:rPr lang="sl-SI" sz="1400" b="1"/>
              <a:t>2 m (144-146 MHz):</a:t>
            </a:r>
            <a:r>
              <a:rPr lang="sl-SI" sz="1400"/>
              <a:t> najpopularnejši UKV pas. Značilno je troposfersko razširjanje valov, z občasnimi pojavi kot so inverzija, Es, FAI, aurora. Možna je uporaba Lune kot pasivnega reflektorja ali radioamaterskih satelitov. FM del se uporablja za lokalno delo, zaradi boljšega pokrivanja terena pa se postavljajo repetitorji.</a:t>
            </a:r>
          </a:p>
          <a:p>
            <a:pPr eaLnBrk="1" hangingPunct="1"/>
            <a:endParaRPr lang="sl-SI" sz="1400"/>
          </a:p>
          <a:p>
            <a:pPr eaLnBrk="1" hangingPunct="1"/>
            <a:r>
              <a:rPr lang="sl-SI" sz="1400" b="1"/>
              <a:t>70 cm (430-440 MHz):</a:t>
            </a:r>
            <a:r>
              <a:rPr lang="sl-SI" sz="1400"/>
              <a:t> zveze so predvsem troposferske. Posebni pojavi so veliko redkejši kot na 2 m pasu. Pas se uporablja tudi za delo preko satelitov, EME in PR. FM repetitorji omogočajo boljše pokrivanje terena za lokalno delo.</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9" name="Rectangle 2"/>
          <p:cNvSpPr>
            <a:spLocks noGrp="1" noChangeArrowheads="1"/>
          </p:cNvSpPr>
          <p:nvPr>
            <p:ph type="title"/>
          </p:nvPr>
        </p:nvSpPr>
        <p:spPr/>
        <p:txBody>
          <a:bodyPr/>
          <a:lstStyle/>
          <a:p>
            <a:pPr eaLnBrk="1" hangingPunct="1"/>
            <a:r>
              <a:rPr lang="sl-SI"/>
              <a:t>Vpliv antene na doseg valov</a:t>
            </a:r>
          </a:p>
        </p:txBody>
      </p:sp>
      <p:sp>
        <p:nvSpPr>
          <p:cNvPr id="1539080" name="Rectangle 3"/>
          <p:cNvSpPr>
            <a:spLocks noGrp="1" noChangeArrowheads="1"/>
          </p:cNvSpPr>
          <p:nvPr>
            <p:ph type="body" sz="half" idx="1"/>
          </p:nvPr>
        </p:nvSpPr>
        <p:spPr>
          <a:xfrm>
            <a:off x="350838" y="3336925"/>
            <a:ext cx="8380412" cy="3257550"/>
          </a:xfrm>
        </p:spPr>
        <p:txBody>
          <a:bodyPr/>
          <a:lstStyle/>
          <a:p>
            <a:pPr eaLnBrk="1" hangingPunct="1">
              <a:lnSpc>
                <a:spcPct val="90000"/>
              </a:lnSpc>
              <a:buFont typeface="Wingdings" pitchFamily="2" charset="2"/>
              <a:buNone/>
            </a:pPr>
            <a:r>
              <a:rPr lang="sl-SI" sz="1400"/>
              <a:t>	Oddaljenost od horizonta je odvisna od nadmorske višine lokacije, na kateri je antena postavljena in konfiguracije terena. Praksa je pokazala, da je zanesljiv domet malo večji, kar je posledica rahlega uklona valov. </a:t>
            </a:r>
          </a:p>
          <a:p>
            <a:pPr eaLnBrk="1" hangingPunct="1">
              <a:lnSpc>
                <a:spcPct val="90000"/>
              </a:lnSpc>
              <a:buFont typeface="Wingdings" pitchFamily="2" charset="2"/>
              <a:buNone/>
            </a:pPr>
            <a:r>
              <a:rPr lang="sl-SI" sz="1400"/>
              <a:t>	Približna oddaljenost se da izračunati s pomočjo sledeče enačbe:</a:t>
            </a:r>
          </a:p>
          <a:p>
            <a:pPr eaLnBrk="1" hangingPunct="1">
              <a:lnSpc>
                <a:spcPct val="90000"/>
              </a:lnSpc>
              <a:buFont typeface="Wingdings" pitchFamily="2" charset="2"/>
              <a:buNone/>
            </a:pPr>
            <a:endParaRPr lang="sl-SI" sz="1400"/>
          </a:p>
          <a:p>
            <a:pPr eaLnBrk="1" hangingPunct="1">
              <a:lnSpc>
                <a:spcPct val="90000"/>
              </a:lnSpc>
            </a:pPr>
            <a:endParaRPr lang="sl-SI" sz="1400" baseline="30000"/>
          </a:p>
          <a:p>
            <a:pPr eaLnBrk="1" hangingPunct="1">
              <a:lnSpc>
                <a:spcPct val="90000"/>
              </a:lnSpc>
              <a:buFont typeface="Wingdings" pitchFamily="2" charset="2"/>
              <a:buNone/>
            </a:pPr>
            <a:endParaRPr lang="sl-SI" sz="1400"/>
          </a:p>
          <a:p>
            <a:pPr eaLnBrk="1" hangingPunct="1">
              <a:lnSpc>
                <a:spcPct val="90000"/>
              </a:lnSpc>
              <a:buFont typeface="Wingdings" pitchFamily="2" charset="2"/>
              <a:buNone/>
            </a:pPr>
            <a:r>
              <a:rPr lang="sl-SI" sz="1400"/>
              <a:t>d - oddaljenost horizonta (km)</a:t>
            </a:r>
          </a:p>
          <a:p>
            <a:pPr eaLnBrk="1" hangingPunct="1">
              <a:lnSpc>
                <a:spcPct val="90000"/>
              </a:lnSpc>
              <a:buFont typeface="Wingdings" pitchFamily="2" charset="2"/>
              <a:buNone/>
            </a:pPr>
            <a:r>
              <a:rPr lang="sl-SI" sz="1400"/>
              <a:t>h - nadmorska višina antene (m) </a:t>
            </a:r>
          </a:p>
          <a:p>
            <a:pPr eaLnBrk="1" hangingPunct="1">
              <a:lnSpc>
                <a:spcPct val="90000"/>
              </a:lnSpc>
              <a:buFont typeface="Wingdings" pitchFamily="2" charset="2"/>
              <a:buNone/>
            </a:pPr>
            <a:r>
              <a:rPr lang="sl-SI" sz="1400"/>
              <a:t>r - polmer zemlje (6370km)</a:t>
            </a:r>
          </a:p>
          <a:p>
            <a:pPr eaLnBrk="1" hangingPunct="1">
              <a:lnSpc>
                <a:spcPct val="90000"/>
              </a:lnSpc>
              <a:buFont typeface="Wingdings" pitchFamily="2" charset="2"/>
              <a:buNone/>
            </a:pPr>
            <a:r>
              <a:rPr lang="sl-SI" sz="1400"/>
              <a:t>Enačbo lahko poenostavimo:	</a:t>
            </a:r>
          </a:p>
          <a:p>
            <a:pPr eaLnBrk="1" hangingPunct="1">
              <a:lnSpc>
                <a:spcPct val="90000"/>
              </a:lnSpc>
              <a:buFont typeface="Wingdings" pitchFamily="2" charset="2"/>
              <a:buNone/>
            </a:pPr>
            <a:r>
              <a:rPr lang="sl-SI" sz="1400"/>
              <a:t>d = 4.13 * √ h			 </a:t>
            </a:r>
          </a:p>
        </p:txBody>
      </p:sp>
      <p:pic>
        <p:nvPicPr>
          <p:cNvPr id="1539081" name="Picture 4" descr="slika6"/>
          <p:cNvPicPr>
            <a:picLocks noGrp="1" noChangeAspect="1" noChangeArrowheads="1"/>
          </p:cNvPicPr>
          <p:nvPr>
            <p:ph sz="quarter" idx="2"/>
          </p:nvPr>
        </p:nvPicPr>
        <p:blipFill>
          <a:blip r:embed="rId4"/>
          <a:srcRect/>
          <a:stretch>
            <a:fillRect/>
          </a:stretch>
        </p:blipFill>
        <p:spPr>
          <a:xfrm>
            <a:off x="2784475" y="1398588"/>
            <a:ext cx="2925763" cy="1504950"/>
          </a:xfrm>
        </p:spPr>
      </p:pic>
      <p:sp>
        <p:nvSpPr>
          <p:cNvPr id="1539082" name="Text Box 5"/>
          <p:cNvSpPr txBox="1">
            <a:spLocks noChangeArrowheads="1"/>
          </p:cNvSpPr>
          <p:nvPr/>
        </p:nvSpPr>
        <p:spPr bwMode="auto">
          <a:xfrm>
            <a:off x="2930525" y="2990850"/>
            <a:ext cx="25241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Skica za izračun horizonta</a:t>
            </a:r>
          </a:p>
        </p:txBody>
      </p:sp>
      <p:graphicFrame>
        <p:nvGraphicFramePr>
          <p:cNvPr id="1539078" name="Object 6"/>
          <p:cNvGraphicFramePr>
            <a:graphicFrameLocks noGrp="1" noChangeAspect="1"/>
          </p:cNvGraphicFramePr>
          <p:nvPr>
            <p:ph sz="quarter" idx="3"/>
          </p:nvPr>
        </p:nvGraphicFramePr>
        <p:xfrm>
          <a:off x="2605088" y="4310063"/>
          <a:ext cx="2625725" cy="827087"/>
        </p:xfrm>
        <a:graphic>
          <a:graphicData uri="http://schemas.openxmlformats.org/presentationml/2006/ole">
            <mc:AlternateContent xmlns:mc="http://schemas.openxmlformats.org/markup-compatibility/2006">
              <mc:Choice xmlns:v="urn:schemas-microsoft-com:vml" Requires="v">
                <p:oleObj spid="_x0000_s1539094" name="Equation" r:id="rId5" imgW="1612800" imgH="507960" progId="Equation.3">
                  <p:embed/>
                </p:oleObj>
              </mc:Choice>
              <mc:Fallback>
                <p:oleObj name="Equation" r:id="rId5" imgW="1612800" imgH="50796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5088" y="4310063"/>
                        <a:ext cx="2625725" cy="827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129" name="Rectangle 2"/>
          <p:cNvSpPr>
            <a:spLocks noGrp="1" noChangeArrowheads="1"/>
          </p:cNvSpPr>
          <p:nvPr>
            <p:ph type="title"/>
          </p:nvPr>
        </p:nvSpPr>
        <p:spPr/>
        <p:txBody>
          <a:bodyPr/>
          <a:lstStyle/>
          <a:p>
            <a:pPr eaLnBrk="1" hangingPunct="1"/>
            <a:r>
              <a:rPr lang="sl-SI"/>
              <a:t>Antena</a:t>
            </a:r>
          </a:p>
        </p:txBody>
      </p:sp>
      <p:pic>
        <p:nvPicPr>
          <p:cNvPr id="1840130" name="Picture 3" descr="luc"/>
          <p:cNvPicPr>
            <a:picLocks noGrp="1" noChangeAspect="1" noChangeArrowheads="1"/>
          </p:cNvPicPr>
          <p:nvPr>
            <p:ph sz="half" idx="1"/>
          </p:nvPr>
        </p:nvPicPr>
        <p:blipFill>
          <a:blip r:embed="rId3"/>
          <a:srcRect/>
          <a:stretch>
            <a:fillRect/>
          </a:stretch>
        </p:blipFill>
        <p:spPr>
          <a:xfrm>
            <a:off x="636588" y="2063750"/>
            <a:ext cx="3722687" cy="3659188"/>
          </a:xfrm>
        </p:spPr>
      </p:pic>
      <p:pic>
        <p:nvPicPr>
          <p:cNvPr id="1840131" name="Picture 4" descr="batsev"/>
          <p:cNvPicPr>
            <a:picLocks noGrp="1" noChangeAspect="1" noChangeArrowheads="1"/>
          </p:cNvPicPr>
          <p:nvPr>
            <p:ph sz="half" idx="2"/>
          </p:nvPr>
        </p:nvPicPr>
        <p:blipFill>
          <a:blip r:embed="rId4"/>
          <a:srcRect/>
          <a:stretch>
            <a:fillRect/>
          </a:stretch>
        </p:blipFill>
        <p:spPr>
          <a:xfrm>
            <a:off x="4837113" y="1492250"/>
            <a:ext cx="3514725" cy="4849813"/>
          </a:xfr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177" name="Rectangle 2"/>
          <p:cNvSpPr>
            <a:spLocks noGrp="1" noChangeArrowheads="1"/>
          </p:cNvSpPr>
          <p:nvPr>
            <p:ph type="title"/>
          </p:nvPr>
        </p:nvSpPr>
        <p:spPr/>
        <p:txBody>
          <a:bodyPr/>
          <a:lstStyle/>
          <a:p>
            <a:pPr eaLnBrk="1" hangingPunct="1"/>
            <a:r>
              <a:rPr lang="sl-SI"/>
              <a:t>Antena – izotropna antena</a:t>
            </a:r>
          </a:p>
        </p:txBody>
      </p:sp>
      <p:pic>
        <p:nvPicPr>
          <p:cNvPr id="1842178" name="Picture 3" descr="razsirjanje"/>
          <p:cNvPicPr>
            <a:picLocks noGrp="1" noChangeAspect="1" noChangeArrowheads="1"/>
          </p:cNvPicPr>
          <p:nvPr>
            <p:ph sz="half" idx="2"/>
          </p:nvPr>
        </p:nvPicPr>
        <p:blipFill>
          <a:blip r:embed="rId3"/>
          <a:srcRect/>
          <a:stretch>
            <a:fillRect/>
          </a:stretch>
        </p:blipFill>
        <p:spPr>
          <a:xfrm>
            <a:off x="4422775" y="1949450"/>
            <a:ext cx="4038600" cy="1927225"/>
          </a:xfrm>
        </p:spPr>
      </p:pic>
      <p:pic>
        <p:nvPicPr>
          <p:cNvPr id="1842179" name="Picture 4" descr="isotropna"/>
          <p:cNvPicPr>
            <a:picLocks noGrp="1" noChangeAspect="1" noChangeArrowheads="1"/>
          </p:cNvPicPr>
          <p:nvPr>
            <p:ph sz="half" idx="1"/>
          </p:nvPr>
        </p:nvPicPr>
        <p:blipFill>
          <a:blip r:embed="rId4"/>
          <a:srcRect/>
          <a:stretch>
            <a:fillRect/>
          </a:stretch>
        </p:blipFill>
        <p:spPr>
          <a:xfrm>
            <a:off x="542925" y="1450975"/>
            <a:ext cx="3394075" cy="3184525"/>
          </a:xfrm>
        </p:spPr>
      </p:pic>
      <p:sp>
        <p:nvSpPr>
          <p:cNvPr id="1842180" name="Text Box 5"/>
          <p:cNvSpPr txBox="1">
            <a:spLocks noChangeArrowheads="1"/>
          </p:cNvSpPr>
          <p:nvPr/>
        </p:nvSpPr>
        <p:spPr bwMode="auto">
          <a:xfrm>
            <a:off x="1189038" y="4525963"/>
            <a:ext cx="21494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Sevanje izotropne antene</a:t>
            </a:r>
          </a:p>
        </p:txBody>
      </p:sp>
      <p:sp>
        <p:nvSpPr>
          <p:cNvPr id="1842181" name="Text Box 6"/>
          <p:cNvSpPr txBox="1">
            <a:spLocks noChangeArrowheads="1"/>
          </p:cNvSpPr>
          <p:nvPr/>
        </p:nvSpPr>
        <p:spPr bwMode="auto">
          <a:xfrm>
            <a:off x="4948238" y="3873500"/>
            <a:ext cx="316547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Prikaz padanja svetlobnega toka sveče</a:t>
            </a:r>
          </a:p>
        </p:txBody>
      </p:sp>
      <p:sp>
        <p:nvSpPr>
          <p:cNvPr id="1842182" name="Text Box 7"/>
          <p:cNvSpPr txBox="1">
            <a:spLocks noChangeArrowheads="1"/>
          </p:cNvSpPr>
          <p:nvPr/>
        </p:nvSpPr>
        <p:spPr bwMode="auto">
          <a:xfrm>
            <a:off x="528638" y="5041900"/>
            <a:ext cx="592613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Moč, ki jo oddaja oddajnik v prostor pada s kvadratom razdalje!</a:t>
            </a:r>
          </a:p>
        </p:txBody>
      </p:sp>
      <p:sp>
        <p:nvSpPr>
          <p:cNvPr id="1842183" name="TextBox 8"/>
          <p:cNvSpPr txBox="1">
            <a:spLocks noChangeArrowheads="1"/>
          </p:cNvSpPr>
          <p:nvPr/>
        </p:nvSpPr>
        <p:spPr bwMode="auto">
          <a:xfrm>
            <a:off x="1574800" y="5707063"/>
            <a:ext cx="3048000" cy="368300"/>
          </a:xfrm>
          <a:prstGeom prst="rect">
            <a:avLst/>
          </a:prstGeom>
          <a:noFill/>
          <a:ln w="9525">
            <a:noFill/>
            <a:miter lim="800000"/>
            <a:headEnd/>
            <a:tailEnd/>
          </a:ln>
        </p:spPr>
        <p:txBody>
          <a:bodyPr>
            <a:spAutoFit/>
          </a:bodyPr>
          <a:lstStyle/>
          <a:p>
            <a:pPr eaLnBrk="0" hangingPunct="0">
              <a:spcBef>
                <a:spcPct val="20000"/>
              </a:spcBef>
              <a:buClr>
                <a:schemeClr val="tx2"/>
              </a:buClr>
              <a:buSzPct val="75000"/>
              <a:buFont typeface="Monotype Sorts"/>
              <a:buNone/>
            </a:pPr>
            <a:r>
              <a:rPr lang="sl-SI"/>
              <a:t>P=P</a:t>
            </a:r>
            <a:r>
              <a:rPr lang="sl-SI" sz="1400"/>
              <a:t>t</a:t>
            </a:r>
            <a:r>
              <a:rPr lang="sl-SI"/>
              <a:t>/4</a:t>
            </a:r>
            <a:r>
              <a:rPr lang="el-GR">
                <a:latin typeface="Times New Roman" pitchFamily="18" charset="0"/>
                <a:cs typeface="Times New Roman" pitchFamily="18" charset="0"/>
              </a:rPr>
              <a:t>π</a:t>
            </a:r>
            <a:r>
              <a:rPr lang="sl-SI">
                <a:latin typeface="Times New Roman" pitchFamily="18" charset="0"/>
                <a:cs typeface="Times New Roman" pitchFamily="18" charset="0"/>
              </a:rPr>
              <a:t>r</a:t>
            </a:r>
            <a:r>
              <a:rPr lang="sl-SI" baseline="30000">
                <a:latin typeface="Times New Roman" pitchFamily="18" charset="0"/>
                <a:cs typeface="Times New Roman" pitchFamily="18" charset="0"/>
              </a:rPr>
              <a:t>2</a:t>
            </a:r>
            <a:endParaRPr lang="sl-SI" baseline="3000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25" name="Rectangle 2"/>
          <p:cNvSpPr>
            <a:spLocks noGrp="1" noChangeArrowheads="1"/>
          </p:cNvSpPr>
          <p:nvPr>
            <p:ph type="title"/>
          </p:nvPr>
        </p:nvSpPr>
        <p:spPr/>
        <p:txBody>
          <a:bodyPr/>
          <a:lstStyle/>
          <a:p>
            <a:pPr eaLnBrk="1" hangingPunct="1"/>
            <a:r>
              <a:rPr lang="sl-SI"/>
              <a:t>Antena – sevalni diagram (1)</a:t>
            </a:r>
          </a:p>
        </p:txBody>
      </p:sp>
      <p:pic>
        <p:nvPicPr>
          <p:cNvPr id="1844226" name="Picture 3" descr="krof"/>
          <p:cNvPicPr>
            <a:picLocks noGrp="1" noChangeAspect="1" noChangeArrowheads="1"/>
          </p:cNvPicPr>
          <p:nvPr>
            <p:ph idx="1"/>
          </p:nvPr>
        </p:nvPicPr>
        <p:blipFill>
          <a:blip r:embed="rId3"/>
          <a:srcRect/>
          <a:stretch>
            <a:fillRect/>
          </a:stretch>
        </p:blipFill>
        <p:spPr>
          <a:xfrm>
            <a:off x="460375" y="1349375"/>
            <a:ext cx="7094538" cy="5359400"/>
          </a:xfr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78" name="Rectangle 2"/>
          <p:cNvSpPr>
            <a:spLocks noGrp="1" noChangeArrowheads="1"/>
          </p:cNvSpPr>
          <p:nvPr>
            <p:ph type="title" sz="quarter"/>
          </p:nvPr>
        </p:nvSpPr>
        <p:spPr/>
        <p:txBody>
          <a:bodyPr/>
          <a:lstStyle/>
          <a:p>
            <a:pPr eaLnBrk="1" hangingPunct="1"/>
            <a:r>
              <a:rPr lang="sl-SI"/>
              <a:t>Antena – parametri</a:t>
            </a:r>
          </a:p>
        </p:txBody>
      </p:sp>
      <p:pic>
        <p:nvPicPr>
          <p:cNvPr id="1547279" name="Picture 3" descr="slika6"/>
          <p:cNvPicPr>
            <a:picLocks noGrp="1" noChangeAspect="1" noChangeArrowheads="1"/>
          </p:cNvPicPr>
          <p:nvPr>
            <p:ph sz="quarter" idx="1"/>
          </p:nvPr>
        </p:nvPicPr>
        <p:blipFill>
          <a:blip r:embed="rId4"/>
          <a:srcRect/>
          <a:stretch>
            <a:fillRect/>
          </a:stretch>
        </p:blipFill>
        <p:spPr>
          <a:xfrm>
            <a:off x="1149350" y="1460500"/>
            <a:ext cx="2444750" cy="2347913"/>
          </a:xfrm>
        </p:spPr>
      </p:pic>
      <p:pic>
        <p:nvPicPr>
          <p:cNvPr id="1547280" name="Picture 4" descr="slika6"/>
          <p:cNvPicPr>
            <a:picLocks noGrp="1" noChangeAspect="1" noChangeArrowheads="1"/>
          </p:cNvPicPr>
          <p:nvPr>
            <p:ph sz="quarter" idx="2"/>
          </p:nvPr>
        </p:nvPicPr>
        <p:blipFill>
          <a:blip r:embed="rId5"/>
          <a:srcRect/>
          <a:stretch>
            <a:fillRect/>
          </a:stretch>
        </p:blipFill>
        <p:spPr>
          <a:xfrm>
            <a:off x="4097338" y="1468438"/>
            <a:ext cx="2352675" cy="2347912"/>
          </a:xfrm>
        </p:spPr>
      </p:pic>
      <p:graphicFrame>
        <p:nvGraphicFramePr>
          <p:cNvPr id="1547269" name="Object 5"/>
          <p:cNvGraphicFramePr>
            <a:graphicFrameLocks noGrp="1" noChangeAspect="1"/>
          </p:cNvGraphicFramePr>
          <p:nvPr>
            <p:ph sz="quarter" idx="3"/>
          </p:nvPr>
        </p:nvGraphicFramePr>
        <p:xfrm>
          <a:off x="1181100" y="4764088"/>
          <a:ext cx="1308100" cy="457200"/>
        </p:xfrm>
        <a:graphic>
          <a:graphicData uri="http://schemas.openxmlformats.org/presentationml/2006/ole">
            <mc:AlternateContent xmlns:mc="http://schemas.openxmlformats.org/markup-compatibility/2006">
              <mc:Choice xmlns:v="urn:schemas-microsoft-com:vml" Requires="v">
                <p:oleObj spid="_x0000_s1547323" name="Equation" r:id="rId6" imgW="1307880" imgH="457200" progId="Equation.3">
                  <p:embed/>
                </p:oleObj>
              </mc:Choice>
              <mc:Fallback>
                <p:oleObj name="Equation" r:id="rId6" imgW="1307880" imgH="4572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 y="4764088"/>
                        <a:ext cx="13081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7281" name="Text Box 6"/>
          <p:cNvSpPr txBox="1">
            <a:spLocks noChangeArrowheads="1"/>
          </p:cNvSpPr>
          <p:nvPr/>
        </p:nvSpPr>
        <p:spPr bwMode="auto">
          <a:xfrm>
            <a:off x="4106863" y="4708525"/>
            <a:ext cx="1841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endParaRPr lang="sl-SI" sz="1400"/>
          </a:p>
        </p:txBody>
      </p:sp>
      <p:sp>
        <p:nvSpPr>
          <p:cNvPr id="1547282" name="Text Box 7"/>
          <p:cNvSpPr txBox="1">
            <a:spLocks noChangeArrowheads="1"/>
          </p:cNvSpPr>
          <p:nvPr/>
        </p:nvSpPr>
        <p:spPr bwMode="auto">
          <a:xfrm>
            <a:off x="431800" y="3795713"/>
            <a:ext cx="8189913" cy="216058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Char char="n"/>
            </a:pPr>
            <a:r>
              <a:rPr lang="sl-SI" sz="1200"/>
              <a:t> </a:t>
            </a:r>
            <a:r>
              <a:rPr lang="sl-SI" sz="1200">
                <a:solidFill>
                  <a:srgbClr val="2469AE"/>
                </a:solidFill>
              </a:rPr>
              <a:t>Kot sevanja pri</a:t>
            </a:r>
            <a:r>
              <a:rPr lang="sl-SI" sz="1200"/>
              <a:t> -3 dB</a:t>
            </a:r>
          </a:p>
          <a:p>
            <a:pPr eaLnBrk="0" hangingPunct="0">
              <a:spcBef>
                <a:spcPct val="20000"/>
              </a:spcBef>
              <a:buClr>
                <a:schemeClr val="tx2"/>
              </a:buClr>
              <a:buSzPct val="75000"/>
              <a:buFont typeface="Monotype Sorts"/>
              <a:buChar char="n"/>
            </a:pPr>
            <a:r>
              <a:rPr lang="sl-SI" sz="1200"/>
              <a:t> </a:t>
            </a:r>
            <a:r>
              <a:rPr lang="sl-SI" sz="1200">
                <a:solidFill>
                  <a:srgbClr val="2469AE"/>
                </a:solidFill>
              </a:rPr>
              <a:t>Dobitek antene (ojačanje):</a:t>
            </a:r>
            <a:r>
              <a:rPr lang="sl-SI" sz="1200"/>
              <a:t> je definirano kot razmerje moči, ki karakterizira porast moči usmerjene antene glede na neko referenčno anteno. Če predstavlja P1 moč antene, ki se troši na bremenu in P2 moč referenčne antene v istem polju, potem je ojačanje definirano:</a:t>
            </a:r>
          </a:p>
          <a:p>
            <a:pPr eaLnBrk="0" hangingPunct="0">
              <a:spcBef>
                <a:spcPct val="20000"/>
              </a:spcBef>
              <a:buClr>
                <a:schemeClr val="tx2"/>
              </a:buClr>
              <a:buSzPct val="75000"/>
              <a:buFont typeface="Monotype Sorts"/>
              <a:buChar char="n"/>
            </a:pPr>
            <a:endParaRPr lang="sl-SI" sz="1200"/>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Char char="n"/>
            </a:pPr>
            <a:r>
              <a:rPr lang="sl-SI" sz="1200"/>
              <a:t> </a:t>
            </a:r>
            <a:r>
              <a:rPr lang="sl-SI" sz="1200">
                <a:solidFill>
                  <a:srgbClr val="2469AE"/>
                </a:solidFill>
              </a:rPr>
              <a:t>F/B ratio – front to back ratio</a:t>
            </a:r>
            <a:r>
              <a:rPr lang="sl-SI" sz="1200"/>
              <a:t>: razmerje med napetostjo v smeri maksimalnega sevanja (0</a:t>
            </a:r>
            <a:r>
              <a:rPr lang="en-US" sz="1200"/>
              <a:t>°</a:t>
            </a:r>
            <a:r>
              <a:rPr lang="sl-SI" sz="1200"/>
              <a:t>) in njemu nasprotnega sevanja (180</a:t>
            </a:r>
            <a:r>
              <a:rPr lang="en-US" sz="1200"/>
              <a:t>°</a:t>
            </a:r>
            <a:r>
              <a:rPr lang="sl-SI" sz="1200"/>
              <a:t>).    Primer: (F-B)=0dB – (-20dB)= 20dB</a:t>
            </a:r>
          </a:p>
          <a:p>
            <a:pPr eaLnBrk="0" hangingPunct="0">
              <a:spcBef>
                <a:spcPct val="20000"/>
              </a:spcBef>
              <a:buClr>
                <a:schemeClr val="tx2"/>
              </a:buClr>
              <a:buSzPct val="75000"/>
              <a:buFont typeface="Monotype Sorts"/>
              <a:buChar char="n"/>
            </a:pPr>
            <a:r>
              <a:rPr lang="sl-SI" sz="1200"/>
              <a:t> F/S ratio – front to side ratio: razmerje sevanja v direktni smeri in sevanja v bočni smeri (90 </a:t>
            </a:r>
            <a:r>
              <a:rPr lang="en-US" sz="1200"/>
              <a:t>°</a:t>
            </a:r>
            <a:r>
              <a:rPr lang="sl-SI" sz="1200"/>
              <a:t>,270</a:t>
            </a:r>
            <a:r>
              <a:rPr lang="en-US" sz="1200"/>
              <a:t>°</a:t>
            </a:r>
            <a:r>
              <a:rPr lang="sl-SI" sz="1200"/>
              <a:t>).</a:t>
            </a:r>
            <a:endParaRPr lang="en-US" sz="1200"/>
          </a:p>
        </p:txBody>
      </p:sp>
      <p:sp>
        <p:nvSpPr>
          <p:cNvPr id="1547283" name="Line 8"/>
          <p:cNvSpPr>
            <a:spLocks noChangeShapeType="1"/>
          </p:cNvSpPr>
          <p:nvPr/>
        </p:nvSpPr>
        <p:spPr bwMode="auto">
          <a:xfrm flipH="1">
            <a:off x="2416175" y="5006975"/>
            <a:ext cx="809625" cy="80963"/>
          </a:xfrm>
          <a:prstGeom prst="line">
            <a:avLst/>
          </a:prstGeom>
          <a:noFill/>
          <a:ln w="12700">
            <a:solidFill>
              <a:srgbClr val="336600"/>
            </a:solidFill>
            <a:round/>
            <a:headEnd type="none" w="sm" len="sm"/>
            <a:tailEnd type="triangle" w="sm" len="sm"/>
          </a:ln>
        </p:spPr>
        <p:txBody>
          <a:bodyPr>
            <a:spAutoFit/>
          </a:bodyPr>
          <a:lstStyle/>
          <a:p>
            <a:endParaRPr lang="sl-SI"/>
          </a:p>
        </p:txBody>
      </p:sp>
      <p:sp>
        <p:nvSpPr>
          <p:cNvPr id="1547284" name="Text Box 9"/>
          <p:cNvSpPr txBox="1">
            <a:spLocks noChangeArrowheads="1"/>
          </p:cNvSpPr>
          <p:nvPr/>
        </p:nvSpPr>
        <p:spPr bwMode="auto">
          <a:xfrm>
            <a:off x="3209925" y="4789488"/>
            <a:ext cx="4973638"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Referenčna antena: če uporabimo izotropno imamo enoto dBi,</a:t>
            </a:r>
          </a:p>
          <a:p>
            <a:pPr eaLnBrk="0" hangingPunct="0">
              <a:spcBef>
                <a:spcPct val="20000"/>
              </a:spcBef>
              <a:buClr>
                <a:schemeClr val="tx2"/>
              </a:buClr>
              <a:buSzPct val="75000"/>
              <a:buFont typeface="Monotype Sorts"/>
              <a:buNone/>
            </a:pPr>
            <a:r>
              <a:rPr lang="sl-SI" sz="1200">
                <a:solidFill>
                  <a:srgbClr val="2469AE"/>
                </a:solidFill>
              </a:rPr>
              <a:t>če pa primerjamo z dipolom pa dBd. (dBd-dBi=2.14dB)</a:t>
            </a:r>
          </a:p>
        </p:txBody>
      </p:sp>
      <p:sp>
        <p:nvSpPr>
          <p:cNvPr id="1547285" name="Text Box 10"/>
          <p:cNvSpPr txBox="1">
            <a:spLocks noChangeArrowheads="1"/>
          </p:cNvSpPr>
          <p:nvPr/>
        </p:nvSpPr>
        <p:spPr bwMode="auto">
          <a:xfrm>
            <a:off x="6508750" y="2498725"/>
            <a:ext cx="21478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Sevalna diagrama antene</a:t>
            </a:r>
          </a:p>
        </p:txBody>
      </p:sp>
      <p:sp>
        <p:nvSpPr>
          <p:cNvPr id="1547286" name="Text Box 11"/>
          <p:cNvSpPr txBox="1">
            <a:spLocks noChangeArrowheads="1"/>
          </p:cNvSpPr>
          <p:nvPr/>
        </p:nvSpPr>
        <p:spPr bwMode="auto">
          <a:xfrm>
            <a:off x="449263" y="6013450"/>
            <a:ext cx="668337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ERP – Efektivna izsevana moč: je moč pomnožena z ojačanjem antenskega sistema.</a:t>
            </a:r>
          </a:p>
        </p:txBody>
      </p:sp>
      <p:graphicFrame>
        <p:nvGraphicFramePr>
          <p:cNvPr id="1547276" name="Object 12"/>
          <p:cNvGraphicFramePr>
            <a:graphicFrameLocks noGrp="1" noChangeAspect="1"/>
          </p:cNvGraphicFramePr>
          <p:nvPr>
            <p:ph sz="quarter" idx="4"/>
          </p:nvPr>
        </p:nvGraphicFramePr>
        <p:xfrm>
          <a:off x="2446338" y="6337300"/>
          <a:ext cx="1227137" cy="260350"/>
        </p:xfrm>
        <a:graphic>
          <a:graphicData uri="http://schemas.openxmlformats.org/presentationml/2006/ole">
            <mc:AlternateContent xmlns:mc="http://schemas.openxmlformats.org/markup-compatibility/2006">
              <mc:Choice xmlns:v="urn:schemas-microsoft-com:vml" Requires="v">
                <p:oleObj spid="_x0000_s1547324" name="Equation" r:id="rId8" imgW="838080" imgH="177480" progId="Equation.3">
                  <p:embed/>
                </p:oleObj>
              </mc:Choice>
              <mc:Fallback>
                <p:oleObj name="Equation" r:id="rId8" imgW="838080" imgH="177480" progId="Equation.3">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6338" y="6337300"/>
                        <a:ext cx="1227137" cy="26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47277" name="Object 13"/>
          <p:cNvGraphicFramePr>
            <a:graphicFrameLocks noChangeAspect="1"/>
          </p:cNvGraphicFramePr>
          <p:nvPr/>
        </p:nvGraphicFramePr>
        <p:xfrm>
          <a:off x="552450" y="4778375"/>
          <a:ext cx="609600" cy="406400"/>
        </p:xfrm>
        <a:graphic>
          <a:graphicData uri="http://schemas.openxmlformats.org/presentationml/2006/ole">
            <mc:AlternateContent xmlns:mc="http://schemas.openxmlformats.org/markup-compatibility/2006">
              <mc:Choice xmlns:v="urn:schemas-microsoft-com:vml" Requires="v">
                <p:oleObj spid="_x0000_s1547325" name="Equation" r:id="rId10" imgW="609480" imgH="406080" progId="Equation.3">
                  <p:embed/>
                </p:oleObj>
              </mc:Choice>
              <mc:Fallback>
                <p:oleObj name="Equation" r:id="rId10" imgW="609480" imgH="406080" progId="Equation.3">
                  <p:embed/>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450" y="4778375"/>
                        <a:ext cx="609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7" name="Rectangle 2"/>
          <p:cNvSpPr>
            <a:spLocks noGrp="1" noChangeArrowheads="1"/>
          </p:cNvSpPr>
          <p:nvPr>
            <p:ph type="title" sz="quarter"/>
          </p:nvPr>
        </p:nvSpPr>
        <p:spPr/>
        <p:txBody>
          <a:bodyPr/>
          <a:lstStyle/>
          <a:p>
            <a:pPr eaLnBrk="1" hangingPunct="1"/>
            <a:r>
              <a:rPr lang="sl-SI"/>
              <a:t>Polvalni dipol (1)</a:t>
            </a:r>
          </a:p>
        </p:txBody>
      </p:sp>
      <p:pic>
        <p:nvPicPr>
          <p:cNvPr id="1549318" name="Picture 3" descr="slika6"/>
          <p:cNvPicPr>
            <a:picLocks noGrp="1" noChangeAspect="1" noChangeArrowheads="1"/>
          </p:cNvPicPr>
          <p:nvPr>
            <p:ph sz="quarter" idx="2"/>
          </p:nvPr>
        </p:nvPicPr>
        <p:blipFill>
          <a:blip r:embed="rId4"/>
          <a:srcRect/>
          <a:stretch>
            <a:fillRect/>
          </a:stretch>
        </p:blipFill>
        <p:spPr>
          <a:xfrm>
            <a:off x="5268913" y="1336675"/>
            <a:ext cx="2867025" cy="1420813"/>
          </a:xfrm>
        </p:spPr>
      </p:pic>
      <p:graphicFrame>
        <p:nvGraphicFramePr>
          <p:cNvPr id="1549316" name="Object 4"/>
          <p:cNvGraphicFramePr>
            <a:graphicFrameLocks noGrp="1" noChangeAspect="1"/>
          </p:cNvGraphicFramePr>
          <p:nvPr>
            <p:ph sz="quarter" idx="3"/>
          </p:nvPr>
        </p:nvGraphicFramePr>
        <p:xfrm>
          <a:off x="1136650" y="2994025"/>
          <a:ext cx="1320800" cy="431800"/>
        </p:xfrm>
        <a:graphic>
          <a:graphicData uri="http://schemas.openxmlformats.org/presentationml/2006/ole">
            <mc:AlternateContent xmlns:mc="http://schemas.openxmlformats.org/markup-compatibility/2006">
              <mc:Choice xmlns:v="urn:schemas-microsoft-com:vml" Requires="v">
                <p:oleObj spid="_x0000_s1549332" name="Equation" r:id="rId5" imgW="1320480" imgH="431640" progId="Equation.3">
                  <p:embed/>
                </p:oleObj>
              </mc:Choice>
              <mc:Fallback>
                <p:oleObj name="Equation" r:id="rId5" imgW="1320480" imgH="4316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650" y="2994025"/>
                        <a:ext cx="13208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9319" name="Text Box 5"/>
          <p:cNvSpPr txBox="1">
            <a:spLocks noChangeArrowheads="1"/>
          </p:cNvSpPr>
          <p:nvPr/>
        </p:nvSpPr>
        <p:spPr bwMode="auto">
          <a:xfrm>
            <a:off x="5210175" y="2767013"/>
            <a:ext cx="3211513"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Razporeditev toka in napetosti pri</a:t>
            </a:r>
          </a:p>
          <a:p>
            <a:pPr eaLnBrk="0" hangingPunct="0">
              <a:spcBef>
                <a:spcPct val="20000"/>
              </a:spcBef>
              <a:buClr>
                <a:schemeClr val="tx2"/>
              </a:buClr>
              <a:buSzPct val="75000"/>
              <a:buFont typeface="Monotype Sorts"/>
              <a:buNone/>
            </a:pPr>
            <a:r>
              <a:rPr lang="sl-SI" sz="1400"/>
              <a:t>polvalovnem dipolu</a:t>
            </a:r>
          </a:p>
        </p:txBody>
      </p:sp>
      <p:pic>
        <p:nvPicPr>
          <p:cNvPr id="1549320" name="Picture 6" descr="slika6"/>
          <p:cNvPicPr>
            <a:picLocks noGrp="1" noChangeAspect="1" noChangeArrowheads="1"/>
          </p:cNvPicPr>
          <p:nvPr>
            <p:ph sz="quarter" idx="4"/>
          </p:nvPr>
        </p:nvPicPr>
        <p:blipFill>
          <a:blip r:embed="rId7"/>
          <a:srcRect/>
          <a:stretch>
            <a:fillRect/>
          </a:stretch>
        </p:blipFill>
        <p:spPr>
          <a:xfrm>
            <a:off x="407988" y="1427163"/>
            <a:ext cx="3005137" cy="1200150"/>
          </a:xfrm>
        </p:spPr>
      </p:pic>
      <p:sp>
        <p:nvSpPr>
          <p:cNvPr id="1549321" name="Text Box 7"/>
          <p:cNvSpPr txBox="1">
            <a:spLocks noChangeArrowheads="1"/>
          </p:cNvSpPr>
          <p:nvPr/>
        </p:nvSpPr>
        <p:spPr bwMode="auto">
          <a:xfrm>
            <a:off x="1243013" y="2649538"/>
            <a:ext cx="119062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Polvalni dipol</a:t>
            </a:r>
          </a:p>
        </p:txBody>
      </p:sp>
      <p:sp>
        <p:nvSpPr>
          <p:cNvPr id="1549322" name="Text Box 8"/>
          <p:cNvSpPr txBox="1">
            <a:spLocks noChangeArrowheads="1"/>
          </p:cNvSpPr>
          <p:nvPr/>
        </p:nvSpPr>
        <p:spPr bwMode="auto">
          <a:xfrm>
            <a:off x="369888" y="3641725"/>
            <a:ext cx="287337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 – faktor vitkosti (0.93-0.98)</a:t>
            </a:r>
          </a:p>
        </p:txBody>
      </p:sp>
      <p:pic>
        <p:nvPicPr>
          <p:cNvPr id="1549323" name="Picture 9" descr="slika6"/>
          <p:cNvPicPr>
            <a:picLocks noChangeAspect="1" noChangeArrowheads="1"/>
          </p:cNvPicPr>
          <p:nvPr/>
        </p:nvPicPr>
        <p:blipFill>
          <a:blip r:embed="rId8"/>
          <a:srcRect/>
          <a:stretch>
            <a:fillRect/>
          </a:stretch>
        </p:blipFill>
        <p:spPr bwMode="auto">
          <a:xfrm>
            <a:off x="471488" y="4154488"/>
            <a:ext cx="2882900" cy="993775"/>
          </a:xfrm>
          <a:prstGeom prst="rect">
            <a:avLst/>
          </a:prstGeom>
          <a:noFill/>
          <a:ln w="9525">
            <a:noFill/>
            <a:miter lim="800000"/>
            <a:headEnd/>
            <a:tailEnd/>
          </a:ln>
        </p:spPr>
      </p:pic>
      <p:pic>
        <p:nvPicPr>
          <p:cNvPr id="1549324" name="Picture 10" descr="slika6"/>
          <p:cNvPicPr>
            <a:picLocks noChangeAspect="1" noChangeArrowheads="1"/>
          </p:cNvPicPr>
          <p:nvPr/>
        </p:nvPicPr>
        <p:blipFill>
          <a:blip r:embed="rId9"/>
          <a:srcRect/>
          <a:stretch>
            <a:fillRect/>
          </a:stretch>
        </p:blipFill>
        <p:spPr bwMode="auto">
          <a:xfrm>
            <a:off x="4681538" y="3819525"/>
            <a:ext cx="2962275" cy="1579563"/>
          </a:xfrm>
          <a:prstGeom prst="rect">
            <a:avLst/>
          </a:prstGeom>
          <a:noFill/>
          <a:ln w="9525">
            <a:noFill/>
            <a:miter lim="800000"/>
            <a:headEnd/>
            <a:tailEnd/>
          </a:ln>
        </p:spPr>
      </p:pic>
      <p:sp>
        <p:nvSpPr>
          <p:cNvPr id="1549325" name="Text Box 11"/>
          <p:cNvSpPr txBox="1">
            <a:spLocks noChangeArrowheads="1"/>
          </p:cNvSpPr>
          <p:nvPr/>
        </p:nvSpPr>
        <p:spPr bwMode="auto">
          <a:xfrm>
            <a:off x="336550" y="5241925"/>
            <a:ext cx="3576638" cy="9318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Vertikalni sevalni diagram vertikalnega </a:t>
            </a:r>
          </a:p>
          <a:p>
            <a:pPr eaLnBrk="0" hangingPunct="0">
              <a:spcBef>
                <a:spcPct val="20000"/>
              </a:spcBef>
              <a:buClr>
                <a:schemeClr val="tx2"/>
              </a:buClr>
              <a:buSzPct val="75000"/>
              <a:buFont typeface="Monotype Sorts"/>
              <a:buNone/>
            </a:pPr>
            <a:r>
              <a:rPr lang="sl-SI" sz="1200"/>
              <a:t>dipola:</a:t>
            </a:r>
          </a:p>
          <a:p>
            <a:pPr eaLnBrk="0" hangingPunct="0">
              <a:spcBef>
                <a:spcPct val="20000"/>
              </a:spcBef>
              <a:buClr>
                <a:schemeClr val="tx2"/>
              </a:buClr>
              <a:buSzPct val="75000"/>
              <a:buFont typeface="Monotype Sorts"/>
              <a:buNone/>
            </a:pPr>
            <a:r>
              <a:rPr lang="sl-SI" sz="1200"/>
              <a:t>a – v praznem prostoru (brez vpliva zemlje)</a:t>
            </a:r>
          </a:p>
          <a:p>
            <a:pPr eaLnBrk="0" hangingPunct="0">
              <a:spcBef>
                <a:spcPct val="20000"/>
              </a:spcBef>
              <a:buClr>
                <a:schemeClr val="tx2"/>
              </a:buClr>
              <a:buSzPct val="75000"/>
              <a:buFont typeface="Monotype Sorts"/>
              <a:buNone/>
            </a:pPr>
            <a:r>
              <a:rPr lang="sl-SI" sz="1200"/>
              <a:t>B – na majhni višini (vpliv zemlje)</a:t>
            </a:r>
          </a:p>
        </p:txBody>
      </p:sp>
      <p:sp>
        <p:nvSpPr>
          <p:cNvPr id="1549326" name="Text Box 12"/>
          <p:cNvSpPr txBox="1">
            <a:spLocks noChangeArrowheads="1"/>
          </p:cNvSpPr>
          <p:nvPr/>
        </p:nvSpPr>
        <p:spPr bwMode="auto">
          <a:xfrm>
            <a:off x="4543425" y="5614988"/>
            <a:ext cx="4040188" cy="93186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Sevalni diagram horizontalnega dipola v praznem </a:t>
            </a:r>
          </a:p>
          <a:p>
            <a:pPr eaLnBrk="0" hangingPunct="0">
              <a:spcBef>
                <a:spcPct val="20000"/>
              </a:spcBef>
              <a:buClr>
                <a:schemeClr val="tx2"/>
              </a:buClr>
              <a:buSzPct val="75000"/>
              <a:buFont typeface="Monotype Sorts"/>
              <a:buNone/>
            </a:pPr>
            <a:r>
              <a:rPr lang="sl-SI" sz="1200"/>
              <a:t>prostoru:</a:t>
            </a:r>
          </a:p>
          <a:p>
            <a:pPr eaLnBrk="0" hangingPunct="0">
              <a:spcBef>
                <a:spcPct val="20000"/>
              </a:spcBef>
              <a:buClr>
                <a:schemeClr val="tx2"/>
              </a:buClr>
              <a:buSzPct val="75000"/>
              <a:buFont typeface="Monotype Sorts"/>
              <a:buNone/>
            </a:pPr>
            <a:r>
              <a:rPr lang="sl-SI" sz="1200"/>
              <a:t>a – vertikalni</a:t>
            </a:r>
          </a:p>
          <a:p>
            <a:pPr eaLnBrk="0" hangingPunct="0">
              <a:spcBef>
                <a:spcPct val="20000"/>
              </a:spcBef>
              <a:buClr>
                <a:schemeClr val="tx2"/>
              </a:buClr>
              <a:buSzPct val="75000"/>
              <a:buFont typeface="Monotype Sorts"/>
              <a:buNone/>
            </a:pPr>
            <a:r>
              <a:rPr lang="sl-SI" sz="1200"/>
              <a:t>b - horizontalni</a:t>
            </a:r>
          </a:p>
        </p:txBody>
      </p:sp>
      <p:cxnSp>
        <p:nvCxnSpPr>
          <p:cNvPr id="1549327" name="Straight Connector 12"/>
          <p:cNvCxnSpPr>
            <a:cxnSpLocks noChangeShapeType="1"/>
          </p:cNvCxnSpPr>
          <p:nvPr/>
        </p:nvCxnSpPr>
        <p:spPr bwMode="auto">
          <a:xfrm>
            <a:off x="441325" y="3940175"/>
            <a:ext cx="1531938" cy="0"/>
          </a:xfrm>
          <a:prstGeom prst="line">
            <a:avLst/>
          </a:prstGeom>
          <a:noFill/>
          <a:ln w="12700" algn="ctr">
            <a:solidFill>
              <a:srgbClr val="0070C0"/>
            </a:solidFill>
            <a:round/>
            <a:headEnd type="none" w="sm" len="sm"/>
            <a:tailEnd type="none" w="sm" len="sm"/>
          </a:ln>
        </p:spPr>
      </p:cxn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4" name="Rectangle 2"/>
          <p:cNvSpPr>
            <a:spLocks noGrp="1" noChangeArrowheads="1"/>
          </p:cNvSpPr>
          <p:nvPr>
            <p:ph type="title"/>
          </p:nvPr>
        </p:nvSpPr>
        <p:spPr/>
        <p:txBody>
          <a:bodyPr/>
          <a:lstStyle/>
          <a:p>
            <a:pPr eaLnBrk="1" hangingPunct="1"/>
            <a:r>
              <a:rPr lang="sl-SI"/>
              <a:t>Polvalni dipol (2)</a:t>
            </a:r>
          </a:p>
        </p:txBody>
      </p:sp>
      <p:graphicFrame>
        <p:nvGraphicFramePr>
          <p:cNvPr id="1551363" name="Object 3"/>
          <p:cNvGraphicFramePr>
            <a:graphicFrameLocks noGrp="1" noChangeAspect="1"/>
          </p:cNvGraphicFramePr>
          <p:nvPr>
            <p:ph sz="half" idx="1"/>
          </p:nvPr>
        </p:nvGraphicFramePr>
        <p:xfrm>
          <a:off x="420688" y="5170488"/>
          <a:ext cx="1133475" cy="873125"/>
        </p:xfrm>
        <a:graphic>
          <a:graphicData uri="http://schemas.openxmlformats.org/presentationml/2006/ole">
            <mc:AlternateContent xmlns:mc="http://schemas.openxmlformats.org/markup-compatibility/2006">
              <mc:Choice xmlns:v="urn:schemas-microsoft-com:vml" Requires="v">
                <p:oleObj spid="_x0000_s1551379" name="Equation" r:id="rId4" imgW="774360" imgH="596880" progId="Equation.3">
                  <p:embed/>
                </p:oleObj>
              </mc:Choice>
              <mc:Fallback>
                <p:oleObj name="Equation" r:id="rId4" imgW="774360" imgH="5968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5170488"/>
                        <a:ext cx="1133475"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51365" name="Picture 4" descr="3D-dipol"/>
          <p:cNvPicPr>
            <a:picLocks noGrp="1" noChangeAspect="1" noChangeArrowheads="1"/>
          </p:cNvPicPr>
          <p:nvPr>
            <p:ph sz="quarter" idx="2"/>
          </p:nvPr>
        </p:nvPicPr>
        <p:blipFill>
          <a:blip r:embed="rId6"/>
          <a:srcRect/>
          <a:stretch>
            <a:fillRect/>
          </a:stretch>
        </p:blipFill>
        <p:spPr>
          <a:xfrm>
            <a:off x="4597400" y="1452563"/>
            <a:ext cx="2498725" cy="2106612"/>
          </a:xfrm>
        </p:spPr>
      </p:pic>
      <p:sp>
        <p:nvSpPr>
          <p:cNvPr id="1551366" name="Text Box 5"/>
          <p:cNvSpPr txBox="1">
            <a:spLocks noChangeArrowheads="1"/>
          </p:cNvSpPr>
          <p:nvPr/>
        </p:nvSpPr>
        <p:spPr bwMode="auto">
          <a:xfrm>
            <a:off x="1706563" y="5149850"/>
            <a:ext cx="2147887"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Symbol" pitchFamily="18" charset="2"/>
              <a:buChar char="h"/>
            </a:pPr>
            <a:r>
              <a:rPr lang="sl-SI" sz="1400">
                <a:sym typeface="Symbol" pitchFamily="18" charset="2"/>
              </a:rPr>
              <a:t> - izkoristek</a:t>
            </a:r>
          </a:p>
          <a:p>
            <a:pPr eaLnBrk="0" hangingPunct="0">
              <a:spcBef>
                <a:spcPct val="20000"/>
              </a:spcBef>
              <a:buClr>
                <a:schemeClr val="tx2"/>
              </a:buClr>
              <a:buSzPct val="75000"/>
              <a:buFont typeface="Symbol" pitchFamily="18" charset="2"/>
              <a:buNone/>
            </a:pPr>
            <a:r>
              <a:rPr lang="sl-SI" sz="1400">
                <a:sym typeface="Symbol" pitchFamily="18" charset="2"/>
              </a:rPr>
              <a:t>R</a:t>
            </a:r>
            <a:r>
              <a:rPr lang="sl-SI" sz="1400" baseline="-25000">
                <a:sym typeface="Symbol" pitchFamily="18" charset="2"/>
              </a:rPr>
              <a:t>i</a:t>
            </a:r>
            <a:r>
              <a:rPr lang="sl-SI" sz="1400">
                <a:sym typeface="Symbol" pitchFamily="18" charset="2"/>
              </a:rPr>
              <a:t> – upornost žice</a:t>
            </a:r>
          </a:p>
          <a:p>
            <a:pPr eaLnBrk="0" hangingPunct="0">
              <a:spcBef>
                <a:spcPct val="20000"/>
              </a:spcBef>
              <a:buClr>
                <a:schemeClr val="tx2"/>
              </a:buClr>
              <a:buSzPct val="75000"/>
              <a:buFont typeface="Symbol" pitchFamily="18" charset="2"/>
              <a:buNone/>
            </a:pPr>
            <a:r>
              <a:rPr lang="sl-SI" sz="1400">
                <a:sym typeface="Symbol" pitchFamily="18" charset="2"/>
              </a:rPr>
              <a:t>R</a:t>
            </a:r>
            <a:r>
              <a:rPr lang="sl-SI" sz="1400" baseline="-25000">
                <a:sym typeface="Symbol" pitchFamily="18" charset="2"/>
              </a:rPr>
              <a:t>s</a:t>
            </a:r>
            <a:r>
              <a:rPr lang="sl-SI" sz="1400">
                <a:sym typeface="Symbol" pitchFamily="18" charset="2"/>
              </a:rPr>
              <a:t> – upornost sevanja</a:t>
            </a:r>
          </a:p>
        </p:txBody>
      </p:sp>
      <p:pic>
        <p:nvPicPr>
          <p:cNvPr id="1551367" name="Picture 6" descr="slika6"/>
          <p:cNvPicPr>
            <a:picLocks noGrp="1" noChangeAspect="1" noChangeArrowheads="1"/>
          </p:cNvPicPr>
          <p:nvPr>
            <p:ph sz="quarter" idx="3"/>
          </p:nvPr>
        </p:nvPicPr>
        <p:blipFill>
          <a:blip r:embed="rId7"/>
          <a:srcRect/>
          <a:stretch>
            <a:fillRect/>
          </a:stretch>
        </p:blipFill>
        <p:spPr>
          <a:xfrm>
            <a:off x="528638" y="1492250"/>
            <a:ext cx="3390900" cy="1784350"/>
          </a:xfrm>
        </p:spPr>
      </p:pic>
      <p:sp>
        <p:nvSpPr>
          <p:cNvPr id="1551368" name="Text Box 7"/>
          <p:cNvSpPr txBox="1">
            <a:spLocks noChangeArrowheads="1"/>
          </p:cNvSpPr>
          <p:nvPr/>
        </p:nvSpPr>
        <p:spPr bwMode="auto">
          <a:xfrm>
            <a:off x="368300" y="3295650"/>
            <a:ext cx="3417888" cy="9318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Sevalni diagram horizontalnega dipola na </a:t>
            </a:r>
          </a:p>
          <a:p>
            <a:pPr eaLnBrk="0" hangingPunct="0">
              <a:spcBef>
                <a:spcPct val="20000"/>
              </a:spcBef>
              <a:buClr>
                <a:schemeClr val="tx2"/>
              </a:buClr>
              <a:buSzPct val="75000"/>
              <a:buFont typeface="Monotype Sorts"/>
              <a:buNone/>
            </a:pPr>
            <a:r>
              <a:rPr lang="sl-SI" sz="1200"/>
              <a:t>majhni višini:</a:t>
            </a:r>
          </a:p>
          <a:p>
            <a:pPr eaLnBrk="0" hangingPunct="0">
              <a:spcBef>
                <a:spcPct val="20000"/>
              </a:spcBef>
              <a:buClr>
                <a:schemeClr val="tx2"/>
              </a:buClr>
              <a:buSzPct val="75000"/>
              <a:buFont typeface="Monotype Sorts"/>
              <a:buNone/>
            </a:pPr>
            <a:r>
              <a:rPr lang="sl-SI" sz="1200"/>
              <a:t>a – vertikalni </a:t>
            </a:r>
          </a:p>
          <a:p>
            <a:pPr eaLnBrk="0" hangingPunct="0">
              <a:spcBef>
                <a:spcPct val="20000"/>
              </a:spcBef>
              <a:buClr>
                <a:schemeClr val="tx2"/>
              </a:buClr>
              <a:buSzPct val="75000"/>
              <a:buFont typeface="Monotype Sorts"/>
              <a:buNone/>
            </a:pPr>
            <a:r>
              <a:rPr lang="sl-SI" sz="1200"/>
              <a:t>b - horizontalni</a:t>
            </a:r>
          </a:p>
        </p:txBody>
      </p:sp>
      <p:sp>
        <p:nvSpPr>
          <p:cNvPr id="1551369" name="Text Box 8"/>
          <p:cNvSpPr txBox="1">
            <a:spLocks noChangeArrowheads="1"/>
          </p:cNvSpPr>
          <p:nvPr/>
        </p:nvSpPr>
        <p:spPr bwMode="auto">
          <a:xfrm>
            <a:off x="4833938" y="3573463"/>
            <a:ext cx="2074862"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3D prikaz sevanja dipola</a:t>
            </a:r>
          </a:p>
        </p:txBody>
      </p:sp>
      <p:sp>
        <p:nvSpPr>
          <p:cNvPr id="1551370" name="Text Box 9"/>
          <p:cNvSpPr txBox="1">
            <a:spLocks noChangeArrowheads="1"/>
          </p:cNvSpPr>
          <p:nvPr/>
        </p:nvSpPr>
        <p:spPr bwMode="auto">
          <a:xfrm>
            <a:off x="339725" y="4684713"/>
            <a:ext cx="1998663"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a:t>Sevalna upornost:</a:t>
            </a:r>
          </a:p>
        </p:txBody>
      </p:sp>
      <p:pic>
        <p:nvPicPr>
          <p:cNvPr id="1551371" name="Picture 4"/>
          <p:cNvPicPr>
            <a:picLocks noChangeAspect="1" noChangeArrowheads="1"/>
          </p:cNvPicPr>
          <p:nvPr/>
        </p:nvPicPr>
        <p:blipFill>
          <a:blip r:embed="rId8"/>
          <a:srcRect/>
          <a:stretch>
            <a:fillRect/>
          </a:stretch>
        </p:blipFill>
        <p:spPr bwMode="auto">
          <a:xfrm>
            <a:off x="6853238" y="4826000"/>
            <a:ext cx="1890712" cy="1782763"/>
          </a:xfrm>
          <a:prstGeom prst="rect">
            <a:avLst/>
          </a:prstGeom>
          <a:noFill/>
          <a:ln w="9525">
            <a:noFill/>
            <a:miter lim="800000"/>
            <a:headEnd/>
            <a:tailEnd/>
          </a:ln>
        </p:spPr>
      </p:pic>
      <p:pic>
        <p:nvPicPr>
          <p:cNvPr id="1551372" name="Picture 5"/>
          <p:cNvPicPr>
            <a:picLocks noChangeAspect="1" noChangeArrowheads="1"/>
          </p:cNvPicPr>
          <p:nvPr/>
        </p:nvPicPr>
        <p:blipFill>
          <a:blip r:embed="rId9"/>
          <a:srcRect/>
          <a:stretch>
            <a:fillRect/>
          </a:stretch>
        </p:blipFill>
        <p:spPr bwMode="auto">
          <a:xfrm>
            <a:off x="3784600" y="4800600"/>
            <a:ext cx="3021013" cy="1793875"/>
          </a:xfrm>
          <a:prstGeom prst="rect">
            <a:avLst/>
          </a:prstGeom>
          <a:noFill/>
          <a:ln w="9525">
            <a:noFill/>
            <a:miter lim="800000"/>
            <a:headEnd/>
            <a:tailEnd/>
          </a:ln>
        </p:spPr>
      </p:pic>
      <p:sp>
        <p:nvSpPr>
          <p:cNvPr id="1551373" name="TextBox 11"/>
          <p:cNvSpPr txBox="1">
            <a:spLocks noChangeArrowheads="1"/>
          </p:cNvSpPr>
          <p:nvPr/>
        </p:nvSpPr>
        <p:spPr bwMode="auto">
          <a:xfrm>
            <a:off x="3860800" y="4198938"/>
            <a:ext cx="4833938" cy="461962"/>
          </a:xfrm>
          <a:prstGeom prst="rect">
            <a:avLst/>
          </a:prstGeom>
          <a:noFill/>
          <a:ln w="9525">
            <a:noFill/>
            <a:miter lim="800000"/>
            <a:headEnd/>
            <a:tailEnd/>
          </a:ln>
        </p:spPr>
        <p:txBody>
          <a:bodyPr>
            <a:spAutoFit/>
          </a:bodyPr>
          <a:lstStyle/>
          <a:p>
            <a:pPr eaLnBrk="0" hangingPunct="0">
              <a:spcBef>
                <a:spcPct val="20000"/>
              </a:spcBef>
              <a:buClr>
                <a:schemeClr val="tx2"/>
              </a:buClr>
              <a:buSzPct val="75000"/>
              <a:buFont typeface="Monotype Sorts"/>
              <a:buNone/>
            </a:pPr>
            <a:r>
              <a:rPr lang="sl-SI" sz="1200"/>
              <a:t>Priporočeno branje: Gumirepek in sevalna učinkovitost paličastih anten, S53MV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417" name="Rectangle 2"/>
          <p:cNvSpPr>
            <a:spLocks noGrp="1" noChangeArrowheads="1"/>
          </p:cNvSpPr>
          <p:nvPr>
            <p:ph type="title"/>
          </p:nvPr>
        </p:nvSpPr>
        <p:spPr/>
        <p:txBody>
          <a:bodyPr/>
          <a:lstStyle/>
          <a:p>
            <a:pPr eaLnBrk="1" hangingPunct="1"/>
            <a:r>
              <a:rPr lang="sl-SI"/>
              <a:t>Polvalni dipol (3) - izvedbe</a:t>
            </a:r>
          </a:p>
        </p:txBody>
      </p:sp>
      <p:pic>
        <p:nvPicPr>
          <p:cNvPr id="1852418" name="Picture 3" descr="slika6"/>
          <p:cNvPicPr>
            <a:picLocks noGrp="1" noChangeAspect="1" noChangeArrowheads="1"/>
          </p:cNvPicPr>
          <p:nvPr>
            <p:ph sz="half" idx="1"/>
          </p:nvPr>
        </p:nvPicPr>
        <p:blipFill>
          <a:blip r:embed="rId3"/>
          <a:srcRect/>
          <a:stretch>
            <a:fillRect/>
          </a:stretch>
        </p:blipFill>
        <p:spPr>
          <a:xfrm>
            <a:off x="766763" y="1528763"/>
            <a:ext cx="2922587" cy="990600"/>
          </a:xfrm>
        </p:spPr>
      </p:pic>
      <p:pic>
        <p:nvPicPr>
          <p:cNvPr id="1852419" name="Picture 4" descr="slika6"/>
          <p:cNvPicPr>
            <a:picLocks noGrp="1" noChangeAspect="1" noChangeArrowheads="1"/>
          </p:cNvPicPr>
          <p:nvPr>
            <p:ph sz="quarter" idx="2"/>
          </p:nvPr>
        </p:nvPicPr>
        <p:blipFill>
          <a:blip r:embed="rId4"/>
          <a:srcRect/>
          <a:stretch>
            <a:fillRect/>
          </a:stretch>
        </p:blipFill>
        <p:spPr>
          <a:xfrm>
            <a:off x="5299075" y="1468438"/>
            <a:ext cx="2476500" cy="1408112"/>
          </a:xfrm>
        </p:spPr>
      </p:pic>
      <p:sp>
        <p:nvSpPr>
          <p:cNvPr id="1852420" name="Text Box 5"/>
          <p:cNvSpPr txBox="1">
            <a:spLocks noChangeArrowheads="1"/>
          </p:cNvSpPr>
          <p:nvPr/>
        </p:nvSpPr>
        <p:spPr bwMode="auto">
          <a:xfrm>
            <a:off x="1266825" y="2673350"/>
            <a:ext cx="23717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Žični polvalni dipol - izvedbe</a:t>
            </a:r>
          </a:p>
        </p:txBody>
      </p:sp>
      <p:pic>
        <p:nvPicPr>
          <p:cNvPr id="1852421" name="Picture 6" descr="slika6"/>
          <p:cNvPicPr>
            <a:picLocks noGrp="1" noChangeAspect="1" noChangeArrowheads="1"/>
          </p:cNvPicPr>
          <p:nvPr>
            <p:ph sz="quarter" idx="3"/>
          </p:nvPr>
        </p:nvPicPr>
        <p:blipFill>
          <a:blip r:embed="rId5"/>
          <a:srcRect/>
          <a:stretch>
            <a:fillRect/>
          </a:stretch>
        </p:blipFill>
        <p:spPr>
          <a:xfrm>
            <a:off x="812800" y="3362325"/>
            <a:ext cx="2959100" cy="1143000"/>
          </a:xfrm>
        </p:spPr>
      </p:pic>
      <p:sp>
        <p:nvSpPr>
          <p:cNvPr id="1852422" name="Text Box 7"/>
          <p:cNvSpPr txBox="1">
            <a:spLocks noChangeArrowheads="1"/>
          </p:cNvSpPr>
          <p:nvPr/>
        </p:nvSpPr>
        <p:spPr bwMode="auto">
          <a:xfrm>
            <a:off x="5703888" y="2849563"/>
            <a:ext cx="1706562"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Zaprti polvalni dipol</a:t>
            </a:r>
          </a:p>
        </p:txBody>
      </p:sp>
      <p:sp>
        <p:nvSpPr>
          <p:cNvPr id="1852423" name="Text Box 8"/>
          <p:cNvSpPr txBox="1">
            <a:spLocks noChangeArrowheads="1"/>
          </p:cNvSpPr>
          <p:nvPr/>
        </p:nvSpPr>
        <p:spPr bwMode="auto">
          <a:xfrm>
            <a:off x="1147763" y="4645025"/>
            <a:ext cx="157797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Inverted V antena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2"/>
          <p:cNvSpPr>
            <a:spLocks noGrp="1" noChangeArrowheads="1"/>
          </p:cNvSpPr>
          <p:nvPr>
            <p:ph type="title"/>
          </p:nvPr>
        </p:nvSpPr>
        <p:spPr/>
        <p:txBody>
          <a:bodyPr/>
          <a:lstStyle/>
          <a:p>
            <a:pPr eaLnBrk="1" hangingPunct="1"/>
            <a:r>
              <a:rPr lang="sl-SI"/>
              <a:t>CEPT – Priporočilo T/R 61-01</a:t>
            </a:r>
          </a:p>
        </p:txBody>
      </p:sp>
      <p:sp>
        <p:nvSpPr>
          <p:cNvPr id="1101826" name="Rectangle 3"/>
          <p:cNvSpPr>
            <a:spLocks noGrp="1" noChangeArrowheads="1"/>
          </p:cNvSpPr>
          <p:nvPr>
            <p:ph type="body" idx="1"/>
          </p:nvPr>
        </p:nvSpPr>
        <p:spPr/>
        <p:txBody>
          <a:bodyPr/>
          <a:lstStyle/>
          <a:p>
            <a:pPr marL="0" indent="0" eaLnBrk="1" hangingPunct="1">
              <a:buFont typeface="Wingdings" pitchFamily="2" charset="2"/>
              <a:buNone/>
            </a:pPr>
            <a:r>
              <a:rPr lang="sl-SI" dirty="0">
                <a:solidFill>
                  <a:srgbClr val="2469AE"/>
                </a:solidFill>
              </a:rPr>
              <a:t>CEPT Radio </a:t>
            </a:r>
            <a:r>
              <a:rPr lang="sl-SI" dirty="0" err="1">
                <a:solidFill>
                  <a:srgbClr val="2469AE"/>
                </a:solidFill>
              </a:rPr>
              <a:t>Amateur</a:t>
            </a:r>
            <a:r>
              <a:rPr lang="sl-SI" dirty="0">
                <a:solidFill>
                  <a:srgbClr val="2469AE"/>
                </a:solidFill>
              </a:rPr>
              <a:t> Licence</a:t>
            </a:r>
            <a:r>
              <a:rPr lang="sl-SI" dirty="0"/>
              <a:t>.</a:t>
            </a:r>
          </a:p>
          <a:p>
            <a:pPr marL="0" indent="0" eaLnBrk="1" hangingPunct="1">
              <a:buFont typeface="Wingdings" pitchFamily="2" charset="2"/>
              <a:buNone/>
            </a:pPr>
            <a:endParaRPr lang="sl-SI" dirty="0"/>
          </a:p>
          <a:p>
            <a:pPr marL="0" indent="0" eaLnBrk="1" hangingPunct="1">
              <a:buFont typeface="Wingdings" pitchFamily="2" charset="2"/>
              <a:buNone/>
            </a:pPr>
            <a:r>
              <a:rPr lang="sl-SI" dirty="0"/>
              <a:t>Priporočilo omogoča začasno uporabo amaterske radijske postaje v katerikoli državi, ki je to priporočilo uveljavila.</a:t>
            </a:r>
          </a:p>
          <a:p>
            <a:pPr marL="0" indent="0" eaLnBrk="1" hangingPunct="1">
              <a:buFont typeface="Wingdings" pitchFamily="2" charset="2"/>
              <a:buNone/>
            </a:pPr>
            <a:endParaRPr lang="sl-SI" dirty="0"/>
          </a:p>
          <a:p>
            <a:pPr marL="0" indent="0" eaLnBrk="1" hangingPunct="1">
              <a:buFont typeface="Wingdings" pitchFamily="2" charset="2"/>
              <a:buNone/>
            </a:pPr>
            <a:r>
              <a:rPr lang="sl-SI" dirty="0"/>
              <a:t>Namen je poenostaviti uporabo radijskih postaj v tujini, vendar za maksimalno dobo treh mesecev.</a:t>
            </a:r>
          </a:p>
          <a:p>
            <a:pPr marL="0" indent="0" eaLnBrk="1" hangingPunct="1">
              <a:buFont typeface="Wingdings" pitchFamily="2" charset="2"/>
              <a:buNone/>
            </a:pPr>
            <a:endParaRPr lang="sl-SI" dirty="0"/>
          </a:p>
          <a:p>
            <a:pPr marL="0" indent="0" eaLnBrk="1" hangingPunct="1">
              <a:buFont typeface="Wingdings" pitchFamily="2" charset="2"/>
              <a:buNone/>
            </a:pPr>
            <a:r>
              <a:rPr lang="sl-SI" dirty="0"/>
              <a:t>Vsaka država sporoči CEPT kateri nacionalni razredi se preslikajo v to dovoljenje (v Sloveniji je to razred A).</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5" name="Rectangle 2"/>
          <p:cNvSpPr>
            <a:spLocks noGrp="1" noChangeArrowheads="1"/>
          </p:cNvSpPr>
          <p:nvPr>
            <p:ph type="title" sz="quarter"/>
          </p:nvPr>
        </p:nvSpPr>
        <p:spPr/>
        <p:txBody>
          <a:bodyPr/>
          <a:lstStyle/>
          <a:p>
            <a:pPr eaLnBrk="1" hangingPunct="1"/>
            <a:r>
              <a:rPr lang="sl-SI"/>
              <a:t>Antene – vrste (1)</a:t>
            </a:r>
          </a:p>
        </p:txBody>
      </p:sp>
      <p:pic>
        <p:nvPicPr>
          <p:cNvPr id="1854466" name="Picture 3" descr="slika6"/>
          <p:cNvPicPr>
            <a:picLocks noGrp="1" noChangeAspect="1" noChangeArrowheads="1"/>
          </p:cNvPicPr>
          <p:nvPr>
            <p:ph sz="quarter" idx="1"/>
          </p:nvPr>
        </p:nvPicPr>
        <p:blipFill>
          <a:blip r:embed="rId3"/>
          <a:srcRect/>
          <a:stretch>
            <a:fillRect/>
          </a:stretch>
        </p:blipFill>
        <p:spPr>
          <a:xfrm>
            <a:off x="752475" y="1204913"/>
            <a:ext cx="2965450" cy="1725612"/>
          </a:xfrm>
        </p:spPr>
      </p:pic>
      <p:pic>
        <p:nvPicPr>
          <p:cNvPr id="1854467" name="Picture 4" descr="slika6"/>
          <p:cNvPicPr>
            <a:picLocks noGrp="1" noChangeAspect="1" noChangeArrowheads="1"/>
          </p:cNvPicPr>
          <p:nvPr>
            <p:ph sz="quarter" idx="2"/>
          </p:nvPr>
        </p:nvPicPr>
        <p:blipFill>
          <a:blip r:embed="rId4"/>
          <a:srcRect/>
          <a:stretch>
            <a:fillRect/>
          </a:stretch>
        </p:blipFill>
        <p:spPr>
          <a:xfrm>
            <a:off x="5695950" y="1547813"/>
            <a:ext cx="2019300" cy="2347912"/>
          </a:xfrm>
        </p:spPr>
      </p:pic>
      <p:pic>
        <p:nvPicPr>
          <p:cNvPr id="1854468" name="Picture 5" descr="slika6"/>
          <p:cNvPicPr>
            <a:picLocks noGrp="1" noChangeAspect="1" noChangeArrowheads="1"/>
          </p:cNvPicPr>
          <p:nvPr>
            <p:ph sz="quarter" idx="3"/>
          </p:nvPr>
        </p:nvPicPr>
        <p:blipFill>
          <a:blip r:embed="rId5"/>
          <a:srcRect/>
          <a:stretch>
            <a:fillRect/>
          </a:stretch>
        </p:blipFill>
        <p:spPr>
          <a:xfrm>
            <a:off x="5280025" y="4649788"/>
            <a:ext cx="2901950" cy="1176337"/>
          </a:xfrm>
        </p:spPr>
      </p:pic>
      <p:pic>
        <p:nvPicPr>
          <p:cNvPr id="1854469" name="Picture 6" descr="slika6"/>
          <p:cNvPicPr>
            <a:picLocks noGrp="1" noChangeAspect="1" noChangeArrowheads="1"/>
          </p:cNvPicPr>
          <p:nvPr>
            <p:ph sz="quarter" idx="4"/>
          </p:nvPr>
        </p:nvPicPr>
        <p:blipFill>
          <a:blip r:embed="rId6"/>
          <a:srcRect/>
          <a:stretch>
            <a:fillRect/>
          </a:stretch>
        </p:blipFill>
        <p:spPr>
          <a:xfrm>
            <a:off x="944563" y="4095750"/>
            <a:ext cx="2424112" cy="2349500"/>
          </a:xfrm>
        </p:spPr>
      </p:pic>
      <p:sp>
        <p:nvSpPr>
          <p:cNvPr id="1854470" name="Text Box 7"/>
          <p:cNvSpPr txBox="1">
            <a:spLocks noChangeArrowheads="1"/>
          </p:cNvSpPr>
          <p:nvPr/>
        </p:nvSpPr>
        <p:spPr bwMode="auto">
          <a:xfrm>
            <a:off x="465138" y="2832100"/>
            <a:ext cx="35845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Dipoli za delo ne večih pasovih: a – Zepp,</a:t>
            </a:r>
          </a:p>
          <a:p>
            <a:pPr eaLnBrk="0" hangingPunct="0">
              <a:spcBef>
                <a:spcPct val="20000"/>
              </a:spcBef>
              <a:buClr>
                <a:schemeClr val="tx2"/>
              </a:buClr>
              <a:buSzPct val="75000"/>
              <a:buFont typeface="Monotype Sorts"/>
              <a:buNone/>
            </a:pPr>
            <a:r>
              <a:rPr lang="sl-SI" sz="1200"/>
              <a:t>b – dvojni Zepp, c – Windom, d – Trap dipol</a:t>
            </a:r>
          </a:p>
        </p:txBody>
      </p:sp>
      <p:sp>
        <p:nvSpPr>
          <p:cNvPr id="1854471" name="Text Box 8"/>
          <p:cNvSpPr txBox="1">
            <a:spLocks noChangeArrowheads="1"/>
          </p:cNvSpPr>
          <p:nvPr/>
        </p:nvSpPr>
        <p:spPr bwMode="auto">
          <a:xfrm>
            <a:off x="449263" y="3579813"/>
            <a:ext cx="3595687"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Trap: vzporedni nihajni krog, ki v resonanci </a:t>
            </a:r>
          </a:p>
          <a:p>
            <a:pPr eaLnBrk="0" hangingPunct="0">
              <a:spcBef>
                <a:spcPct val="20000"/>
              </a:spcBef>
              <a:buClr>
                <a:schemeClr val="tx2"/>
              </a:buClr>
              <a:buSzPct val="75000"/>
              <a:buFont typeface="Monotype Sorts"/>
              <a:buNone/>
            </a:pPr>
            <a:r>
              <a:rPr lang="sl-SI" sz="1200">
                <a:solidFill>
                  <a:srgbClr val="2469AE"/>
                </a:solidFill>
              </a:rPr>
              <a:t>predstavlja veliko upornost.</a:t>
            </a:r>
          </a:p>
        </p:txBody>
      </p:sp>
      <p:sp>
        <p:nvSpPr>
          <p:cNvPr id="1854472" name="Text Box 9"/>
          <p:cNvSpPr txBox="1">
            <a:spLocks noChangeArrowheads="1"/>
          </p:cNvSpPr>
          <p:nvPr/>
        </p:nvSpPr>
        <p:spPr bwMode="auto">
          <a:xfrm>
            <a:off x="369888" y="6370638"/>
            <a:ext cx="3970337"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Yagi antena za delo na večih frekvenčnih pasovih</a:t>
            </a:r>
          </a:p>
        </p:txBody>
      </p:sp>
      <p:sp>
        <p:nvSpPr>
          <p:cNvPr id="1854473" name="Text Box 10"/>
          <p:cNvSpPr txBox="1">
            <a:spLocks noChangeArrowheads="1"/>
          </p:cNvSpPr>
          <p:nvPr/>
        </p:nvSpPr>
        <p:spPr bwMode="auto">
          <a:xfrm>
            <a:off x="5713413" y="4002088"/>
            <a:ext cx="22510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4 – elementna Yagi antena</a:t>
            </a:r>
          </a:p>
        </p:txBody>
      </p:sp>
      <p:sp>
        <p:nvSpPr>
          <p:cNvPr id="1854474" name="Text Box 11"/>
          <p:cNvSpPr txBox="1">
            <a:spLocks noChangeArrowheads="1"/>
          </p:cNvSpPr>
          <p:nvPr/>
        </p:nvSpPr>
        <p:spPr bwMode="auto">
          <a:xfrm>
            <a:off x="5053013" y="5902325"/>
            <a:ext cx="3370262"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Sevalni diagram horizontalno polarizirane</a:t>
            </a:r>
          </a:p>
          <a:p>
            <a:pPr eaLnBrk="0" hangingPunct="0">
              <a:spcBef>
                <a:spcPct val="20000"/>
              </a:spcBef>
              <a:buClr>
                <a:schemeClr val="tx2"/>
              </a:buClr>
              <a:buSzPct val="75000"/>
              <a:buFont typeface="Monotype Sorts"/>
              <a:buNone/>
            </a:pPr>
            <a:r>
              <a:rPr lang="sl-SI" sz="1200"/>
              <a:t>Yagi antene: a – vodoravni, b - navpični</a:t>
            </a:r>
          </a:p>
        </p:txBody>
      </p:sp>
      <p:cxnSp>
        <p:nvCxnSpPr>
          <p:cNvPr id="1854475" name="Straight Connector 11"/>
          <p:cNvCxnSpPr>
            <a:cxnSpLocks noChangeShapeType="1"/>
          </p:cNvCxnSpPr>
          <p:nvPr/>
        </p:nvCxnSpPr>
        <p:spPr bwMode="auto">
          <a:xfrm>
            <a:off x="2301875" y="2827338"/>
            <a:ext cx="609600" cy="0"/>
          </a:xfrm>
          <a:prstGeom prst="line">
            <a:avLst/>
          </a:prstGeom>
          <a:noFill/>
          <a:ln w="12700" algn="ctr">
            <a:solidFill>
              <a:srgbClr val="0070C0"/>
            </a:solidFill>
            <a:round/>
            <a:headEnd type="none" w="sm" len="sm"/>
            <a:tailEnd type="none" w="sm" len="sm"/>
          </a:ln>
        </p:spPr>
      </p:cxn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3" name="Rectangle 2"/>
          <p:cNvSpPr>
            <a:spLocks noGrp="1" noChangeArrowheads="1"/>
          </p:cNvSpPr>
          <p:nvPr>
            <p:ph type="title" sz="quarter"/>
          </p:nvPr>
        </p:nvSpPr>
        <p:spPr/>
        <p:txBody>
          <a:bodyPr/>
          <a:lstStyle/>
          <a:p>
            <a:pPr eaLnBrk="1" hangingPunct="1"/>
            <a:r>
              <a:rPr lang="sl-SI"/>
              <a:t>Antene – vrste (2)</a:t>
            </a:r>
          </a:p>
        </p:txBody>
      </p:sp>
      <p:pic>
        <p:nvPicPr>
          <p:cNvPr id="1856514" name="Picture 3" descr="slika6"/>
          <p:cNvPicPr>
            <a:picLocks noGrp="1" noChangeAspect="1" noChangeArrowheads="1"/>
          </p:cNvPicPr>
          <p:nvPr>
            <p:ph sz="quarter" idx="1"/>
          </p:nvPr>
        </p:nvPicPr>
        <p:blipFill>
          <a:blip r:embed="rId3"/>
          <a:srcRect/>
          <a:stretch>
            <a:fillRect/>
          </a:stretch>
        </p:blipFill>
        <p:spPr>
          <a:xfrm>
            <a:off x="339725" y="1470025"/>
            <a:ext cx="2928938" cy="1471613"/>
          </a:xfrm>
        </p:spPr>
      </p:pic>
      <p:pic>
        <p:nvPicPr>
          <p:cNvPr id="1856515" name="Picture 4" descr="slika6"/>
          <p:cNvPicPr>
            <a:picLocks noGrp="1" noChangeAspect="1" noChangeArrowheads="1"/>
          </p:cNvPicPr>
          <p:nvPr>
            <p:ph sz="quarter" idx="2"/>
          </p:nvPr>
        </p:nvPicPr>
        <p:blipFill>
          <a:blip r:embed="rId4"/>
          <a:srcRect/>
          <a:stretch>
            <a:fillRect/>
          </a:stretch>
        </p:blipFill>
        <p:spPr>
          <a:xfrm>
            <a:off x="5972175" y="1506538"/>
            <a:ext cx="2724150" cy="1603375"/>
          </a:xfrm>
        </p:spPr>
      </p:pic>
      <p:pic>
        <p:nvPicPr>
          <p:cNvPr id="1856516" name="Picture 5" descr="slika6"/>
          <p:cNvPicPr>
            <a:picLocks noGrp="1" noChangeAspect="1" noChangeArrowheads="1"/>
          </p:cNvPicPr>
          <p:nvPr>
            <p:ph sz="quarter" idx="3"/>
          </p:nvPr>
        </p:nvPicPr>
        <p:blipFill>
          <a:blip r:embed="rId5"/>
          <a:srcRect/>
          <a:stretch>
            <a:fillRect/>
          </a:stretch>
        </p:blipFill>
        <p:spPr>
          <a:xfrm>
            <a:off x="3876675" y="3843338"/>
            <a:ext cx="4562475" cy="2024062"/>
          </a:xfrm>
        </p:spPr>
      </p:pic>
      <p:pic>
        <p:nvPicPr>
          <p:cNvPr id="1856517" name="Picture 6" descr="slika6"/>
          <p:cNvPicPr>
            <a:picLocks noGrp="1" noChangeAspect="1" noChangeArrowheads="1"/>
          </p:cNvPicPr>
          <p:nvPr>
            <p:ph sz="quarter" idx="4"/>
          </p:nvPr>
        </p:nvPicPr>
        <p:blipFill>
          <a:blip r:embed="rId6"/>
          <a:srcRect/>
          <a:stretch>
            <a:fillRect/>
          </a:stretch>
        </p:blipFill>
        <p:spPr>
          <a:xfrm>
            <a:off x="1449388" y="3740150"/>
            <a:ext cx="1368425" cy="1835150"/>
          </a:xfrm>
        </p:spPr>
      </p:pic>
      <p:sp>
        <p:nvSpPr>
          <p:cNvPr id="1856518" name="Text Box 7"/>
          <p:cNvSpPr txBox="1">
            <a:spLocks noChangeArrowheads="1"/>
          </p:cNvSpPr>
          <p:nvPr/>
        </p:nvSpPr>
        <p:spPr bwMode="auto">
          <a:xfrm>
            <a:off x="482600" y="2971800"/>
            <a:ext cx="2749550" cy="27622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LPDA – log periodična antena</a:t>
            </a:r>
          </a:p>
        </p:txBody>
      </p:sp>
      <p:sp>
        <p:nvSpPr>
          <p:cNvPr id="1856519" name="Text Box 8"/>
          <p:cNvSpPr txBox="1">
            <a:spLocks noChangeArrowheads="1"/>
          </p:cNvSpPr>
          <p:nvPr/>
        </p:nvSpPr>
        <p:spPr bwMode="auto">
          <a:xfrm>
            <a:off x="6103938" y="3233738"/>
            <a:ext cx="2466975" cy="4603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Možna postavitev Long-wire antene</a:t>
            </a:r>
          </a:p>
        </p:txBody>
      </p:sp>
      <p:sp>
        <p:nvSpPr>
          <p:cNvPr id="1856520" name="Text Box 9"/>
          <p:cNvSpPr txBox="1">
            <a:spLocks noChangeArrowheads="1"/>
          </p:cNvSpPr>
          <p:nvPr/>
        </p:nvSpPr>
        <p:spPr bwMode="auto">
          <a:xfrm>
            <a:off x="704850" y="5718175"/>
            <a:ext cx="276701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Princip Ground plane (GP) antene</a:t>
            </a:r>
          </a:p>
        </p:txBody>
      </p:sp>
      <p:sp>
        <p:nvSpPr>
          <p:cNvPr id="1856521" name="Text Box 10"/>
          <p:cNvSpPr txBox="1">
            <a:spLocks noChangeArrowheads="1"/>
          </p:cNvSpPr>
          <p:nvPr/>
        </p:nvSpPr>
        <p:spPr bwMode="auto">
          <a:xfrm>
            <a:off x="3987800" y="5965825"/>
            <a:ext cx="4471988"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Sevalni diagram vertikalne (omnidirekcionalne) antene:</a:t>
            </a:r>
          </a:p>
          <a:p>
            <a:pPr eaLnBrk="0" hangingPunct="0">
              <a:spcBef>
                <a:spcPct val="20000"/>
              </a:spcBef>
              <a:buClr>
                <a:schemeClr val="tx2"/>
              </a:buClr>
              <a:buSzPct val="75000"/>
              <a:buFont typeface="Monotype Sorts"/>
              <a:buNone/>
            </a:pPr>
            <a:r>
              <a:rPr lang="sl-SI" sz="1200"/>
              <a:t>a – horizontalni, b – vertikalni</a:t>
            </a:r>
          </a:p>
        </p:txBody>
      </p:sp>
      <p:pic>
        <p:nvPicPr>
          <p:cNvPr id="1856522" name="Picture 2" descr="http://www.trivalantene.si/slo/artikli/88-3000/Ad-22a-1.jpg"/>
          <p:cNvPicPr>
            <a:picLocks noChangeAspect="1" noChangeArrowheads="1"/>
          </p:cNvPicPr>
          <p:nvPr/>
        </p:nvPicPr>
        <p:blipFill>
          <a:blip r:embed="rId7"/>
          <a:srcRect/>
          <a:stretch>
            <a:fillRect/>
          </a:stretch>
        </p:blipFill>
        <p:spPr bwMode="auto">
          <a:xfrm>
            <a:off x="3351213" y="1471613"/>
            <a:ext cx="2000250" cy="1876425"/>
          </a:xfrm>
          <a:prstGeom prst="rect">
            <a:avLst/>
          </a:prstGeom>
          <a:noFill/>
          <a:ln w="9525">
            <a:noFill/>
            <a:miter lim="800000"/>
            <a:headEnd/>
            <a:tailEnd/>
          </a:ln>
        </p:spPr>
      </p:pic>
      <p:cxnSp>
        <p:nvCxnSpPr>
          <p:cNvPr id="1856523" name="Straight Connector 12"/>
          <p:cNvCxnSpPr>
            <a:cxnSpLocks noChangeShapeType="1"/>
          </p:cNvCxnSpPr>
          <p:nvPr/>
        </p:nvCxnSpPr>
        <p:spPr bwMode="auto">
          <a:xfrm>
            <a:off x="431800" y="3548063"/>
            <a:ext cx="5199063" cy="0"/>
          </a:xfrm>
          <a:prstGeom prst="line">
            <a:avLst/>
          </a:prstGeom>
          <a:noFill/>
          <a:ln w="12700" algn="ctr">
            <a:solidFill>
              <a:schemeClr val="tx1"/>
            </a:solidFill>
            <a:round/>
            <a:headEnd type="none" w="sm" len="sm"/>
            <a:tailEnd type="none" w="sm" len="sm"/>
          </a:ln>
        </p:spPr>
      </p:cxnSp>
      <p:cxnSp>
        <p:nvCxnSpPr>
          <p:cNvPr id="1856524" name="Straight Connector 15"/>
          <p:cNvCxnSpPr>
            <a:cxnSpLocks noChangeShapeType="1"/>
          </p:cNvCxnSpPr>
          <p:nvPr/>
        </p:nvCxnSpPr>
        <p:spPr bwMode="auto">
          <a:xfrm>
            <a:off x="5638800" y="1516063"/>
            <a:ext cx="7938" cy="1971675"/>
          </a:xfrm>
          <a:prstGeom prst="line">
            <a:avLst/>
          </a:prstGeom>
          <a:noFill/>
          <a:ln w="12700" algn="ctr">
            <a:solidFill>
              <a:schemeClr val="tx1"/>
            </a:solidFill>
            <a:round/>
            <a:headEnd type="none" w="sm" len="sm"/>
            <a:tailEnd type="none" w="sm" len="sm"/>
          </a:ln>
        </p:spPr>
      </p:cxn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561" name="Rectangle 2"/>
          <p:cNvSpPr>
            <a:spLocks noGrp="1" noChangeArrowheads="1"/>
          </p:cNvSpPr>
          <p:nvPr>
            <p:ph type="title" sz="quarter"/>
          </p:nvPr>
        </p:nvSpPr>
        <p:spPr/>
        <p:txBody>
          <a:bodyPr/>
          <a:lstStyle/>
          <a:p>
            <a:pPr eaLnBrk="1" hangingPunct="1"/>
            <a:r>
              <a:rPr lang="sl-SI"/>
              <a:t>Napajanje anten - vrste antenskih vodov</a:t>
            </a:r>
          </a:p>
        </p:txBody>
      </p:sp>
      <p:pic>
        <p:nvPicPr>
          <p:cNvPr id="1858562" name="Picture 3" descr="slika6"/>
          <p:cNvPicPr>
            <a:picLocks noGrp="1" noChangeAspect="1" noChangeArrowheads="1"/>
          </p:cNvPicPr>
          <p:nvPr>
            <p:ph sz="quarter" idx="1"/>
          </p:nvPr>
        </p:nvPicPr>
        <p:blipFill>
          <a:blip r:embed="rId3"/>
          <a:srcRect/>
          <a:stretch>
            <a:fillRect/>
          </a:stretch>
        </p:blipFill>
        <p:spPr>
          <a:xfrm>
            <a:off x="1268413" y="1479550"/>
            <a:ext cx="1466850" cy="1336675"/>
          </a:xfrm>
        </p:spPr>
      </p:pic>
      <p:pic>
        <p:nvPicPr>
          <p:cNvPr id="1858563" name="Picture 4" descr="slika6"/>
          <p:cNvPicPr>
            <a:picLocks noGrp="1" noChangeAspect="1" noChangeArrowheads="1"/>
          </p:cNvPicPr>
          <p:nvPr>
            <p:ph sz="quarter" idx="2"/>
          </p:nvPr>
        </p:nvPicPr>
        <p:blipFill>
          <a:blip r:embed="rId4"/>
          <a:srcRect/>
          <a:stretch>
            <a:fillRect/>
          </a:stretch>
        </p:blipFill>
        <p:spPr>
          <a:xfrm>
            <a:off x="4903788" y="1382713"/>
            <a:ext cx="1703387" cy="1514475"/>
          </a:xfrm>
        </p:spPr>
      </p:pic>
      <p:pic>
        <p:nvPicPr>
          <p:cNvPr id="1858564" name="Picture 5" descr="slika6"/>
          <p:cNvPicPr>
            <a:picLocks noGrp="1" noChangeAspect="1" noChangeArrowheads="1"/>
          </p:cNvPicPr>
          <p:nvPr>
            <p:ph sz="quarter" idx="3"/>
          </p:nvPr>
        </p:nvPicPr>
        <p:blipFill>
          <a:blip r:embed="rId5"/>
          <a:srcRect/>
          <a:stretch>
            <a:fillRect/>
          </a:stretch>
        </p:blipFill>
        <p:spPr>
          <a:xfrm>
            <a:off x="1206500" y="3732213"/>
            <a:ext cx="1844675" cy="1570037"/>
          </a:xfrm>
        </p:spPr>
      </p:pic>
      <p:pic>
        <p:nvPicPr>
          <p:cNvPr id="1858565" name="Picture 6" descr="slika6"/>
          <p:cNvPicPr>
            <a:picLocks noGrp="1" noChangeAspect="1" noChangeArrowheads="1"/>
          </p:cNvPicPr>
          <p:nvPr>
            <p:ph sz="quarter" idx="4"/>
          </p:nvPr>
        </p:nvPicPr>
        <p:blipFill>
          <a:blip r:embed="rId6"/>
          <a:srcRect/>
          <a:stretch>
            <a:fillRect/>
          </a:stretch>
        </p:blipFill>
        <p:spPr>
          <a:xfrm>
            <a:off x="4249738" y="3863975"/>
            <a:ext cx="2965450" cy="1331913"/>
          </a:xfrm>
        </p:spPr>
      </p:pic>
      <p:sp>
        <p:nvSpPr>
          <p:cNvPr id="1858566" name="Text Box 7"/>
          <p:cNvSpPr txBox="1">
            <a:spLocks noChangeArrowheads="1"/>
          </p:cNvSpPr>
          <p:nvPr/>
        </p:nvSpPr>
        <p:spPr bwMode="auto">
          <a:xfrm>
            <a:off x="642938" y="2816225"/>
            <a:ext cx="28130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Dvožilni vod z zračnim izolatorjem</a:t>
            </a:r>
          </a:p>
        </p:txBody>
      </p:sp>
      <p:sp>
        <p:nvSpPr>
          <p:cNvPr id="1858567" name="Text Box 8"/>
          <p:cNvSpPr txBox="1">
            <a:spLocks noChangeArrowheads="1"/>
          </p:cNvSpPr>
          <p:nvPr/>
        </p:nvSpPr>
        <p:spPr bwMode="auto">
          <a:xfrm>
            <a:off x="4602163" y="2832100"/>
            <a:ext cx="2157412"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Dvožilni vod z izolatorjem</a:t>
            </a:r>
          </a:p>
          <a:p>
            <a:pPr eaLnBrk="0" hangingPunct="0">
              <a:spcBef>
                <a:spcPct val="20000"/>
              </a:spcBef>
              <a:buClr>
                <a:schemeClr val="tx2"/>
              </a:buClr>
              <a:buSzPct val="75000"/>
              <a:buFont typeface="Monotype Sorts"/>
              <a:buNone/>
            </a:pPr>
            <a:r>
              <a:rPr lang="sl-SI" sz="1200"/>
              <a:t>Iz plastične mase</a:t>
            </a:r>
          </a:p>
        </p:txBody>
      </p:sp>
      <p:sp>
        <p:nvSpPr>
          <p:cNvPr id="1858568" name="Text Box 9"/>
          <p:cNvSpPr txBox="1">
            <a:spLocks noChangeArrowheads="1"/>
          </p:cNvSpPr>
          <p:nvPr/>
        </p:nvSpPr>
        <p:spPr bwMode="auto">
          <a:xfrm>
            <a:off x="1174750" y="5357813"/>
            <a:ext cx="1571625"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Dvožilni oklopljeni</a:t>
            </a:r>
          </a:p>
          <a:p>
            <a:pPr eaLnBrk="0" hangingPunct="0">
              <a:spcBef>
                <a:spcPct val="20000"/>
              </a:spcBef>
              <a:buClr>
                <a:schemeClr val="tx2"/>
              </a:buClr>
              <a:buSzPct val="75000"/>
              <a:buFont typeface="Monotype Sorts"/>
              <a:buNone/>
            </a:pPr>
            <a:r>
              <a:rPr lang="sl-SI" sz="1200"/>
              <a:t>simetrični vod</a:t>
            </a:r>
          </a:p>
        </p:txBody>
      </p:sp>
      <p:sp>
        <p:nvSpPr>
          <p:cNvPr id="1858569" name="Text Box 10"/>
          <p:cNvSpPr txBox="1">
            <a:spLocks noChangeArrowheads="1"/>
          </p:cNvSpPr>
          <p:nvPr/>
        </p:nvSpPr>
        <p:spPr bwMode="auto">
          <a:xfrm>
            <a:off x="4508500" y="5392738"/>
            <a:ext cx="229552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Zgradba koaksialnega voda</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7" name="Rectangle 2"/>
          <p:cNvSpPr>
            <a:spLocks noGrp="1" noChangeArrowheads="1"/>
          </p:cNvSpPr>
          <p:nvPr>
            <p:ph type="title" sz="quarter"/>
          </p:nvPr>
        </p:nvSpPr>
        <p:spPr/>
        <p:txBody>
          <a:bodyPr/>
          <a:lstStyle/>
          <a:p>
            <a:pPr eaLnBrk="1" hangingPunct="1"/>
            <a:r>
              <a:rPr lang="sl-SI"/>
              <a:t>Karakteristična impedanca voda</a:t>
            </a:r>
          </a:p>
        </p:txBody>
      </p:sp>
      <p:pic>
        <p:nvPicPr>
          <p:cNvPr id="1561608" name="Picture 3" descr="slika6"/>
          <p:cNvPicPr>
            <a:picLocks noGrp="1" noChangeAspect="1" noChangeArrowheads="1"/>
          </p:cNvPicPr>
          <p:nvPr>
            <p:ph sz="quarter" idx="2"/>
          </p:nvPr>
        </p:nvPicPr>
        <p:blipFill>
          <a:blip r:embed="rId4"/>
          <a:srcRect/>
          <a:stretch>
            <a:fillRect/>
          </a:stretch>
        </p:blipFill>
        <p:spPr>
          <a:xfrm>
            <a:off x="468313" y="1412875"/>
            <a:ext cx="2974975" cy="1085850"/>
          </a:xfrm>
        </p:spPr>
      </p:pic>
      <p:pic>
        <p:nvPicPr>
          <p:cNvPr id="1561609" name="Picture 4" descr="slika6"/>
          <p:cNvPicPr>
            <a:picLocks noGrp="1" noChangeAspect="1" noChangeArrowheads="1"/>
          </p:cNvPicPr>
          <p:nvPr>
            <p:ph sz="quarter" idx="3"/>
          </p:nvPr>
        </p:nvPicPr>
        <p:blipFill>
          <a:blip r:embed="rId5"/>
          <a:srcRect/>
          <a:stretch>
            <a:fillRect/>
          </a:stretch>
        </p:blipFill>
        <p:spPr>
          <a:xfrm>
            <a:off x="939800" y="3452813"/>
            <a:ext cx="1890713" cy="1019175"/>
          </a:xfrm>
        </p:spPr>
      </p:pic>
      <p:graphicFrame>
        <p:nvGraphicFramePr>
          <p:cNvPr id="1561605" name="Object 5"/>
          <p:cNvGraphicFramePr>
            <a:graphicFrameLocks noChangeAspect="1"/>
          </p:cNvGraphicFramePr>
          <p:nvPr/>
        </p:nvGraphicFramePr>
        <p:xfrm>
          <a:off x="596900" y="4932363"/>
          <a:ext cx="1892300" cy="1117600"/>
        </p:xfrm>
        <a:graphic>
          <a:graphicData uri="http://schemas.openxmlformats.org/presentationml/2006/ole">
            <mc:AlternateContent xmlns:mc="http://schemas.openxmlformats.org/markup-compatibility/2006">
              <mc:Choice xmlns:v="urn:schemas-microsoft-com:vml" Requires="v">
                <p:oleObj spid="_x0000_s1561637" name="Equation" r:id="rId6" imgW="1892160" imgH="1117440" progId="Equation.3">
                  <p:embed/>
                </p:oleObj>
              </mc:Choice>
              <mc:Fallback>
                <p:oleObj name="Equation" r:id="rId6" imgW="1892160" imgH="111744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 y="4932363"/>
                        <a:ext cx="1892300"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61606" name="Object 6"/>
          <p:cNvGraphicFramePr>
            <a:graphicFrameLocks noChangeAspect="1"/>
          </p:cNvGraphicFramePr>
          <p:nvPr/>
        </p:nvGraphicFramePr>
        <p:xfrm>
          <a:off x="5302250" y="3611563"/>
          <a:ext cx="2197100" cy="574675"/>
        </p:xfrm>
        <a:graphic>
          <a:graphicData uri="http://schemas.openxmlformats.org/presentationml/2006/ole">
            <mc:AlternateContent xmlns:mc="http://schemas.openxmlformats.org/markup-compatibility/2006">
              <mc:Choice xmlns:v="urn:schemas-microsoft-com:vml" Requires="v">
                <p:oleObj spid="_x0000_s1561638" name="Equation" r:id="rId8" imgW="1650960" imgH="431640" progId="Equation.3">
                  <p:embed/>
                </p:oleObj>
              </mc:Choice>
              <mc:Fallback>
                <p:oleObj name="Equation" r:id="rId8" imgW="1650960" imgH="43164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50" y="3611563"/>
                        <a:ext cx="21971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1610" name="Text Box 7"/>
          <p:cNvSpPr txBox="1">
            <a:spLocks noChangeArrowheads="1"/>
          </p:cNvSpPr>
          <p:nvPr/>
        </p:nvSpPr>
        <p:spPr bwMode="auto">
          <a:xfrm>
            <a:off x="446088" y="2806700"/>
            <a:ext cx="3632200"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Karakteristična impedanca dvožilnega </a:t>
            </a:r>
          </a:p>
          <a:p>
            <a:pPr eaLnBrk="0" hangingPunct="0">
              <a:spcBef>
                <a:spcPct val="20000"/>
              </a:spcBef>
              <a:buClr>
                <a:schemeClr val="tx2"/>
              </a:buClr>
              <a:buSzPct val="75000"/>
              <a:buFont typeface="Monotype Sorts"/>
              <a:buNone/>
            </a:pPr>
            <a:r>
              <a:rPr lang="sl-SI" sz="1400"/>
              <a:t>antenskega voda:</a:t>
            </a:r>
          </a:p>
        </p:txBody>
      </p:sp>
      <p:pic>
        <p:nvPicPr>
          <p:cNvPr id="1561611" name="Picture 8" descr="slika6"/>
          <p:cNvPicPr>
            <a:picLocks noGrp="1" noChangeAspect="1" noChangeArrowheads="1"/>
          </p:cNvPicPr>
          <p:nvPr>
            <p:ph sz="quarter" idx="4"/>
          </p:nvPr>
        </p:nvPicPr>
        <p:blipFill>
          <a:blip r:embed="rId10"/>
          <a:srcRect/>
          <a:stretch>
            <a:fillRect/>
          </a:stretch>
        </p:blipFill>
        <p:spPr>
          <a:xfrm>
            <a:off x="5735638" y="2217738"/>
            <a:ext cx="1384300" cy="831850"/>
          </a:xfrm>
        </p:spPr>
      </p:pic>
      <p:sp>
        <p:nvSpPr>
          <p:cNvPr id="1561612" name="Text Box 9"/>
          <p:cNvSpPr txBox="1">
            <a:spLocks noChangeArrowheads="1"/>
          </p:cNvSpPr>
          <p:nvPr/>
        </p:nvSpPr>
        <p:spPr bwMode="auto">
          <a:xfrm>
            <a:off x="336550" y="2517775"/>
            <a:ext cx="395446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Ekvivalentna shema dvožilnega antenskega voda</a:t>
            </a:r>
          </a:p>
        </p:txBody>
      </p:sp>
      <p:sp>
        <p:nvSpPr>
          <p:cNvPr id="1561613" name="Text Box 10"/>
          <p:cNvSpPr txBox="1">
            <a:spLocks noChangeArrowheads="1"/>
          </p:cNvSpPr>
          <p:nvPr/>
        </p:nvSpPr>
        <p:spPr bwMode="auto">
          <a:xfrm>
            <a:off x="946150" y="4365625"/>
            <a:ext cx="195421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Simetrični dvožični vod</a:t>
            </a:r>
          </a:p>
        </p:txBody>
      </p:sp>
      <p:sp>
        <p:nvSpPr>
          <p:cNvPr id="1561614" name="Line 11"/>
          <p:cNvSpPr>
            <a:spLocks noChangeShapeType="1"/>
          </p:cNvSpPr>
          <p:nvPr/>
        </p:nvSpPr>
        <p:spPr bwMode="auto">
          <a:xfrm>
            <a:off x="4572000" y="1457325"/>
            <a:ext cx="0" cy="510540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561615" name="Text Box 12"/>
          <p:cNvSpPr txBox="1">
            <a:spLocks noChangeArrowheads="1"/>
          </p:cNvSpPr>
          <p:nvPr/>
        </p:nvSpPr>
        <p:spPr bwMode="auto">
          <a:xfrm>
            <a:off x="5251450" y="3136900"/>
            <a:ext cx="230663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Asimetrični koaksialni kabel</a:t>
            </a:r>
          </a:p>
        </p:txBody>
      </p:sp>
      <p:sp>
        <p:nvSpPr>
          <p:cNvPr id="1561616" name="Rectangle 13"/>
          <p:cNvSpPr>
            <a:spLocks noChangeArrowheads="1"/>
          </p:cNvSpPr>
          <p:nvPr/>
        </p:nvSpPr>
        <p:spPr bwMode="auto">
          <a:xfrm>
            <a:off x="4791075" y="1630363"/>
            <a:ext cx="4572000" cy="56038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Karakteristična impedanca koaksialnega </a:t>
            </a:r>
          </a:p>
          <a:p>
            <a:pPr eaLnBrk="0" hangingPunct="0">
              <a:spcBef>
                <a:spcPct val="20000"/>
              </a:spcBef>
              <a:buClr>
                <a:schemeClr val="tx2"/>
              </a:buClr>
              <a:buSzPct val="75000"/>
              <a:buFont typeface="Monotype Sorts"/>
              <a:buNone/>
            </a:pPr>
            <a:r>
              <a:rPr lang="sl-SI" sz="1400"/>
              <a:t>voda:</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4" name="Rectangle 2"/>
          <p:cNvSpPr>
            <a:spLocks noGrp="1" noChangeArrowheads="1"/>
          </p:cNvSpPr>
          <p:nvPr>
            <p:ph type="title"/>
          </p:nvPr>
        </p:nvSpPr>
        <p:spPr/>
        <p:txBody>
          <a:bodyPr/>
          <a:lstStyle/>
          <a:p>
            <a:pPr eaLnBrk="1" hangingPunct="1"/>
            <a:r>
              <a:rPr lang="sl-SI"/>
              <a:t>Skrajševalni faktor in izgube v napajalnih vodih</a:t>
            </a:r>
          </a:p>
        </p:txBody>
      </p:sp>
      <p:pic>
        <p:nvPicPr>
          <p:cNvPr id="1563655" name="Picture 3" descr="slika6"/>
          <p:cNvPicPr>
            <a:picLocks noGrp="1" noChangeAspect="1" noChangeArrowheads="1"/>
          </p:cNvPicPr>
          <p:nvPr>
            <p:ph sz="half" idx="1"/>
          </p:nvPr>
        </p:nvPicPr>
        <p:blipFill>
          <a:blip r:embed="rId4"/>
          <a:srcRect/>
          <a:stretch>
            <a:fillRect/>
          </a:stretch>
        </p:blipFill>
        <p:spPr>
          <a:xfrm>
            <a:off x="703263" y="5262563"/>
            <a:ext cx="2981325" cy="1222375"/>
          </a:xfrm>
        </p:spPr>
      </p:pic>
      <p:graphicFrame>
        <p:nvGraphicFramePr>
          <p:cNvPr id="1563652" name="Object 4"/>
          <p:cNvGraphicFramePr>
            <a:graphicFrameLocks noChangeAspect="1"/>
          </p:cNvGraphicFramePr>
          <p:nvPr/>
        </p:nvGraphicFramePr>
        <p:xfrm>
          <a:off x="493713" y="1651000"/>
          <a:ext cx="962025" cy="727075"/>
        </p:xfrm>
        <a:graphic>
          <a:graphicData uri="http://schemas.openxmlformats.org/presentationml/2006/ole">
            <mc:AlternateContent xmlns:mc="http://schemas.openxmlformats.org/markup-compatibility/2006">
              <mc:Choice xmlns:v="urn:schemas-microsoft-com:vml" Requires="v">
                <p:oleObj spid="_x0000_s1563684" name="Equation" r:id="rId5" imgW="571320" imgH="431640" progId="Equation.3">
                  <p:embed/>
                </p:oleObj>
              </mc:Choice>
              <mc:Fallback>
                <p:oleObj name="Equation" r:id="rId5" imgW="571320" imgH="4316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713" y="1651000"/>
                        <a:ext cx="96202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63653" name="Object 5"/>
          <p:cNvGraphicFramePr>
            <a:graphicFrameLocks noChangeAspect="1"/>
          </p:cNvGraphicFramePr>
          <p:nvPr/>
        </p:nvGraphicFramePr>
        <p:xfrm>
          <a:off x="608013" y="3028950"/>
          <a:ext cx="1379537" cy="660400"/>
        </p:xfrm>
        <a:graphic>
          <a:graphicData uri="http://schemas.openxmlformats.org/presentationml/2006/ole">
            <mc:AlternateContent xmlns:mc="http://schemas.openxmlformats.org/markup-compatibility/2006">
              <mc:Choice xmlns:v="urn:schemas-microsoft-com:vml" Requires="v">
                <p:oleObj spid="_x0000_s1563685" name="Equation" r:id="rId7" imgW="901440" imgH="431640" progId="Equation.3">
                  <p:embed/>
                </p:oleObj>
              </mc:Choice>
              <mc:Fallback>
                <p:oleObj name="Equation" r:id="rId7" imgW="901440" imgH="4316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013" y="3028950"/>
                        <a:ext cx="1379537"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3656" name="Text Box 6"/>
          <p:cNvSpPr txBox="1">
            <a:spLocks noChangeArrowheads="1"/>
          </p:cNvSpPr>
          <p:nvPr/>
        </p:nvSpPr>
        <p:spPr bwMode="auto">
          <a:xfrm>
            <a:off x="2222500" y="1670050"/>
            <a:ext cx="2900363" cy="7874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ym typeface="Symbol" pitchFamily="18" charset="2"/>
              </a:rPr>
              <a:t> </a:t>
            </a:r>
            <a:r>
              <a:rPr lang="sl-SI" sz="1200"/>
              <a:t>– hitrost v snovi (km/s)</a:t>
            </a:r>
          </a:p>
          <a:p>
            <a:pPr eaLnBrk="0" hangingPunct="0">
              <a:spcBef>
                <a:spcPct val="20000"/>
              </a:spcBef>
              <a:buClr>
                <a:schemeClr val="tx2"/>
              </a:buClr>
              <a:buSzPct val="75000"/>
              <a:buFont typeface="Monotype Sorts"/>
              <a:buNone/>
            </a:pPr>
            <a:r>
              <a:rPr lang="sl-SI" sz="1200"/>
              <a:t>C – hitrost svetlobe (300000 km/s)</a:t>
            </a:r>
          </a:p>
          <a:p>
            <a:pPr eaLnBrk="0" hangingPunct="0">
              <a:spcBef>
                <a:spcPct val="20000"/>
              </a:spcBef>
              <a:buClr>
                <a:schemeClr val="tx2"/>
              </a:buClr>
              <a:buSzPct val="75000"/>
              <a:buFont typeface="Monotype Sorts"/>
              <a:buNone/>
            </a:pPr>
            <a:r>
              <a:rPr lang="sl-SI" sz="1600">
                <a:sym typeface="Symbol" pitchFamily="18" charset="2"/>
              </a:rPr>
              <a:t></a:t>
            </a:r>
            <a:r>
              <a:rPr lang="sl-SI" sz="1200" baseline="-25000">
                <a:sym typeface="Symbol" pitchFamily="18" charset="2"/>
              </a:rPr>
              <a:t>r</a:t>
            </a:r>
            <a:r>
              <a:rPr lang="sl-SI" sz="1200"/>
              <a:t>- relativna dielektrična konstanta</a:t>
            </a:r>
          </a:p>
        </p:txBody>
      </p:sp>
      <p:sp>
        <p:nvSpPr>
          <p:cNvPr id="1563657" name="Text Box 7"/>
          <p:cNvSpPr txBox="1">
            <a:spLocks noChangeArrowheads="1"/>
          </p:cNvSpPr>
          <p:nvPr/>
        </p:nvSpPr>
        <p:spPr bwMode="auto">
          <a:xfrm>
            <a:off x="288925" y="1343025"/>
            <a:ext cx="531495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Hitrost razširjanja valovanja v snovi z dielektričnostjo </a:t>
            </a:r>
            <a:r>
              <a:rPr lang="sl-SI" sz="1400">
                <a:sym typeface="Symbol" pitchFamily="18" charset="2"/>
              </a:rPr>
              <a:t></a:t>
            </a:r>
            <a:r>
              <a:rPr lang="sl-SI" sz="1600">
                <a:sym typeface="Symbol" pitchFamily="18" charset="2"/>
              </a:rPr>
              <a:t></a:t>
            </a:r>
            <a:r>
              <a:rPr lang="sl-SI" sz="1400" baseline="-25000">
                <a:sym typeface="Symbol" pitchFamily="18" charset="2"/>
              </a:rPr>
              <a:t>r</a:t>
            </a:r>
            <a:r>
              <a:rPr lang="sl-SI" sz="1400">
                <a:sym typeface="Symbol" pitchFamily="18" charset="2"/>
              </a:rPr>
              <a:t>:</a:t>
            </a:r>
          </a:p>
        </p:txBody>
      </p:sp>
      <p:sp>
        <p:nvSpPr>
          <p:cNvPr id="1563658" name="Text Box 8"/>
          <p:cNvSpPr txBox="1">
            <a:spLocks noChangeArrowheads="1"/>
          </p:cNvSpPr>
          <p:nvPr/>
        </p:nvSpPr>
        <p:spPr bwMode="auto">
          <a:xfrm>
            <a:off x="365125" y="2587625"/>
            <a:ext cx="36576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Skrajševalni faktor koaksialnega voda:</a:t>
            </a:r>
          </a:p>
        </p:txBody>
      </p:sp>
      <p:sp>
        <p:nvSpPr>
          <p:cNvPr id="1563659" name="Text Box 9"/>
          <p:cNvSpPr txBox="1">
            <a:spLocks noChangeArrowheads="1"/>
          </p:cNvSpPr>
          <p:nvPr/>
        </p:nvSpPr>
        <p:spPr bwMode="auto">
          <a:xfrm>
            <a:off x="1136650" y="6365875"/>
            <a:ext cx="18859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izgub v vodu</a:t>
            </a:r>
          </a:p>
        </p:txBody>
      </p:sp>
      <p:graphicFrame>
        <p:nvGraphicFramePr>
          <p:cNvPr id="2" name="Group 10"/>
          <p:cNvGraphicFramePr>
            <a:graphicFrameLocks noGrp="1"/>
          </p:cNvGraphicFramePr>
          <p:nvPr>
            <p:ph sz="half" idx="2"/>
          </p:nvPr>
        </p:nvGraphicFramePr>
        <p:xfrm>
          <a:off x="6242050" y="2266950"/>
          <a:ext cx="2257425" cy="2596515"/>
        </p:xfrm>
        <a:graphic>
          <a:graphicData uri="http://schemas.openxmlformats.org/drawingml/2006/table">
            <a:tbl>
              <a:tblPr/>
              <a:tblGrid>
                <a:gridCol w="1330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tblGrid>
              <a:tr h="676275">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Tip koaksialnega kabla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V</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00025">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RG58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0.66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9843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RG213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0.66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00025">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RG214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0.66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9843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RG316</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0.71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19843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RG188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0.72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00025">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H155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0.81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198438">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H500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0.81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563689" name="Text Box 39"/>
          <p:cNvSpPr txBox="1">
            <a:spLocks noChangeArrowheads="1"/>
          </p:cNvSpPr>
          <p:nvPr/>
        </p:nvSpPr>
        <p:spPr bwMode="auto">
          <a:xfrm>
            <a:off x="336550" y="3765550"/>
            <a:ext cx="6054725" cy="13700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Izgube koaksialnega voda so odvisne od:</a:t>
            </a:r>
          </a:p>
          <a:p>
            <a:pPr eaLnBrk="0" hangingPunct="0">
              <a:spcBef>
                <a:spcPct val="20000"/>
              </a:spcBef>
              <a:buClr>
                <a:schemeClr val="tx2"/>
              </a:buClr>
              <a:buSzPct val="75000"/>
              <a:buFont typeface="Monotype Sorts"/>
              <a:buNone/>
            </a:pPr>
            <a:r>
              <a:rPr lang="sl-SI" sz="1200"/>
              <a:t>A – so sorazmerne s kvadratnim korenom frekvence f</a:t>
            </a:r>
          </a:p>
          <a:p>
            <a:pPr eaLnBrk="0" hangingPunct="0">
              <a:spcBef>
                <a:spcPct val="20000"/>
              </a:spcBef>
              <a:buClr>
                <a:schemeClr val="tx2"/>
              </a:buClr>
              <a:buSzPct val="75000"/>
              <a:buFont typeface="Monotype Sorts"/>
              <a:buNone/>
            </a:pPr>
            <a:r>
              <a:rPr lang="sl-SI" sz="1200"/>
              <a:t>B – so obratno sorazmerne z zunanjim premerom kabla (D)</a:t>
            </a:r>
          </a:p>
          <a:p>
            <a:pPr eaLnBrk="0" hangingPunct="0">
              <a:spcBef>
                <a:spcPct val="20000"/>
              </a:spcBef>
              <a:buClr>
                <a:schemeClr val="tx2"/>
              </a:buClr>
              <a:buSzPct val="75000"/>
              <a:buFont typeface="Monotype Sorts"/>
              <a:buNone/>
            </a:pPr>
            <a:r>
              <a:rPr lang="sl-SI" sz="1200"/>
              <a:t>C – izgube so večje v dielektrikih z velikim </a:t>
            </a:r>
            <a:r>
              <a:rPr lang="sl-SI" sz="1200">
                <a:sym typeface="Symbol" pitchFamily="18" charset="2"/>
              </a:rPr>
              <a:t>r</a:t>
            </a:r>
            <a:endParaRPr lang="sl-SI" sz="1200"/>
          </a:p>
          <a:p>
            <a:pPr eaLnBrk="0" hangingPunct="0">
              <a:spcBef>
                <a:spcPct val="20000"/>
              </a:spcBef>
              <a:buClr>
                <a:schemeClr val="tx2"/>
              </a:buClr>
              <a:buSzPct val="75000"/>
              <a:buFont typeface="Monotype Sorts"/>
              <a:buNone/>
            </a:pPr>
            <a:r>
              <a:rPr lang="sl-SI" sz="1200"/>
              <a:t>D – naraščajo pri zelo majhnih in velikih karakterističnih impedancah</a:t>
            </a:r>
          </a:p>
          <a:p>
            <a:pPr eaLnBrk="0" hangingPunct="0">
              <a:spcBef>
                <a:spcPct val="20000"/>
              </a:spcBef>
              <a:buClr>
                <a:schemeClr val="tx2"/>
              </a:buClr>
              <a:buSzPct val="75000"/>
              <a:buFont typeface="Monotype Sorts"/>
              <a:buNone/>
            </a:pPr>
            <a:r>
              <a:rPr lang="sl-SI" sz="1200"/>
              <a:t>E – so odvisne od specifične upornosti in magnetne permeabilnosti vodnikov</a:t>
            </a:r>
          </a:p>
        </p:txBody>
      </p:sp>
      <p:cxnSp>
        <p:nvCxnSpPr>
          <p:cNvPr id="1563690" name="Straight Connector 11"/>
          <p:cNvCxnSpPr>
            <a:cxnSpLocks noChangeShapeType="1"/>
          </p:cNvCxnSpPr>
          <p:nvPr/>
        </p:nvCxnSpPr>
        <p:spPr bwMode="auto">
          <a:xfrm>
            <a:off x="609600" y="3717925"/>
            <a:ext cx="1303338" cy="7938"/>
          </a:xfrm>
          <a:prstGeom prst="line">
            <a:avLst/>
          </a:prstGeom>
          <a:noFill/>
          <a:ln w="12700" algn="ctr">
            <a:solidFill>
              <a:srgbClr val="0070C0"/>
            </a:solidFill>
            <a:round/>
            <a:headEnd type="none" w="sm" len="sm"/>
            <a:tailEnd type="none" w="sm" len="sm"/>
          </a:ln>
        </p:spPr>
      </p:cxn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5" name="Rectangle 2"/>
          <p:cNvSpPr>
            <a:spLocks noGrp="1" noChangeArrowheads="1"/>
          </p:cNvSpPr>
          <p:nvPr>
            <p:ph type="title" sz="quarter"/>
          </p:nvPr>
        </p:nvSpPr>
        <p:spPr/>
        <p:txBody>
          <a:bodyPr/>
          <a:lstStyle/>
          <a:p>
            <a:pPr eaLnBrk="1" hangingPunct="1"/>
            <a:r>
              <a:rPr lang="sl-SI"/>
              <a:t>Porazdelitev toka in napetosti vzdolž voda – stojno valovanje</a:t>
            </a:r>
          </a:p>
        </p:txBody>
      </p:sp>
      <p:pic>
        <p:nvPicPr>
          <p:cNvPr id="1864706" name="Picture 3" descr="slika6"/>
          <p:cNvPicPr>
            <a:picLocks noGrp="1" noChangeAspect="1" noChangeArrowheads="1"/>
          </p:cNvPicPr>
          <p:nvPr>
            <p:ph sz="quarter" idx="1"/>
          </p:nvPr>
        </p:nvPicPr>
        <p:blipFill>
          <a:blip r:embed="rId3"/>
          <a:srcRect/>
          <a:stretch>
            <a:fillRect/>
          </a:stretch>
        </p:blipFill>
        <p:spPr>
          <a:xfrm>
            <a:off x="623888" y="1598613"/>
            <a:ext cx="1792287" cy="1768475"/>
          </a:xfrm>
        </p:spPr>
      </p:pic>
      <p:pic>
        <p:nvPicPr>
          <p:cNvPr id="1864707" name="Picture 4" descr="slika6"/>
          <p:cNvPicPr>
            <a:picLocks noGrp="1" noChangeAspect="1" noChangeArrowheads="1"/>
          </p:cNvPicPr>
          <p:nvPr>
            <p:ph sz="quarter" idx="2"/>
          </p:nvPr>
        </p:nvPicPr>
        <p:blipFill>
          <a:blip r:embed="rId4"/>
          <a:srcRect/>
          <a:stretch>
            <a:fillRect/>
          </a:stretch>
        </p:blipFill>
        <p:spPr>
          <a:xfrm>
            <a:off x="3603625" y="1657350"/>
            <a:ext cx="1798638" cy="1652588"/>
          </a:xfrm>
        </p:spPr>
      </p:pic>
      <p:pic>
        <p:nvPicPr>
          <p:cNvPr id="1864708" name="Picture 5" descr="slika6"/>
          <p:cNvPicPr>
            <a:picLocks noGrp="1" noChangeAspect="1" noChangeArrowheads="1"/>
          </p:cNvPicPr>
          <p:nvPr>
            <p:ph sz="quarter" idx="3"/>
          </p:nvPr>
        </p:nvPicPr>
        <p:blipFill>
          <a:blip r:embed="rId5"/>
          <a:srcRect/>
          <a:stretch>
            <a:fillRect/>
          </a:stretch>
        </p:blipFill>
        <p:spPr>
          <a:xfrm>
            <a:off x="6330950" y="1662113"/>
            <a:ext cx="1768475" cy="1670050"/>
          </a:xfrm>
        </p:spPr>
      </p:pic>
      <p:sp>
        <p:nvSpPr>
          <p:cNvPr id="1864709" name="Text Box 6"/>
          <p:cNvSpPr txBox="1">
            <a:spLocks noChangeArrowheads="1"/>
          </p:cNvSpPr>
          <p:nvPr/>
        </p:nvSpPr>
        <p:spPr bwMode="auto">
          <a:xfrm>
            <a:off x="417513" y="3397250"/>
            <a:ext cx="28479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Porazdelitev VF napetosti na vodu </a:t>
            </a:r>
          </a:p>
          <a:p>
            <a:pPr eaLnBrk="0" hangingPunct="0">
              <a:spcBef>
                <a:spcPct val="20000"/>
              </a:spcBef>
              <a:buClr>
                <a:schemeClr val="tx2"/>
              </a:buClr>
              <a:buSzPct val="75000"/>
              <a:buFont typeface="Monotype Sorts"/>
              <a:buNone/>
            </a:pPr>
            <a:r>
              <a:rPr lang="sl-SI" sz="1200">
                <a:solidFill>
                  <a:srgbClr val="2469AE"/>
                </a:solidFill>
              </a:rPr>
              <a:t>v primeru prilagojenega bremene</a:t>
            </a:r>
          </a:p>
        </p:txBody>
      </p:sp>
      <p:sp>
        <p:nvSpPr>
          <p:cNvPr id="1864710" name="Text Box 7"/>
          <p:cNvSpPr txBox="1">
            <a:spLocks noChangeArrowheads="1"/>
          </p:cNvSpPr>
          <p:nvPr/>
        </p:nvSpPr>
        <p:spPr bwMode="auto">
          <a:xfrm>
            <a:off x="6307138" y="3381375"/>
            <a:ext cx="22891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Porazdelitev VF napetosti</a:t>
            </a:r>
          </a:p>
          <a:p>
            <a:pPr eaLnBrk="0" hangingPunct="0">
              <a:spcBef>
                <a:spcPct val="20000"/>
              </a:spcBef>
              <a:buClr>
                <a:schemeClr val="tx2"/>
              </a:buClr>
              <a:buSzPct val="75000"/>
              <a:buFont typeface="Monotype Sorts"/>
              <a:buNone/>
            </a:pPr>
            <a:r>
              <a:rPr lang="sl-SI" sz="1200">
                <a:solidFill>
                  <a:srgbClr val="2469AE"/>
                </a:solidFill>
              </a:rPr>
              <a:t>pri kratko sklenjenem vodu</a:t>
            </a:r>
          </a:p>
        </p:txBody>
      </p:sp>
      <p:sp>
        <p:nvSpPr>
          <p:cNvPr id="1864711" name="Text Box 8"/>
          <p:cNvSpPr txBox="1">
            <a:spLocks noChangeArrowheads="1"/>
          </p:cNvSpPr>
          <p:nvPr/>
        </p:nvSpPr>
        <p:spPr bwMode="auto">
          <a:xfrm>
            <a:off x="3597275" y="3538538"/>
            <a:ext cx="288925"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endParaRPr lang="sl-SI" sz="1400"/>
          </a:p>
        </p:txBody>
      </p:sp>
      <p:sp>
        <p:nvSpPr>
          <p:cNvPr id="1864712" name="Text Box 9"/>
          <p:cNvSpPr txBox="1">
            <a:spLocks noChangeArrowheads="1"/>
          </p:cNvSpPr>
          <p:nvPr/>
        </p:nvSpPr>
        <p:spPr bwMode="auto">
          <a:xfrm>
            <a:off x="3533775" y="3389313"/>
            <a:ext cx="2122488"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Porazdelitev VF napetosti</a:t>
            </a:r>
          </a:p>
          <a:p>
            <a:pPr eaLnBrk="0" hangingPunct="0">
              <a:spcBef>
                <a:spcPct val="20000"/>
              </a:spcBef>
              <a:buClr>
                <a:schemeClr val="tx2"/>
              </a:buClr>
              <a:buSzPct val="75000"/>
              <a:buFont typeface="Monotype Sorts"/>
              <a:buNone/>
            </a:pPr>
            <a:r>
              <a:rPr lang="sl-SI" sz="1200">
                <a:solidFill>
                  <a:srgbClr val="2469AE"/>
                </a:solidFill>
              </a:rPr>
              <a:t>pri odprtem vodu</a:t>
            </a:r>
          </a:p>
        </p:txBody>
      </p:sp>
      <p:pic>
        <p:nvPicPr>
          <p:cNvPr id="1864713" name="Picture 10" descr="slika6"/>
          <p:cNvPicPr>
            <a:picLocks noGrp="1" noChangeAspect="1" noChangeArrowheads="1"/>
          </p:cNvPicPr>
          <p:nvPr>
            <p:ph sz="quarter" idx="4"/>
          </p:nvPr>
        </p:nvPicPr>
        <p:blipFill>
          <a:blip r:embed="rId6"/>
          <a:srcRect/>
          <a:stretch>
            <a:fillRect/>
          </a:stretch>
        </p:blipFill>
        <p:spPr>
          <a:xfrm>
            <a:off x="685800" y="4144963"/>
            <a:ext cx="1768475" cy="1695450"/>
          </a:xfrm>
        </p:spPr>
      </p:pic>
      <p:pic>
        <p:nvPicPr>
          <p:cNvPr id="1864714" name="Picture 11" descr="slika6"/>
          <p:cNvPicPr>
            <a:picLocks noChangeAspect="1" noChangeArrowheads="1"/>
          </p:cNvPicPr>
          <p:nvPr/>
        </p:nvPicPr>
        <p:blipFill>
          <a:blip r:embed="rId7"/>
          <a:srcRect/>
          <a:stretch>
            <a:fillRect/>
          </a:stretch>
        </p:blipFill>
        <p:spPr bwMode="auto">
          <a:xfrm>
            <a:off x="3602038" y="4143375"/>
            <a:ext cx="1779587" cy="1657350"/>
          </a:xfrm>
          <a:prstGeom prst="rect">
            <a:avLst/>
          </a:prstGeom>
          <a:noFill/>
          <a:ln w="9525">
            <a:noFill/>
            <a:miter lim="800000"/>
            <a:headEnd/>
            <a:tailEnd/>
          </a:ln>
        </p:spPr>
      </p:pic>
      <p:sp>
        <p:nvSpPr>
          <p:cNvPr id="1864715" name="Text Box 12"/>
          <p:cNvSpPr txBox="1">
            <a:spLocks noChangeArrowheads="1"/>
          </p:cNvSpPr>
          <p:nvPr/>
        </p:nvSpPr>
        <p:spPr bwMode="auto">
          <a:xfrm>
            <a:off x="568325" y="5918200"/>
            <a:ext cx="2176463"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Porazdelitev VF napetosti </a:t>
            </a:r>
          </a:p>
          <a:p>
            <a:pPr eaLnBrk="0" hangingPunct="0">
              <a:spcBef>
                <a:spcPct val="20000"/>
              </a:spcBef>
              <a:buClr>
                <a:schemeClr val="tx2"/>
              </a:buClr>
              <a:buSzPct val="75000"/>
              <a:buFont typeface="Monotype Sorts"/>
              <a:buNone/>
            </a:pPr>
            <a:r>
              <a:rPr lang="sl-SI" sz="1200">
                <a:solidFill>
                  <a:srgbClr val="2469AE"/>
                </a:solidFill>
              </a:rPr>
              <a:t>pri R&gt;Z</a:t>
            </a:r>
          </a:p>
        </p:txBody>
      </p:sp>
      <p:sp>
        <p:nvSpPr>
          <p:cNvPr id="1864716" name="Text Box 13"/>
          <p:cNvSpPr txBox="1">
            <a:spLocks noChangeArrowheads="1"/>
          </p:cNvSpPr>
          <p:nvPr/>
        </p:nvSpPr>
        <p:spPr bwMode="auto">
          <a:xfrm>
            <a:off x="3549650" y="5908675"/>
            <a:ext cx="2176463"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Porazdelitev VF napetosti </a:t>
            </a:r>
          </a:p>
          <a:p>
            <a:pPr eaLnBrk="0" hangingPunct="0">
              <a:spcBef>
                <a:spcPct val="20000"/>
              </a:spcBef>
              <a:buClr>
                <a:schemeClr val="tx2"/>
              </a:buClr>
              <a:buSzPct val="75000"/>
              <a:buFont typeface="Monotype Sorts"/>
              <a:buNone/>
            </a:pPr>
            <a:r>
              <a:rPr lang="sl-SI" sz="1200">
                <a:solidFill>
                  <a:srgbClr val="2469AE"/>
                </a:solidFill>
              </a:rPr>
              <a:t>pri R&lt;Z</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3" name="Rectangle 2"/>
          <p:cNvSpPr>
            <a:spLocks noGrp="1" noChangeArrowheads="1"/>
          </p:cNvSpPr>
          <p:nvPr>
            <p:ph type="title" sz="quarter"/>
          </p:nvPr>
        </p:nvSpPr>
        <p:spPr/>
        <p:txBody>
          <a:bodyPr/>
          <a:lstStyle/>
          <a:p>
            <a:pPr eaLnBrk="1" hangingPunct="1"/>
            <a:r>
              <a:rPr lang="sl-SI"/>
              <a:t>Elementi za prilagoditev in transformacijo (1)</a:t>
            </a:r>
          </a:p>
        </p:txBody>
      </p:sp>
      <p:pic>
        <p:nvPicPr>
          <p:cNvPr id="1866754" name="Picture 3" descr="slika6"/>
          <p:cNvPicPr>
            <a:picLocks noGrp="1" noChangeAspect="1" noChangeArrowheads="1"/>
          </p:cNvPicPr>
          <p:nvPr>
            <p:ph sz="quarter" idx="1"/>
          </p:nvPr>
        </p:nvPicPr>
        <p:blipFill>
          <a:blip r:embed="rId3"/>
          <a:srcRect/>
          <a:stretch>
            <a:fillRect/>
          </a:stretch>
        </p:blipFill>
        <p:spPr>
          <a:xfrm>
            <a:off x="862013" y="1793875"/>
            <a:ext cx="1855787" cy="1504950"/>
          </a:xfrm>
        </p:spPr>
      </p:pic>
      <p:pic>
        <p:nvPicPr>
          <p:cNvPr id="1866755" name="Picture 4" descr="slika6"/>
          <p:cNvPicPr>
            <a:picLocks noGrp="1" noChangeAspect="1" noChangeArrowheads="1"/>
          </p:cNvPicPr>
          <p:nvPr>
            <p:ph sz="quarter" idx="2"/>
          </p:nvPr>
        </p:nvPicPr>
        <p:blipFill>
          <a:blip r:embed="rId4"/>
          <a:srcRect/>
          <a:stretch>
            <a:fillRect/>
          </a:stretch>
        </p:blipFill>
        <p:spPr>
          <a:xfrm>
            <a:off x="3494088" y="1957388"/>
            <a:ext cx="1841500" cy="1384300"/>
          </a:xfrm>
        </p:spPr>
      </p:pic>
      <p:pic>
        <p:nvPicPr>
          <p:cNvPr id="1866756" name="Picture 5" descr="slika6"/>
          <p:cNvPicPr>
            <a:picLocks noGrp="1" noChangeAspect="1" noChangeArrowheads="1"/>
          </p:cNvPicPr>
          <p:nvPr>
            <p:ph sz="quarter" idx="3"/>
          </p:nvPr>
        </p:nvPicPr>
        <p:blipFill>
          <a:blip r:embed="rId5"/>
          <a:srcRect/>
          <a:stretch>
            <a:fillRect/>
          </a:stretch>
        </p:blipFill>
        <p:spPr>
          <a:xfrm>
            <a:off x="6146800" y="1697038"/>
            <a:ext cx="1862138" cy="1517650"/>
          </a:xfrm>
        </p:spPr>
      </p:pic>
      <p:sp>
        <p:nvSpPr>
          <p:cNvPr id="1866757" name="Text Box 6"/>
          <p:cNvSpPr txBox="1">
            <a:spLocks noChangeArrowheads="1"/>
          </p:cNvSpPr>
          <p:nvPr/>
        </p:nvSpPr>
        <p:spPr bwMode="auto">
          <a:xfrm>
            <a:off x="377825" y="1392238"/>
            <a:ext cx="3398838"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b="1"/>
              <a:t>Prilagoditev voda na anteno</a:t>
            </a:r>
          </a:p>
        </p:txBody>
      </p:sp>
      <p:pic>
        <p:nvPicPr>
          <p:cNvPr id="1866758" name="Picture 7" descr="slika6"/>
          <p:cNvPicPr>
            <a:picLocks noGrp="1" noChangeAspect="1" noChangeArrowheads="1"/>
          </p:cNvPicPr>
          <p:nvPr>
            <p:ph sz="quarter" idx="4"/>
          </p:nvPr>
        </p:nvPicPr>
        <p:blipFill>
          <a:blip r:embed="rId6"/>
          <a:srcRect/>
          <a:stretch>
            <a:fillRect/>
          </a:stretch>
        </p:blipFill>
        <p:spPr>
          <a:xfrm>
            <a:off x="5364163" y="4267200"/>
            <a:ext cx="1758950" cy="1563688"/>
          </a:xfrm>
        </p:spPr>
      </p:pic>
      <p:sp>
        <p:nvSpPr>
          <p:cNvPr id="1866759" name="Text Box 8"/>
          <p:cNvSpPr txBox="1">
            <a:spLocks noChangeArrowheads="1"/>
          </p:cNvSpPr>
          <p:nvPr/>
        </p:nvSpPr>
        <p:spPr bwMode="auto">
          <a:xfrm>
            <a:off x="893763" y="3278188"/>
            <a:ext cx="1587500"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Gama prilagoditev</a:t>
            </a:r>
          </a:p>
        </p:txBody>
      </p:sp>
      <p:sp>
        <p:nvSpPr>
          <p:cNvPr id="1866760" name="Text Box 9"/>
          <p:cNvSpPr txBox="1">
            <a:spLocks noChangeArrowheads="1"/>
          </p:cNvSpPr>
          <p:nvPr/>
        </p:nvSpPr>
        <p:spPr bwMode="auto">
          <a:xfrm>
            <a:off x="3644900" y="3278188"/>
            <a:ext cx="15398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Delta prilagoditev</a:t>
            </a:r>
          </a:p>
        </p:txBody>
      </p:sp>
      <p:sp>
        <p:nvSpPr>
          <p:cNvPr id="1866761" name="Text Box 10"/>
          <p:cNvSpPr txBox="1">
            <a:spLocks noChangeArrowheads="1"/>
          </p:cNvSpPr>
          <p:nvPr/>
        </p:nvSpPr>
        <p:spPr bwMode="auto">
          <a:xfrm>
            <a:off x="6300788" y="3286125"/>
            <a:ext cx="1684337"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Hairpin prilagoditev</a:t>
            </a:r>
          </a:p>
        </p:txBody>
      </p:sp>
      <p:sp>
        <p:nvSpPr>
          <p:cNvPr id="1866762" name="Text Box 11"/>
          <p:cNvSpPr txBox="1">
            <a:spLocks noChangeArrowheads="1"/>
          </p:cNvSpPr>
          <p:nvPr/>
        </p:nvSpPr>
        <p:spPr bwMode="auto">
          <a:xfrm>
            <a:off x="528638" y="3759200"/>
            <a:ext cx="3298825"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b="1"/>
              <a:t>Transformatorji impedance</a:t>
            </a:r>
          </a:p>
        </p:txBody>
      </p:sp>
      <p:pic>
        <p:nvPicPr>
          <p:cNvPr id="1866763" name="Picture 12" descr="slika6"/>
          <p:cNvPicPr>
            <a:picLocks noChangeAspect="1" noChangeArrowheads="1"/>
          </p:cNvPicPr>
          <p:nvPr/>
        </p:nvPicPr>
        <p:blipFill>
          <a:blip r:embed="rId7"/>
          <a:srcRect/>
          <a:stretch>
            <a:fillRect/>
          </a:stretch>
        </p:blipFill>
        <p:spPr bwMode="auto">
          <a:xfrm>
            <a:off x="763588" y="4433888"/>
            <a:ext cx="2941637" cy="947737"/>
          </a:xfrm>
          <a:prstGeom prst="rect">
            <a:avLst/>
          </a:prstGeom>
          <a:noFill/>
          <a:ln w="9525">
            <a:noFill/>
            <a:miter lim="800000"/>
            <a:headEnd/>
            <a:tailEnd/>
          </a:ln>
        </p:spPr>
      </p:pic>
      <p:sp>
        <p:nvSpPr>
          <p:cNvPr id="1866764" name="Text Box 13"/>
          <p:cNvSpPr txBox="1">
            <a:spLocks noChangeArrowheads="1"/>
          </p:cNvSpPr>
          <p:nvPr/>
        </p:nvSpPr>
        <p:spPr bwMode="auto">
          <a:xfrm>
            <a:off x="647700" y="5630863"/>
            <a:ext cx="3109913"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Četrtvalovni transformator impedance</a:t>
            </a:r>
          </a:p>
        </p:txBody>
      </p:sp>
      <p:sp>
        <p:nvSpPr>
          <p:cNvPr id="1866765" name="Text Box 14"/>
          <p:cNvSpPr txBox="1">
            <a:spLocks noChangeArrowheads="1"/>
          </p:cNvSpPr>
          <p:nvPr/>
        </p:nvSpPr>
        <p:spPr bwMode="auto">
          <a:xfrm>
            <a:off x="4989513" y="5854700"/>
            <a:ext cx="23717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Polvalovna koaksialna zanka</a:t>
            </a:r>
          </a:p>
        </p:txBody>
      </p:sp>
      <p:sp>
        <p:nvSpPr>
          <p:cNvPr id="1866766" name="TextBox 14"/>
          <p:cNvSpPr txBox="1">
            <a:spLocks noChangeArrowheads="1"/>
          </p:cNvSpPr>
          <p:nvPr/>
        </p:nvSpPr>
        <p:spPr bwMode="auto">
          <a:xfrm>
            <a:off x="731838" y="5913438"/>
            <a:ext cx="2986087" cy="498475"/>
          </a:xfrm>
          <a:prstGeom prst="rect">
            <a:avLst/>
          </a:prstGeom>
          <a:noFill/>
          <a:ln w="9525">
            <a:noFill/>
            <a:miter lim="800000"/>
            <a:headEnd/>
            <a:tailEnd/>
          </a:ln>
        </p:spPr>
        <p:txBody>
          <a:bodyPr>
            <a:spAutoFit/>
          </a:bodyPr>
          <a:lstStyle/>
          <a:p>
            <a:pPr eaLnBrk="0" hangingPunct="0">
              <a:spcBef>
                <a:spcPct val="20000"/>
              </a:spcBef>
              <a:buClr>
                <a:schemeClr val="tx2"/>
              </a:buClr>
              <a:buSzPct val="75000"/>
              <a:buFont typeface="Monotype Sorts"/>
              <a:buNone/>
            </a:pPr>
            <a:r>
              <a:rPr lang="sl-SI" sz="1200"/>
              <a:t>Z=impedanca voda</a:t>
            </a:r>
          </a:p>
          <a:p>
            <a:pPr eaLnBrk="0" hangingPunct="0">
              <a:spcBef>
                <a:spcPct val="20000"/>
              </a:spcBef>
              <a:buClr>
                <a:schemeClr val="tx2"/>
              </a:buClr>
              <a:buSzPct val="75000"/>
              <a:buFont typeface="Monotype Sorts"/>
              <a:buNone/>
            </a:pPr>
            <a:r>
              <a:rPr lang="sl-SI" sz="1200"/>
              <a:t>Zv=vhodna impedanaca </a:t>
            </a:r>
          </a:p>
        </p:txBody>
      </p:sp>
      <p:cxnSp>
        <p:nvCxnSpPr>
          <p:cNvPr id="1866767" name="Straight Connector 16"/>
          <p:cNvCxnSpPr>
            <a:cxnSpLocks noChangeShapeType="1"/>
          </p:cNvCxnSpPr>
          <p:nvPr/>
        </p:nvCxnSpPr>
        <p:spPr bwMode="auto">
          <a:xfrm>
            <a:off x="3009900" y="5356225"/>
            <a:ext cx="884238" cy="0"/>
          </a:xfrm>
          <a:prstGeom prst="line">
            <a:avLst/>
          </a:prstGeom>
          <a:noFill/>
          <a:ln w="12700" algn="ctr">
            <a:solidFill>
              <a:srgbClr val="0070C0"/>
            </a:solidFill>
            <a:round/>
            <a:headEnd type="none" w="sm" len="sm"/>
            <a:tailEnd type="none" w="sm" len="sm"/>
          </a:ln>
        </p:spPr>
      </p:cxn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1" name="Title 1"/>
          <p:cNvSpPr>
            <a:spLocks noGrp="1"/>
          </p:cNvSpPr>
          <p:nvPr>
            <p:ph type="title" sz="quarter"/>
          </p:nvPr>
        </p:nvSpPr>
        <p:spPr/>
        <p:txBody>
          <a:bodyPr/>
          <a:lstStyle/>
          <a:p>
            <a:pPr eaLnBrk="1" hangingPunct="1"/>
            <a:r>
              <a:rPr lang="sl-SI"/>
              <a:t>Duplexerji 1/4</a:t>
            </a:r>
          </a:p>
        </p:txBody>
      </p:sp>
      <p:sp>
        <p:nvSpPr>
          <p:cNvPr id="1868802" name="Content Placeholder 2"/>
          <p:cNvSpPr>
            <a:spLocks noGrp="1"/>
          </p:cNvSpPr>
          <p:nvPr>
            <p:ph sz="quarter" idx="1"/>
          </p:nvPr>
        </p:nvSpPr>
        <p:spPr>
          <a:xfrm>
            <a:off x="360363" y="1358900"/>
            <a:ext cx="8097837" cy="3255963"/>
          </a:xfrm>
        </p:spPr>
        <p:txBody>
          <a:bodyPr/>
          <a:lstStyle/>
          <a:p>
            <a:pPr eaLnBrk="1" hangingPunct="1">
              <a:buFont typeface="Wingdings" pitchFamily="2" charset="2"/>
              <a:buNone/>
            </a:pPr>
            <a:r>
              <a:rPr lang="sl-SI" sz="1800"/>
              <a:t>Duplekserji:</a:t>
            </a:r>
          </a:p>
          <a:p>
            <a:pPr eaLnBrk="1" hangingPunct="1"/>
            <a:r>
              <a:rPr lang="sl-SI" sz="1800"/>
              <a:t>omogočajo istočasno oddajo in sprejem na enaki anteni,</a:t>
            </a:r>
          </a:p>
          <a:p>
            <a:pPr eaLnBrk="1" hangingPunct="1"/>
            <a:r>
              <a:rPr lang="sl-SI" sz="1800"/>
              <a:t>sprejemno sito (Rx) slabi oddajni signal za ~ 75 dB ali več (30 miljon-krat) in obratno,</a:t>
            </a:r>
          </a:p>
          <a:p>
            <a:pPr eaLnBrk="1" hangingPunct="1"/>
            <a:r>
              <a:rPr lang="sl-SI" sz="1800"/>
              <a:t>Oddajno sito (Tx) slabi širokopasovni šum oddajnika, ki pride na priključne sponke sprejemnika za podobno vrednost,</a:t>
            </a:r>
          </a:p>
          <a:p>
            <a:pPr eaLnBrk="1" hangingPunct="1"/>
            <a:r>
              <a:rPr lang="sl-SI" sz="1800"/>
              <a:t>željene signale slabi zelo malo,</a:t>
            </a:r>
          </a:p>
          <a:p>
            <a:pPr eaLnBrk="1" hangingPunct="1"/>
            <a:r>
              <a:rPr lang="sl-SI" sz="1800"/>
              <a:t>ima tri priključke: Rx, Tx, antena.</a:t>
            </a:r>
          </a:p>
          <a:p>
            <a:pPr eaLnBrk="1" hangingPunct="1">
              <a:buFont typeface="Wingdings" pitchFamily="2" charset="2"/>
              <a:buNone/>
            </a:pPr>
            <a:endParaRPr lang="sl-SI"/>
          </a:p>
        </p:txBody>
      </p:sp>
      <p:pic>
        <p:nvPicPr>
          <p:cNvPr id="1868803" name="Picture 3"/>
          <p:cNvPicPr>
            <a:picLocks noChangeAspect="1" noChangeArrowheads="1"/>
          </p:cNvPicPr>
          <p:nvPr/>
        </p:nvPicPr>
        <p:blipFill>
          <a:blip r:embed="rId2"/>
          <a:srcRect/>
          <a:stretch>
            <a:fillRect/>
          </a:stretch>
        </p:blipFill>
        <p:spPr bwMode="auto">
          <a:xfrm>
            <a:off x="1889125" y="4637088"/>
            <a:ext cx="1751013" cy="1635125"/>
          </a:xfrm>
          <a:prstGeom prst="rect">
            <a:avLst/>
          </a:prstGeom>
          <a:noFill/>
          <a:ln w="9525">
            <a:noFill/>
            <a:miter lim="800000"/>
            <a:headEnd/>
            <a:tailEnd/>
          </a:ln>
        </p:spPr>
      </p:pic>
      <p:sp>
        <p:nvSpPr>
          <p:cNvPr id="1868804" name="TextBox 8"/>
          <p:cNvSpPr txBox="1">
            <a:spLocks noChangeArrowheads="1"/>
          </p:cNvSpPr>
          <p:nvPr/>
        </p:nvSpPr>
        <p:spPr bwMode="auto">
          <a:xfrm>
            <a:off x="398463" y="6332538"/>
            <a:ext cx="2462212" cy="277812"/>
          </a:xfrm>
          <a:prstGeom prst="rect">
            <a:avLst/>
          </a:prstGeom>
          <a:noFill/>
          <a:ln w="9525">
            <a:noFill/>
            <a:miter lim="800000"/>
            <a:headEnd/>
            <a:tailEnd/>
          </a:ln>
        </p:spPr>
        <p:txBody>
          <a:bodyPr wrap="none">
            <a:spAutoFit/>
          </a:bodyPr>
          <a:lstStyle/>
          <a:p>
            <a:pPr eaLnBrk="0" hangingPunct="0">
              <a:spcBef>
                <a:spcPct val="20000"/>
              </a:spcBef>
              <a:buClr>
                <a:schemeClr val="tx2"/>
              </a:buClr>
              <a:buSzPct val="75000"/>
              <a:buFont typeface="Monotype Sorts"/>
              <a:buNone/>
            </a:pPr>
            <a:r>
              <a:rPr lang="sl-SI" sz="1200"/>
              <a:t>Vir: Jacques Audet – VE2AZX</a:t>
            </a:r>
          </a:p>
        </p:txBody>
      </p:sp>
      <p:pic>
        <p:nvPicPr>
          <p:cNvPr id="1868805" name="Picture 4" descr="C:\Documents and Settings\Administrator\Desktop\duplexerD.JPG"/>
          <p:cNvPicPr>
            <a:picLocks noChangeAspect="1" noChangeArrowheads="1"/>
          </p:cNvPicPr>
          <p:nvPr/>
        </p:nvPicPr>
        <p:blipFill>
          <a:blip r:embed="rId3"/>
          <a:srcRect/>
          <a:stretch>
            <a:fillRect/>
          </a:stretch>
        </p:blipFill>
        <p:spPr bwMode="auto">
          <a:xfrm>
            <a:off x="5249863" y="4233863"/>
            <a:ext cx="3303587" cy="2203450"/>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5" name="Title 1"/>
          <p:cNvSpPr>
            <a:spLocks noGrp="1"/>
          </p:cNvSpPr>
          <p:nvPr>
            <p:ph type="title" sz="quarter"/>
          </p:nvPr>
        </p:nvSpPr>
        <p:spPr/>
        <p:txBody>
          <a:bodyPr/>
          <a:lstStyle/>
          <a:p>
            <a:pPr eaLnBrk="1" hangingPunct="1"/>
            <a:r>
              <a:rPr lang="sl-SI"/>
              <a:t>Duplexerji 2/4</a:t>
            </a:r>
          </a:p>
        </p:txBody>
      </p:sp>
      <p:pic>
        <p:nvPicPr>
          <p:cNvPr id="1869826" name="Picture 2" descr="C:\Documents and Settings\Administrator\Desktop\duplexer_r5.JPG"/>
          <p:cNvPicPr>
            <a:picLocks noChangeAspect="1" noChangeArrowheads="1"/>
          </p:cNvPicPr>
          <p:nvPr/>
        </p:nvPicPr>
        <p:blipFill>
          <a:blip r:embed="rId2"/>
          <a:srcRect/>
          <a:stretch>
            <a:fillRect/>
          </a:stretch>
        </p:blipFill>
        <p:spPr bwMode="auto">
          <a:xfrm>
            <a:off x="6632575" y="3716338"/>
            <a:ext cx="2078038" cy="2844800"/>
          </a:xfrm>
          <a:prstGeom prst="rect">
            <a:avLst/>
          </a:prstGeom>
          <a:noFill/>
          <a:ln w="9525">
            <a:noFill/>
            <a:miter lim="800000"/>
            <a:headEnd/>
            <a:tailEnd/>
          </a:ln>
        </p:spPr>
      </p:pic>
      <p:pic>
        <p:nvPicPr>
          <p:cNvPr id="1869827" name="Picture 5"/>
          <p:cNvPicPr>
            <a:picLocks noChangeAspect="1" noChangeArrowheads="1"/>
          </p:cNvPicPr>
          <p:nvPr/>
        </p:nvPicPr>
        <p:blipFill>
          <a:blip r:embed="rId3"/>
          <a:srcRect/>
          <a:stretch>
            <a:fillRect/>
          </a:stretch>
        </p:blipFill>
        <p:spPr bwMode="auto">
          <a:xfrm>
            <a:off x="5199063" y="2306638"/>
            <a:ext cx="1981200" cy="1924050"/>
          </a:xfrm>
          <a:prstGeom prst="rect">
            <a:avLst/>
          </a:prstGeom>
          <a:noFill/>
          <a:ln w="9525">
            <a:noFill/>
            <a:miter lim="800000"/>
            <a:headEnd/>
            <a:tailEnd/>
          </a:ln>
        </p:spPr>
      </p:pic>
      <p:pic>
        <p:nvPicPr>
          <p:cNvPr id="1869828" name="Picture 6"/>
          <p:cNvPicPr>
            <a:picLocks noChangeAspect="1" noChangeArrowheads="1"/>
          </p:cNvPicPr>
          <p:nvPr/>
        </p:nvPicPr>
        <p:blipFill>
          <a:blip r:embed="rId4"/>
          <a:srcRect/>
          <a:stretch>
            <a:fillRect/>
          </a:stretch>
        </p:blipFill>
        <p:spPr bwMode="auto">
          <a:xfrm>
            <a:off x="328613" y="2068513"/>
            <a:ext cx="4829175" cy="4514850"/>
          </a:xfrm>
          <a:prstGeom prst="rect">
            <a:avLst/>
          </a:prstGeom>
          <a:noFill/>
          <a:ln w="9525">
            <a:noFill/>
            <a:miter lim="800000"/>
            <a:headEnd/>
            <a:tailEnd/>
          </a:ln>
        </p:spPr>
      </p:pic>
      <p:sp>
        <p:nvSpPr>
          <p:cNvPr id="1869829" name="TextBox 12"/>
          <p:cNvSpPr txBox="1">
            <a:spLocks noChangeArrowheads="1"/>
          </p:cNvSpPr>
          <p:nvPr/>
        </p:nvSpPr>
        <p:spPr bwMode="auto">
          <a:xfrm>
            <a:off x="465138" y="1498600"/>
            <a:ext cx="4605337" cy="369888"/>
          </a:xfrm>
          <a:prstGeom prst="rect">
            <a:avLst/>
          </a:prstGeom>
          <a:noFill/>
          <a:ln w="9525">
            <a:noFill/>
            <a:miter lim="800000"/>
            <a:headEnd/>
            <a:tailEnd/>
          </a:ln>
        </p:spPr>
        <p:txBody>
          <a:bodyPr wrap="none">
            <a:spAutoFit/>
          </a:bodyPr>
          <a:lstStyle/>
          <a:p>
            <a:pPr eaLnBrk="0" hangingPunct="0">
              <a:spcBef>
                <a:spcPct val="20000"/>
              </a:spcBef>
              <a:buClr>
                <a:schemeClr val="tx2"/>
              </a:buClr>
              <a:buSzPct val="75000"/>
              <a:buFont typeface="Monotype Sorts"/>
              <a:buNone/>
            </a:pPr>
            <a:r>
              <a:rPr lang="sl-SI"/>
              <a:t>Frekvenčna karakteristika duplekserja</a:t>
            </a:r>
          </a:p>
        </p:txBody>
      </p:sp>
      <p:sp>
        <p:nvSpPr>
          <p:cNvPr id="1869830" name="TextBox 13"/>
          <p:cNvSpPr txBox="1">
            <a:spLocks noChangeArrowheads="1"/>
          </p:cNvSpPr>
          <p:nvPr/>
        </p:nvSpPr>
        <p:spPr bwMode="auto">
          <a:xfrm>
            <a:off x="5257800" y="5410200"/>
            <a:ext cx="1244600" cy="276225"/>
          </a:xfrm>
          <a:prstGeom prst="rect">
            <a:avLst/>
          </a:prstGeom>
          <a:noFill/>
          <a:ln w="9525">
            <a:noFill/>
            <a:miter lim="800000"/>
            <a:headEnd/>
            <a:tailEnd/>
          </a:ln>
        </p:spPr>
        <p:txBody>
          <a:bodyPr wrap="none">
            <a:spAutoFit/>
          </a:bodyPr>
          <a:lstStyle/>
          <a:p>
            <a:pPr eaLnBrk="0" hangingPunct="0">
              <a:spcBef>
                <a:spcPct val="20000"/>
              </a:spcBef>
              <a:buClr>
                <a:schemeClr val="tx2"/>
              </a:buClr>
              <a:buSzPct val="75000"/>
              <a:buFont typeface="Monotype Sorts"/>
              <a:buNone/>
            </a:pPr>
            <a:r>
              <a:rPr lang="sl-SI" sz="1200"/>
              <a:t>notch~zareza</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849" name="Title 1"/>
          <p:cNvSpPr>
            <a:spLocks noGrp="1"/>
          </p:cNvSpPr>
          <p:nvPr>
            <p:ph type="title" sz="quarter"/>
          </p:nvPr>
        </p:nvSpPr>
        <p:spPr/>
        <p:txBody>
          <a:bodyPr/>
          <a:lstStyle/>
          <a:p>
            <a:pPr eaLnBrk="1" hangingPunct="1"/>
            <a:r>
              <a:rPr lang="sl-SI"/>
              <a:t>Duplexerji 3/4</a:t>
            </a:r>
          </a:p>
        </p:txBody>
      </p:sp>
      <p:pic>
        <p:nvPicPr>
          <p:cNvPr id="1870850" name="Picture 3"/>
          <p:cNvPicPr>
            <a:picLocks noChangeAspect="1" noChangeArrowheads="1"/>
          </p:cNvPicPr>
          <p:nvPr/>
        </p:nvPicPr>
        <p:blipFill>
          <a:blip r:embed="rId2"/>
          <a:srcRect/>
          <a:stretch>
            <a:fillRect/>
          </a:stretch>
        </p:blipFill>
        <p:spPr bwMode="auto">
          <a:xfrm>
            <a:off x="379413" y="1568450"/>
            <a:ext cx="4275137" cy="4899025"/>
          </a:xfrm>
          <a:prstGeom prst="rect">
            <a:avLst/>
          </a:prstGeom>
          <a:noFill/>
          <a:ln w="9525">
            <a:noFill/>
            <a:miter lim="800000"/>
            <a:headEnd/>
            <a:tailEnd/>
          </a:ln>
        </p:spPr>
      </p:pic>
      <p:pic>
        <p:nvPicPr>
          <p:cNvPr id="1870851" name="Picture 4"/>
          <p:cNvPicPr>
            <a:picLocks noChangeAspect="1" noChangeArrowheads="1"/>
          </p:cNvPicPr>
          <p:nvPr/>
        </p:nvPicPr>
        <p:blipFill>
          <a:blip r:embed="rId3"/>
          <a:srcRect/>
          <a:stretch>
            <a:fillRect/>
          </a:stretch>
        </p:blipFill>
        <p:spPr bwMode="auto">
          <a:xfrm>
            <a:off x="5075238" y="1990725"/>
            <a:ext cx="1470025" cy="1001713"/>
          </a:xfrm>
          <a:prstGeom prst="rect">
            <a:avLst/>
          </a:prstGeom>
          <a:noFill/>
          <a:ln w="9525">
            <a:noFill/>
            <a:miter lim="800000"/>
            <a:headEnd/>
            <a:tailEnd/>
          </a:ln>
        </p:spPr>
      </p:pic>
      <p:pic>
        <p:nvPicPr>
          <p:cNvPr id="1870852" name="Picture 5"/>
          <p:cNvPicPr>
            <a:picLocks noChangeAspect="1" noChangeArrowheads="1"/>
          </p:cNvPicPr>
          <p:nvPr/>
        </p:nvPicPr>
        <p:blipFill>
          <a:blip r:embed="rId4"/>
          <a:srcRect/>
          <a:stretch>
            <a:fillRect/>
          </a:stretch>
        </p:blipFill>
        <p:spPr bwMode="auto">
          <a:xfrm>
            <a:off x="6778625" y="1963738"/>
            <a:ext cx="1716088" cy="1052512"/>
          </a:xfrm>
          <a:prstGeom prst="rect">
            <a:avLst/>
          </a:prstGeom>
          <a:noFill/>
          <a:ln w="9525">
            <a:noFill/>
            <a:miter lim="800000"/>
            <a:headEnd/>
            <a:tailEnd/>
          </a:ln>
        </p:spPr>
      </p:pic>
      <p:sp>
        <p:nvSpPr>
          <p:cNvPr id="1870853" name="TextBox 10"/>
          <p:cNvSpPr txBox="1">
            <a:spLocks noChangeArrowheads="1"/>
          </p:cNvSpPr>
          <p:nvPr/>
        </p:nvSpPr>
        <p:spPr bwMode="auto">
          <a:xfrm>
            <a:off x="4884738" y="1549400"/>
            <a:ext cx="3046412" cy="307975"/>
          </a:xfrm>
          <a:prstGeom prst="rect">
            <a:avLst/>
          </a:prstGeom>
          <a:noFill/>
          <a:ln w="9525">
            <a:noFill/>
            <a:miter lim="800000"/>
            <a:headEnd/>
            <a:tailEnd/>
          </a:ln>
        </p:spPr>
        <p:txBody>
          <a:bodyPr wrap="none">
            <a:spAutoFit/>
          </a:bodyPr>
          <a:lstStyle/>
          <a:p>
            <a:pPr eaLnBrk="0" hangingPunct="0">
              <a:spcBef>
                <a:spcPct val="20000"/>
              </a:spcBef>
              <a:buClr>
                <a:schemeClr val="tx2"/>
              </a:buClr>
              <a:buSzPct val="75000"/>
              <a:buFont typeface="Monotype Sorts"/>
              <a:buNone/>
            </a:pPr>
            <a:r>
              <a:rPr lang="sl-SI" sz="1400"/>
              <a:t>Pogled vrtljive zanke od zgoraj:</a:t>
            </a:r>
          </a:p>
        </p:txBody>
      </p:sp>
      <p:sp>
        <p:nvSpPr>
          <p:cNvPr id="1870854" name="TextBox 11"/>
          <p:cNvSpPr txBox="1">
            <a:spLocks noChangeArrowheads="1"/>
          </p:cNvSpPr>
          <p:nvPr/>
        </p:nvSpPr>
        <p:spPr bwMode="auto">
          <a:xfrm>
            <a:off x="4721225" y="3197225"/>
            <a:ext cx="4086225" cy="3151188"/>
          </a:xfrm>
          <a:prstGeom prst="rect">
            <a:avLst/>
          </a:prstGeom>
          <a:noFill/>
          <a:ln w="9525">
            <a:noFill/>
            <a:miter lim="800000"/>
            <a:headEnd/>
            <a:tailEnd/>
          </a:ln>
        </p:spPr>
        <p:txBody>
          <a:bodyPr wrap="none">
            <a:spAutoFit/>
          </a:bodyPr>
          <a:lstStyle/>
          <a:p>
            <a:pPr eaLnBrk="0" hangingPunct="0">
              <a:spcBef>
                <a:spcPct val="20000"/>
              </a:spcBef>
              <a:buClr>
                <a:schemeClr val="tx2"/>
              </a:buClr>
              <a:buSzPct val="75000"/>
              <a:buFont typeface="Monotype Sorts"/>
              <a:buChar char="n"/>
            </a:pPr>
            <a:r>
              <a:rPr lang="sl-SI" sz="1400"/>
              <a:t> orientacija zanke vpliva na sklop med </a:t>
            </a:r>
          </a:p>
          <a:p>
            <a:pPr eaLnBrk="0" hangingPunct="0">
              <a:spcBef>
                <a:spcPct val="20000"/>
              </a:spcBef>
              <a:buClr>
                <a:schemeClr val="tx2"/>
              </a:buClr>
              <a:buSzPct val="75000"/>
              <a:buFont typeface="Monotype Sorts"/>
              <a:buNone/>
            </a:pPr>
            <a:r>
              <a:rPr lang="sl-SI" sz="1400"/>
              <a:t>   zanko in resonatorjem</a:t>
            </a:r>
          </a:p>
          <a:p>
            <a:pPr eaLnBrk="0" hangingPunct="0">
              <a:spcBef>
                <a:spcPct val="20000"/>
              </a:spcBef>
              <a:buClr>
                <a:schemeClr val="tx2"/>
              </a:buClr>
              <a:buSzPct val="75000"/>
              <a:buFont typeface="Monotype Sorts"/>
              <a:buChar char="n"/>
            </a:pPr>
            <a:r>
              <a:rPr lang="sl-SI" sz="1400"/>
              <a:t> vpliv velikosti zanke: večja zanka </a:t>
            </a:r>
          </a:p>
          <a:p>
            <a:pPr eaLnBrk="0" hangingPunct="0">
              <a:spcBef>
                <a:spcPct val="20000"/>
              </a:spcBef>
              <a:buClr>
                <a:schemeClr val="tx2"/>
              </a:buClr>
              <a:buSzPct val="75000"/>
              <a:buFont typeface="Monotype Sorts"/>
              <a:buNone/>
            </a:pPr>
            <a:r>
              <a:rPr lang="sl-SI" sz="1400"/>
              <a:t>   poveča sklop med zanko in resonatorjem</a:t>
            </a:r>
          </a:p>
          <a:p>
            <a:pPr eaLnBrk="0" hangingPunct="0">
              <a:spcBef>
                <a:spcPct val="20000"/>
              </a:spcBef>
              <a:buClr>
                <a:schemeClr val="tx2"/>
              </a:buClr>
              <a:buSzPct val="75000"/>
              <a:buFont typeface="Monotype Sorts"/>
              <a:buNone/>
            </a:pPr>
            <a:r>
              <a:rPr lang="sl-SI" sz="1400"/>
              <a:t>   in induktivnost zanke</a:t>
            </a:r>
          </a:p>
          <a:p>
            <a:pPr eaLnBrk="0" hangingPunct="0">
              <a:spcBef>
                <a:spcPct val="20000"/>
              </a:spcBef>
              <a:buClr>
                <a:schemeClr val="tx2"/>
              </a:buClr>
              <a:buSzPct val="75000"/>
              <a:buFont typeface="Monotype Sorts"/>
              <a:buChar char="n"/>
            </a:pPr>
            <a:r>
              <a:rPr lang="sl-SI" sz="1400"/>
              <a:t> bliže kot je zanka resonatorju, večji je</a:t>
            </a:r>
          </a:p>
          <a:p>
            <a:pPr eaLnBrk="0" hangingPunct="0">
              <a:spcBef>
                <a:spcPct val="20000"/>
              </a:spcBef>
              <a:buClr>
                <a:schemeClr val="tx2"/>
              </a:buClr>
              <a:buSzPct val="75000"/>
              <a:buFont typeface="Monotype Sorts"/>
              <a:buNone/>
            </a:pPr>
            <a:r>
              <a:rPr lang="sl-SI" sz="1400"/>
              <a:t>   sklop med njima</a:t>
            </a:r>
          </a:p>
          <a:p>
            <a:pPr eaLnBrk="0" hangingPunct="0">
              <a:spcBef>
                <a:spcPct val="20000"/>
              </a:spcBef>
              <a:buClr>
                <a:schemeClr val="tx2"/>
              </a:buClr>
              <a:buSzPct val="75000"/>
              <a:buFont typeface="Monotype Sorts"/>
              <a:buChar char="n"/>
            </a:pPr>
            <a:r>
              <a:rPr lang="sl-SI" sz="1400"/>
              <a:t> velikost sklopa zanke in resonatorja </a:t>
            </a:r>
          </a:p>
          <a:p>
            <a:pPr eaLnBrk="0" hangingPunct="0">
              <a:spcBef>
                <a:spcPct val="20000"/>
              </a:spcBef>
              <a:buClr>
                <a:schemeClr val="tx2"/>
              </a:buClr>
              <a:buSzPct val="75000"/>
              <a:buFont typeface="Monotype Sorts"/>
              <a:buNone/>
            </a:pPr>
            <a:r>
              <a:rPr lang="sl-SI" sz="1400"/>
              <a:t>   vpliva na prehodno slabljenje in selekti-</a:t>
            </a:r>
          </a:p>
          <a:p>
            <a:pPr eaLnBrk="0" hangingPunct="0">
              <a:spcBef>
                <a:spcPct val="20000"/>
              </a:spcBef>
              <a:buClr>
                <a:schemeClr val="tx2"/>
              </a:buClr>
              <a:buSzPct val="75000"/>
              <a:buFont typeface="Monotype Sorts"/>
              <a:buNone/>
            </a:pPr>
            <a:r>
              <a:rPr lang="sl-SI" sz="1400"/>
              <a:t>   vnost v pasovnoprepustnem pasu sita in </a:t>
            </a:r>
          </a:p>
          <a:p>
            <a:pPr eaLnBrk="0" hangingPunct="0">
              <a:spcBef>
                <a:spcPct val="20000"/>
              </a:spcBef>
              <a:buClr>
                <a:schemeClr val="tx2"/>
              </a:buClr>
              <a:buSzPct val="75000"/>
              <a:buFont typeface="Monotype Sorts"/>
              <a:buNone/>
            </a:pPr>
            <a:r>
              <a:rPr lang="sl-SI" sz="1400"/>
              <a:t>   globino “notcha” pri izvedbah pasovno-</a:t>
            </a:r>
          </a:p>
          <a:p>
            <a:pPr eaLnBrk="0" hangingPunct="0">
              <a:spcBef>
                <a:spcPct val="20000"/>
              </a:spcBef>
              <a:buClr>
                <a:schemeClr val="tx2"/>
              </a:buClr>
              <a:buSzPct val="75000"/>
              <a:buFont typeface="Monotype Sorts"/>
              <a:buNone/>
            </a:pPr>
            <a:r>
              <a:rPr lang="sl-SI" sz="1400"/>
              <a:t>   prepustnih sit z notchem.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2"/>
          <p:cNvSpPr>
            <a:spLocks noGrp="1" noChangeArrowheads="1"/>
          </p:cNvSpPr>
          <p:nvPr>
            <p:ph type="title"/>
          </p:nvPr>
        </p:nvSpPr>
        <p:spPr/>
        <p:txBody>
          <a:bodyPr/>
          <a:lstStyle/>
          <a:p>
            <a:pPr eaLnBrk="1" hangingPunct="1"/>
            <a:r>
              <a:rPr lang="sl-SI"/>
              <a:t>CEPT – Priporočilo T/R 61-02</a:t>
            </a:r>
          </a:p>
        </p:txBody>
      </p:sp>
      <p:sp>
        <p:nvSpPr>
          <p:cNvPr id="1102850" name="Rectangle 3"/>
          <p:cNvSpPr>
            <a:spLocks noGrp="1" noChangeArrowheads="1"/>
          </p:cNvSpPr>
          <p:nvPr>
            <p:ph type="body" idx="1"/>
          </p:nvPr>
        </p:nvSpPr>
        <p:spPr/>
        <p:txBody>
          <a:bodyPr/>
          <a:lstStyle/>
          <a:p>
            <a:pPr marL="0" indent="0" eaLnBrk="1" hangingPunct="1">
              <a:buFont typeface="Wingdings" pitchFamily="2" charset="2"/>
              <a:buNone/>
            </a:pPr>
            <a:r>
              <a:rPr lang="sl-SI">
                <a:solidFill>
                  <a:srgbClr val="2469AE"/>
                </a:solidFill>
              </a:rPr>
              <a:t>Harmonised Amateur Radio Examination Certificate (HAREC)</a:t>
            </a:r>
            <a:r>
              <a:rPr lang="sl-SI"/>
              <a:t>.</a:t>
            </a:r>
          </a:p>
          <a:p>
            <a:pPr marL="0" indent="0" eaLnBrk="1" hangingPunct="1">
              <a:buFont typeface="Wingdings" pitchFamily="2" charset="2"/>
              <a:buNone/>
            </a:pPr>
            <a:endParaRPr lang="sl-SI"/>
          </a:p>
          <a:p>
            <a:pPr marL="0" indent="0" eaLnBrk="1" hangingPunct="1">
              <a:buFont typeface="Wingdings" pitchFamily="2" charset="2"/>
              <a:buNone/>
            </a:pPr>
            <a:r>
              <a:rPr lang="sl-SI"/>
              <a:t>Na osnovi težav pri preslikavi nacionalnih razredov v “CEPT Radio Amateur Licence”, se je oblikovalo priporočilo o minimalnih standardih za opravljanje izpitov. </a:t>
            </a:r>
          </a:p>
          <a:p>
            <a:pPr marL="0" indent="0" eaLnBrk="1" hangingPunct="1">
              <a:buFont typeface="Wingdings" pitchFamily="2" charset="2"/>
              <a:buNone/>
            </a:pPr>
            <a:endParaRPr lang="sl-SI"/>
          </a:p>
          <a:p>
            <a:pPr marL="0" indent="0" eaLnBrk="1" hangingPunct="1">
              <a:buFont typeface="Wingdings" pitchFamily="2" charset="2"/>
              <a:buNone/>
            </a:pPr>
            <a:r>
              <a:rPr lang="sl-SI"/>
              <a:t>HAREC je uradno dokazilo, da je radioamater opravil usklajen izpit. V primeru daljšega bivanja v tuji državi, lahko na podlagi HAREC potrdila pridobimo “tuje” radijsko dovoljenje.</a:t>
            </a:r>
          </a:p>
          <a:p>
            <a:pPr marL="0" indent="0" eaLnBrk="1" hangingPunct="1">
              <a:buFont typeface="Wingdings" pitchFamily="2" charset="2"/>
              <a:buNone/>
            </a:pPr>
            <a:endParaRPr lang="sl-SI"/>
          </a:p>
          <a:p>
            <a:pPr marL="0" indent="0" eaLnBrk="1" hangingPunct="1">
              <a:buFont typeface="Wingdings" pitchFamily="2" charset="2"/>
              <a:buNone/>
            </a:pPr>
            <a:endParaRPr lang="sl-SI"/>
          </a:p>
          <a:p>
            <a:pPr marL="0" indent="0" eaLnBrk="1" hangingPunct="1">
              <a:buFont typeface="Wingdings" pitchFamily="2" charset="2"/>
              <a:buNone/>
            </a:pPr>
            <a:endParaRPr lang="sl-SI"/>
          </a:p>
          <a:p>
            <a:pPr marL="0" indent="0" eaLnBrk="1" hangingPunct="1">
              <a:buFont typeface="Wingdings" pitchFamily="2" charset="2"/>
              <a:buNone/>
            </a:pPr>
            <a:endParaRPr lang="sl-SI"/>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3" name="Title 1"/>
          <p:cNvSpPr>
            <a:spLocks noGrp="1"/>
          </p:cNvSpPr>
          <p:nvPr>
            <p:ph type="title" sz="quarter"/>
          </p:nvPr>
        </p:nvSpPr>
        <p:spPr/>
        <p:txBody>
          <a:bodyPr/>
          <a:lstStyle/>
          <a:p>
            <a:pPr eaLnBrk="1" hangingPunct="1"/>
            <a:r>
              <a:rPr lang="sl-SI"/>
              <a:t>Duplexerji 4/4</a:t>
            </a:r>
          </a:p>
        </p:txBody>
      </p:sp>
      <p:pic>
        <p:nvPicPr>
          <p:cNvPr id="1871874" name="Picture 2"/>
          <p:cNvPicPr>
            <a:picLocks noChangeAspect="1" noChangeArrowheads="1"/>
          </p:cNvPicPr>
          <p:nvPr/>
        </p:nvPicPr>
        <p:blipFill>
          <a:blip r:embed="rId2"/>
          <a:srcRect/>
          <a:stretch>
            <a:fillRect/>
          </a:stretch>
        </p:blipFill>
        <p:spPr bwMode="auto">
          <a:xfrm>
            <a:off x="465138" y="1506538"/>
            <a:ext cx="8220075" cy="4921250"/>
          </a:xfrm>
          <a:prstGeom prst="rect">
            <a:avLst/>
          </a:prstGeom>
          <a:noFill/>
          <a:ln w="9525">
            <a:noFill/>
            <a:miter lim="800000"/>
            <a:headEnd/>
            <a:tailEnd/>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7" name="Rectangle 2"/>
          <p:cNvSpPr>
            <a:spLocks noGrp="1" noChangeArrowheads="1"/>
          </p:cNvSpPr>
          <p:nvPr>
            <p:ph type="title"/>
          </p:nvPr>
        </p:nvSpPr>
        <p:spPr/>
        <p:txBody>
          <a:bodyPr/>
          <a:lstStyle/>
          <a:p>
            <a:pPr eaLnBrk="1" hangingPunct="1"/>
            <a:r>
              <a:rPr lang="sl-SI"/>
              <a:t>Elementi za prilagoditev in transformacijo (2)</a:t>
            </a:r>
          </a:p>
        </p:txBody>
      </p:sp>
      <p:pic>
        <p:nvPicPr>
          <p:cNvPr id="1872898" name="Picture 3" descr="slika6"/>
          <p:cNvPicPr>
            <a:picLocks noGrp="1" noChangeAspect="1" noChangeArrowheads="1"/>
          </p:cNvPicPr>
          <p:nvPr>
            <p:ph sz="half" idx="1"/>
          </p:nvPr>
        </p:nvPicPr>
        <p:blipFill>
          <a:blip r:embed="rId3"/>
          <a:srcRect/>
          <a:stretch>
            <a:fillRect/>
          </a:stretch>
        </p:blipFill>
        <p:spPr>
          <a:xfrm>
            <a:off x="714375" y="1955800"/>
            <a:ext cx="1785938" cy="1600200"/>
          </a:xfrm>
        </p:spPr>
      </p:pic>
      <p:pic>
        <p:nvPicPr>
          <p:cNvPr id="1872899" name="Picture 4" descr="slika6"/>
          <p:cNvPicPr>
            <a:picLocks noGrp="1" noChangeAspect="1" noChangeArrowheads="1"/>
          </p:cNvPicPr>
          <p:nvPr>
            <p:ph sz="quarter" idx="2"/>
          </p:nvPr>
        </p:nvPicPr>
        <p:blipFill>
          <a:blip r:embed="rId4"/>
          <a:srcRect/>
          <a:stretch>
            <a:fillRect/>
          </a:stretch>
        </p:blipFill>
        <p:spPr>
          <a:xfrm>
            <a:off x="4275138" y="2016125"/>
            <a:ext cx="1709737" cy="1570038"/>
          </a:xfrm>
        </p:spPr>
      </p:pic>
      <p:sp>
        <p:nvSpPr>
          <p:cNvPr id="1872900" name="Text Box 5"/>
          <p:cNvSpPr txBox="1">
            <a:spLocks noChangeArrowheads="1"/>
          </p:cNvSpPr>
          <p:nvPr/>
        </p:nvSpPr>
        <p:spPr bwMode="auto">
          <a:xfrm>
            <a:off x="520700" y="1503363"/>
            <a:ext cx="333375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a:t>Transformatorji za simetriranje</a:t>
            </a:r>
          </a:p>
        </p:txBody>
      </p:sp>
      <p:sp>
        <p:nvSpPr>
          <p:cNvPr id="1872901" name="Text Box 6"/>
          <p:cNvSpPr txBox="1">
            <a:spLocks noChangeArrowheads="1"/>
          </p:cNvSpPr>
          <p:nvPr/>
        </p:nvSpPr>
        <p:spPr bwMode="auto">
          <a:xfrm>
            <a:off x="893763" y="3817938"/>
            <a:ext cx="19716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Bazooka simetrirni člen</a:t>
            </a:r>
          </a:p>
        </p:txBody>
      </p:sp>
      <p:sp>
        <p:nvSpPr>
          <p:cNvPr id="1872902" name="Text Box 7"/>
          <p:cNvSpPr txBox="1">
            <a:spLocks noChangeArrowheads="1"/>
          </p:cNvSpPr>
          <p:nvPr/>
        </p:nvSpPr>
        <p:spPr bwMode="auto">
          <a:xfrm>
            <a:off x="4186238" y="3706813"/>
            <a:ext cx="2201862"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Vezava trifilarnega navitja</a:t>
            </a:r>
          </a:p>
        </p:txBody>
      </p:sp>
      <p:pic>
        <p:nvPicPr>
          <p:cNvPr id="1872903" name="Picture 8" descr="slika6"/>
          <p:cNvPicPr>
            <a:picLocks noGrp="1" noChangeAspect="1" noChangeArrowheads="1"/>
          </p:cNvPicPr>
          <p:nvPr>
            <p:ph sz="quarter" idx="3"/>
          </p:nvPr>
        </p:nvPicPr>
        <p:blipFill>
          <a:blip r:embed="rId5"/>
          <a:srcRect/>
          <a:stretch>
            <a:fillRect/>
          </a:stretch>
        </p:blipFill>
        <p:spPr>
          <a:xfrm>
            <a:off x="1042988" y="4305300"/>
            <a:ext cx="2898775" cy="1308100"/>
          </a:xfrm>
        </p:spPr>
      </p:pic>
      <p:sp>
        <p:nvSpPr>
          <p:cNvPr id="1872904" name="Text Box 9"/>
          <p:cNvSpPr txBox="1">
            <a:spLocks noChangeArrowheads="1"/>
          </p:cNvSpPr>
          <p:nvPr/>
        </p:nvSpPr>
        <p:spPr bwMode="auto">
          <a:xfrm>
            <a:off x="790575" y="5751513"/>
            <a:ext cx="3389313"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Vezavi feritnih balunov za simetriranje in </a:t>
            </a:r>
          </a:p>
          <a:p>
            <a:pPr eaLnBrk="0" hangingPunct="0">
              <a:spcBef>
                <a:spcPct val="20000"/>
              </a:spcBef>
              <a:buClr>
                <a:schemeClr val="tx2"/>
              </a:buClr>
              <a:buSzPct val="75000"/>
              <a:buFont typeface="Monotype Sorts"/>
              <a:buNone/>
            </a:pPr>
            <a:r>
              <a:rPr lang="sl-SI" sz="1200"/>
              <a:t>Transformacijo impedance 1:1 in 4:1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945" name="Rectangle 2"/>
          <p:cNvSpPr>
            <a:spLocks noGrp="1" noChangeArrowheads="1"/>
          </p:cNvSpPr>
          <p:nvPr>
            <p:ph type="title"/>
          </p:nvPr>
        </p:nvSpPr>
        <p:spPr/>
        <p:txBody>
          <a:bodyPr/>
          <a:lstStyle/>
          <a:p>
            <a:pPr eaLnBrk="1" hangingPunct="1"/>
            <a:r>
              <a:rPr lang="sl-SI"/>
              <a:t>Elementi za prilagoditev in transformacijo (3)</a:t>
            </a:r>
          </a:p>
        </p:txBody>
      </p:sp>
      <p:sp>
        <p:nvSpPr>
          <p:cNvPr id="1874946" name="Text Box 3"/>
          <p:cNvSpPr txBox="1">
            <a:spLocks noChangeArrowheads="1"/>
          </p:cNvSpPr>
          <p:nvPr/>
        </p:nvSpPr>
        <p:spPr bwMode="auto">
          <a:xfrm>
            <a:off x="407988" y="1487488"/>
            <a:ext cx="407828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a:t>Prilagoditev oddajnika na antenski vod</a:t>
            </a:r>
          </a:p>
        </p:txBody>
      </p:sp>
      <p:pic>
        <p:nvPicPr>
          <p:cNvPr id="1874947" name="Picture 4" descr="slika6"/>
          <p:cNvPicPr>
            <a:picLocks noGrp="1" noChangeAspect="1" noChangeArrowheads="1"/>
          </p:cNvPicPr>
          <p:nvPr>
            <p:ph idx="1"/>
          </p:nvPr>
        </p:nvPicPr>
        <p:blipFill>
          <a:blip r:embed="rId3"/>
          <a:srcRect/>
          <a:stretch>
            <a:fillRect/>
          </a:stretch>
        </p:blipFill>
        <p:spPr>
          <a:xfrm>
            <a:off x="608013" y="1924050"/>
            <a:ext cx="2978150" cy="3252788"/>
          </a:xfrm>
        </p:spPr>
      </p:pic>
      <p:sp>
        <p:nvSpPr>
          <p:cNvPr id="1874948" name="Text Box 5"/>
          <p:cNvSpPr txBox="1">
            <a:spLocks noChangeArrowheads="1"/>
          </p:cNvSpPr>
          <p:nvPr/>
        </p:nvSpPr>
        <p:spPr bwMode="auto">
          <a:xfrm>
            <a:off x="623888" y="5281613"/>
            <a:ext cx="2830512"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Vezji za prilagoditev oddajnika na </a:t>
            </a:r>
          </a:p>
          <a:p>
            <a:pPr eaLnBrk="0" hangingPunct="0">
              <a:spcBef>
                <a:spcPct val="20000"/>
              </a:spcBef>
              <a:buClr>
                <a:schemeClr val="tx2"/>
              </a:buClr>
              <a:buSzPct val="75000"/>
              <a:buFont typeface="Monotype Sorts"/>
              <a:buNone/>
            </a:pPr>
            <a:r>
              <a:rPr lang="sl-SI" sz="1200"/>
              <a:t>Antenski vod</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993" name="Rectangle 2"/>
          <p:cNvSpPr>
            <a:spLocks noGrp="1" noChangeArrowheads="1"/>
          </p:cNvSpPr>
          <p:nvPr>
            <p:ph type="title"/>
          </p:nvPr>
        </p:nvSpPr>
        <p:spPr/>
        <p:txBody>
          <a:bodyPr/>
          <a:lstStyle/>
          <a:p>
            <a:pPr eaLnBrk="1" hangingPunct="1"/>
            <a:r>
              <a:rPr lang="sl-SI"/>
              <a:t>Napajalni vod kot element za uglaševanje</a:t>
            </a:r>
          </a:p>
        </p:txBody>
      </p:sp>
      <p:pic>
        <p:nvPicPr>
          <p:cNvPr id="1876994" name="Picture 3" descr="slika6"/>
          <p:cNvPicPr>
            <a:picLocks noGrp="1" noChangeAspect="1" noChangeArrowheads="1"/>
          </p:cNvPicPr>
          <p:nvPr>
            <p:ph sz="half" idx="1"/>
          </p:nvPr>
        </p:nvPicPr>
        <p:blipFill>
          <a:blip r:embed="rId3"/>
          <a:srcRect/>
          <a:stretch>
            <a:fillRect/>
          </a:stretch>
        </p:blipFill>
        <p:spPr>
          <a:xfrm>
            <a:off x="427038" y="1484313"/>
            <a:ext cx="2233612" cy="1862137"/>
          </a:xfrm>
        </p:spPr>
      </p:pic>
      <p:pic>
        <p:nvPicPr>
          <p:cNvPr id="1876995" name="Picture 4" descr="slika6"/>
          <p:cNvPicPr>
            <a:picLocks noGrp="1" noChangeAspect="1" noChangeArrowheads="1"/>
          </p:cNvPicPr>
          <p:nvPr>
            <p:ph sz="quarter" idx="2"/>
          </p:nvPr>
        </p:nvPicPr>
        <p:blipFill>
          <a:blip r:embed="rId4"/>
          <a:srcRect/>
          <a:stretch>
            <a:fillRect/>
          </a:stretch>
        </p:blipFill>
        <p:spPr>
          <a:xfrm>
            <a:off x="452438" y="4267200"/>
            <a:ext cx="2219325" cy="1838325"/>
          </a:xfrm>
        </p:spPr>
      </p:pic>
      <p:pic>
        <p:nvPicPr>
          <p:cNvPr id="1876996" name="Picture 5" descr="slika6"/>
          <p:cNvPicPr>
            <a:picLocks noGrp="1" noChangeAspect="1" noChangeArrowheads="1"/>
          </p:cNvPicPr>
          <p:nvPr>
            <p:ph sz="quarter" idx="3"/>
          </p:nvPr>
        </p:nvPicPr>
        <p:blipFill>
          <a:blip r:embed="rId5"/>
          <a:srcRect/>
          <a:stretch>
            <a:fillRect/>
          </a:stretch>
        </p:blipFill>
        <p:spPr>
          <a:xfrm>
            <a:off x="4333875" y="1425575"/>
            <a:ext cx="2851150" cy="2805113"/>
          </a:xfrm>
        </p:spPr>
      </p:pic>
      <p:sp>
        <p:nvSpPr>
          <p:cNvPr id="1876997" name="Text Box 6"/>
          <p:cNvSpPr txBox="1">
            <a:spLocks noChangeArrowheads="1"/>
          </p:cNvSpPr>
          <p:nvPr/>
        </p:nvSpPr>
        <p:spPr bwMode="auto">
          <a:xfrm>
            <a:off x="393700" y="3421063"/>
            <a:ext cx="2333625"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Potek impedance na kratko </a:t>
            </a:r>
          </a:p>
          <a:p>
            <a:pPr eaLnBrk="0" hangingPunct="0">
              <a:spcBef>
                <a:spcPct val="20000"/>
              </a:spcBef>
              <a:buClr>
                <a:schemeClr val="tx2"/>
              </a:buClr>
              <a:buSzPct val="75000"/>
              <a:buFont typeface="Monotype Sorts"/>
              <a:buNone/>
            </a:pPr>
            <a:r>
              <a:rPr lang="sl-SI" sz="1200"/>
              <a:t>sklenjenem dvožilnem vodu</a:t>
            </a:r>
          </a:p>
        </p:txBody>
      </p:sp>
      <p:sp>
        <p:nvSpPr>
          <p:cNvPr id="1876998" name="Text Box 7"/>
          <p:cNvSpPr txBox="1">
            <a:spLocks noChangeArrowheads="1"/>
          </p:cNvSpPr>
          <p:nvPr/>
        </p:nvSpPr>
        <p:spPr bwMode="auto">
          <a:xfrm>
            <a:off x="377825" y="6164263"/>
            <a:ext cx="2435225"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Potek impedance na odprtem</a:t>
            </a:r>
          </a:p>
          <a:p>
            <a:pPr eaLnBrk="0" hangingPunct="0">
              <a:spcBef>
                <a:spcPct val="20000"/>
              </a:spcBef>
              <a:buClr>
                <a:schemeClr val="tx2"/>
              </a:buClr>
              <a:buSzPct val="75000"/>
              <a:buFont typeface="Monotype Sorts"/>
              <a:buNone/>
            </a:pPr>
            <a:r>
              <a:rPr lang="sl-SI" sz="1200"/>
              <a:t>dvožilnem vodu</a:t>
            </a:r>
          </a:p>
        </p:txBody>
      </p:sp>
      <p:sp>
        <p:nvSpPr>
          <p:cNvPr id="1876999" name="Text Box 8"/>
          <p:cNvSpPr txBox="1">
            <a:spLocks noChangeArrowheads="1"/>
          </p:cNvSpPr>
          <p:nvPr/>
        </p:nvSpPr>
        <p:spPr bwMode="auto">
          <a:xfrm>
            <a:off x="4092575" y="4194175"/>
            <a:ext cx="3417888"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Karakteristika odprtih in kratko sklenjenih</a:t>
            </a:r>
          </a:p>
          <a:p>
            <a:pPr eaLnBrk="0" hangingPunct="0">
              <a:spcBef>
                <a:spcPct val="20000"/>
              </a:spcBef>
              <a:buClr>
                <a:schemeClr val="tx2"/>
              </a:buClr>
              <a:buSzPct val="75000"/>
              <a:buFont typeface="Monotype Sorts"/>
              <a:buNone/>
            </a:pPr>
            <a:r>
              <a:rPr lang="sl-SI" sz="1200"/>
              <a:t>VF vodih, dolgih do 1/2</a:t>
            </a:r>
            <a:r>
              <a:rPr lang="el-GR" sz="1200"/>
              <a:t>λ</a:t>
            </a:r>
          </a:p>
        </p:txBody>
      </p:sp>
      <p:sp>
        <p:nvSpPr>
          <p:cNvPr id="1877000" name="Text Box 9"/>
          <p:cNvSpPr txBox="1">
            <a:spLocks noChangeArrowheads="1"/>
          </p:cNvSpPr>
          <p:nvPr/>
        </p:nvSpPr>
        <p:spPr bwMode="auto">
          <a:xfrm>
            <a:off x="2752725" y="4859338"/>
            <a:ext cx="6138863" cy="11509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r>
              <a:rPr lang="sl-SI" sz="1200"/>
              <a:t> Kratkosklenjen vod z impedanco Z im dolžino l izraženo v stopinjah (l&lt;90</a:t>
            </a:r>
            <a:r>
              <a:rPr lang="en-US" sz="1200"/>
              <a:t>°</a:t>
            </a:r>
            <a:r>
              <a:rPr lang="sl-SI" sz="1200"/>
              <a:t>)</a:t>
            </a:r>
          </a:p>
          <a:p>
            <a:pPr eaLnBrk="0" hangingPunct="0">
              <a:spcBef>
                <a:spcPct val="20000"/>
              </a:spcBef>
              <a:buClr>
                <a:schemeClr val="tx2"/>
              </a:buClr>
              <a:buSzPct val="75000"/>
              <a:buFont typeface="Monotype Sorts"/>
              <a:buNone/>
            </a:pPr>
            <a:r>
              <a:rPr lang="sl-SI" sz="1200"/>
              <a:t>   ima induktivno reaktanco X</a:t>
            </a:r>
            <a:r>
              <a:rPr lang="sl-SI" sz="1200" baseline="-25000"/>
              <a:t>L</a:t>
            </a:r>
            <a:r>
              <a:rPr lang="sl-SI" sz="1200"/>
              <a:t>: X</a:t>
            </a:r>
            <a:r>
              <a:rPr lang="sl-SI" sz="1200" baseline="-25000"/>
              <a:t>L</a:t>
            </a:r>
            <a:r>
              <a:rPr lang="sl-SI" sz="1200"/>
              <a:t>(</a:t>
            </a:r>
            <a:r>
              <a:rPr lang="el-GR" sz="1200"/>
              <a:t>Ω</a:t>
            </a:r>
            <a:r>
              <a:rPr lang="sl-SI" sz="1200"/>
              <a:t>)=Z</a:t>
            </a:r>
            <a:r>
              <a:rPr lang="sl-SI" sz="1200">
                <a:sym typeface="Symbol" pitchFamily="18" charset="2"/>
              </a:rPr>
              <a:t>tg(l)</a:t>
            </a:r>
          </a:p>
          <a:p>
            <a:pPr eaLnBrk="0" hangingPunct="0">
              <a:spcBef>
                <a:spcPct val="20000"/>
              </a:spcBef>
              <a:buClr>
                <a:schemeClr val="tx2"/>
              </a:buClr>
              <a:buSzPct val="75000"/>
              <a:buFont typeface="Monotype Sorts"/>
              <a:buNone/>
            </a:pPr>
            <a:endParaRPr lang="sl-SI" sz="1200">
              <a:sym typeface="Symbol" pitchFamily="18" charset="2"/>
            </a:endParaRPr>
          </a:p>
          <a:p>
            <a:pPr eaLnBrk="0" hangingPunct="0">
              <a:spcBef>
                <a:spcPct val="20000"/>
              </a:spcBef>
              <a:buClr>
                <a:schemeClr val="tx2"/>
              </a:buClr>
              <a:buSzPct val="75000"/>
              <a:buFont typeface="Monotype Sorts"/>
              <a:buChar char="n"/>
            </a:pPr>
            <a:r>
              <a:rPr lang="sl-SI" sz="1200">
                <a:sym typeface="Symbol" pitchFamily="18" charset="2"/>
              </a:rPr>
              <a:t> Odprt vod z impedanco Z in dolžino l izraženo v stopinjah (l&gt;90</a:t>
            </a:r>
            <a:r>
              <a:rPr lang="en-US" sz="1200">
                <a:sym typeface="Symbol" pitchFamily="18" charset="2"/>
              </a:rPr>
              <a:t>°</a:t>
            </a:r>
            <a:r>
              <a:rPr lang="sl-SI" sz="1200">
                <a:sym typeface="Symbol" pitchFamily="18" charset="2"/>
              </a:rPr>
              <a:t>) ima</a:t>
            </a:r>
          </a:p>
          <a:p>
            <a:pPr eaLnBrk="0" hangingPunct="0">
              <a:spcBef>
                <a:spcPct val="20000"/>
              </a:spcBef>
              <a:buClr>
                <a:schemeClr val="tx2"/>
              </a:buClr>
              <a:buSzPct val="75000"/>
              <a:buFont typeface="Monotype Sorts"/>
              <a:buNone/>
            </a:pPr>
            <a:r>
              <a:rPr lang="sl-SI" sz="1200">
                <a:sym typeface="Symbol" pitchFamily="18" charset="2"/>
              </a:rPr>
              <a:t>   kapacitivno reaktanco XC: XC(</a:t>
            </a:r>
            <a:r>
              <a:rPr lang="el-GR" sz="1200">
                <a:sym typeface="Symbol" pitchFamily="18" charset="2"/>
              </a:rPr>
              <a:t>Ω</a:t>
            </a:r>
            <a:r>
              <a:rPr lang="sl-SI" sz="1200">
                <a:sym typeface="Symbol" pitchFamily="18" charset="2"/>
              </a:rPr>
              <a:t>)=Z</a:t>
            </a:r>
            <a:r>
              <a:rPr lang="el-GR" sz="1200">
                <a:sym typeface="Symbol" pitchFamily="18" charset="2"/>
              </a:rPr>
              <a:t></a:t>
            </a:r>
            <a:r>
              <a:rPr lang="sl-SI" sz="1200">
                <a:sym typeface="Symbol" pitchFamily="18" charset="2"/>
              </a:rPr>
              <a:t>ctg(l)</a:t>
            </a:r>
            <a:endParaRPr lang="el-GR" sz="1200">
              <a:sym typeface="Symbol" pitchFamily="18" charset="2"/>
            </a:endParaRPr>
          </a:p>
        </p:txBody>
      </p:sp>
      <p:sp>
        <p:nvSpPr>
          <p:cNvPr id="1877001" name="Rectangle 10"/>
          <p:cNvSpPr>
            <a:spLocks noChangeArrowheads="1"/>
          </p:cNvSpPr>
          <p:nvPr/>
        </p:nvSpPr>
        <p:spPr bwMode="auto">
          <a:xfrm>
            <a:off x="4314825" y="1428750"/>
            <a:ext cx="2876550" cy="2819400"/>
          </a:xfrm>
          <a:prstGeom prst="rect">
            <a:avLst/>
          </a:prstGeom>
          <a:noFill/>
          <a:ln w="12700">
            <a:solidFill>
              <a:srgbClr val="2469AE"/>
            </a:solidFill>
            <a:miter lim="800000"/>
            <a:headEnd type="none" w="sm" len="sm"/>
            <a:tailEnd type="none" w="sm" len="sm"/>
          </a:ln>
        </p:spPr>
        <p:txBody>
          <a:bodyPr wrap="none"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182" name="Rectangle 2"/>
          <p:cNvSpPr>
            <a:spLocks noGrp="1" noChangeArrowheads="1"/>
          </p:cNvSpPr>
          <p:nvPr>
            <p:ph type="title"/>
          </p:nvPr>
        </p:nvSpPr>
        <p:spPr/>
        <p:txBody>
          <a:bodyPr/>
          <a:lstStyle/>
          <a:p>
            <a:pPr eaLnBrk="1" hangingPunct="1"/>
            <a:r>
              <a:rPr lang="sl-SI"/>
              <a:t>Meritve in merilni inštrumenti (1)</a:t>
            </a:r>
          </a:p>
        </p:txBody>
      </p:sp>
      <p:pic>
        <p:nvPicPr>
          <p:cNvPr id="1586183" name="Picture 3" descr="slika6"/>
          <p:cNvPicPr>
            <a:picLocks noChangeAspect="1" noChangeArrowheads="1"/>
          </p:cNvPicPr>
          <p:nvPr/>
        </p:nvPicPr>
        <p:blipFill>
          <a:blip r:embed="rId4"/>
          <a:srcRect/>
          <a:stretch>
            <a:fillRect/>
          </a:stretch>
        </p:blipFill>
        <p:spPr bwMode="auto">
          <a:xfrm>
            <a:off x="573088" y="2154238"/>
            <a:ext cx="1825625" cy="1544637"/>
          </a:xfrm>
          <a:prstGeom prst="rect">
            <a:avLst/>
          </a:prstGeom>
          <a:noFill/>
          <a:ln w="9525">
            <a:noFill/>
            <a:miter lim="800000"/>
            <a:headEnd/>
            <a:tailEnd/>
          </a:ln>
        </p:spPr>
      </p:pic>
      <p:sp>
        <p:nvSpPr>
          <p:cNvPr id="1586184" name="Text Box 4"/>
          <p:cNvSpPr txBox="1">
            <a:spLocks noChangeArrowheads="1"/>
          </p:cNvSpPr>
          <p:nvPr/>
        </p:nvSpPr>
        <p:spPr bwMode="auto">
          <a:xfrm>
            <a:off x="800100" y="3630613"/>
            <a:ext cx="1612900"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napetosti</a:t>
            </a:r>
          </a:p>
        </p:txBody>
      </p:sp>
      <p:graphicFrame>
        <p:nvGraphicFramePr>
          <p:cNvPr id="1586181" name="Object 5"/>
          <p:cNvGraphicFramePr>
            <a:graphicFrameLocks noGrp="1" noChangeAspect="1"/>
          </p:cNvGraphicFramePr>
          <p:nvPr>
            <p:ph idx="1"/>
          </p:nvPr>
        </p:nvGraphicFramePr>
        <p:xfrm>
          <a:off x="5984875" y="2355850"/>
          <a:ext cx="1357313" cy="1409700"/>
        </p:xfrm>
        <a:graphic>
          <a:graphicData uri="http://schemas.openxmlformats.org/presentationml/2006/ole">
            <mc:AlternateContent xmlns:mc="http://schemas.openxmlformats.org/markup-compatibility/2006">
              <mc:Choice xmlns:v="urn:schemas-microsoft-com:vml" Requires="v">
                <p:oleObj spid="_x0000_s1586197" name="Enačba" r:id="rId5" imgW="1002960" imgH="1041120" progId="Equation.3">
                  <p:embed/>
                </p:oleObj>
              </mc:Choice>
              <mc:Fallback>
                <p:oleObj name="Enačba" r:id="rId5" imgW="1002960" imgH="104112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75" y="2355850"/>
                        <a:ext cx="1357313"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6185" name="Text Box 6"/>
          <p:cNvSpPr txBox="1">
            <a:spLocks noChangeArrowheads="1"/>
          </p:cNvSpPr>
          <p:nvPr/>
        </p:nvSpPr>
        <p:spPr bwMode="auto">
          <a:xfrm>
            <a:off x="5383213" y="1665288"/>
            <a:ext cx="2901950"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U</a:t>
            </a:r>
            <a:r>
              <a:rPr lang="sl-SI" sz="1200" baseline="-25000"/>
              <a:t>v</a:t>
            </a:r>
            <a:r>
              <a:rPr lang="sl-SI" sz="1200"/>
              <a:t> – izmerjena napetost</a:t>
            </a:r>
          </a:p>
          <a:p>
            <a:pPr eaLnBrk="0" hangingPunct="0">
              <a:spcBef>
                <a:spcPct val="20000"/>
              </a:spcBef>
              <a:buClr>
                <a:schemeClr val="tx2"/>
              </a:buClr>
              <a:buSzPct val="75000"/>
              <a:buFont typeface="Monotype Sorts"/>
              <a:buNone/>
            </a:pPr>
            <a:r>
              <a:rPr lang="sl-SI" sz="1200"/>
              <a:t>R</a:t>
            </a:r>
            <a:r>
              <a:rPr lang="sl-SI" sz="1200" baseline="-25000"/>
              <a:t>N</a:t>
            </a:r>
            <a:r>
              <a:rPr lang="sl-SI" sz="1200"/>
              <a:t> – nadomestna upornost (R</a:t>
            </a:r>
            <a:r>
              <a:rPr lang="sl-SI" sz="1200" baseline="-25000"/>
              <a:t>B</a:t>
            </a:r>
            <a:r>
              <a:rPr lang="sl-SI" sz="1200"/>
              <a:t>, R</a:t>
            </a:r>
            <a:r>
              <a:rPr lang="sl-SI" sz="1200" baseline="-25000"/>
              <a:t>V</a:t>
            </a:r>
            <a:r>
              <a:rPr lang="sl-SI" sz="1200"/>
              <a:t>)</a:t>
            </a:r>
          </a:p>
        </p:txBody>
      </p:sp>
      <p:pic>
        <p:nvPicPr>
          <p:cNvPr id="1586186" name="Picture 7" descr="slika6"/>
          <p:cNvPicPr>
            <a:picLocks noChangeAspect="1" noChangeArrowheads="1"/>
          </p:cNvPicPr>
          <p:nvPr/>
        </p:nvPicPr>
        <p:blipFill>
          <a:blip r:embed="rId7"/>
          <a:srcRect/>
          <a:stretch>
            <a:fillRect/>
          </a:stretch>
        </p:blipFill>
        <p:spPr bwMode="auto">
          <a:xfrm>
            <a:off x="3276600" y="1812925"/>
            <a:ext cx="1692275" cy="1849438"/>
          </a:xfrm>
          <a:prstGeom prst="rect">
            <a:avLst/>
          </a:prstGeom>
          <a:noFill/>
          <a:ln w="9525">
            <a:noFill/>
            <a:miter lim="800000"/>
            <a:headEnd/>
            <a:tailEnd/>
          </a:ln>
        </p:spPr>
      </p:pic>
      <p:sp>
        <p:nvSpPr>
          <p:cNvPr id="1586187" name="Text Box 8"/>
          <p:cNvSpPr txBox="1">
            <a:spLocks noChangeArrowheads="1"/>
          </p:cNvSpPr>
          <p:nvPr/>
        </p:nvSpPr>
        <p:spPr bwMode="auto">
          <a:xfrm>
            <a:off x="3302000" y="3614738"/>
            <a:ext cx="1800225"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napetosti z </a:t>
            </a:r>
          </a:p>
          <a:p>
            <a:pPr eaLnBrk="0" hangingPunct="0">
              <a:spcBef>
                <a:spcPct val="20000"/>
              </a:spcBef>
              <a:buClr>
                <a:schemeClr val="tx2"/>
              </a:buClr>
              <a:buSzPct val="75000"/>
              <a:buFont typeface="Monotype Sorts"/>
              <a:buNone/>
            </a:pPr>
            <a:r>
              <a:rPr lang="sl-SI" sz="1200"/>
              <a:t>realnim voltmetrom</a:t>
            </a:r>
          </a:p>
        </p:txBody>
      </p:sp>
      <p:sp>
        <p:nvSpPr>
          <p:cNvPr id="1586188" name="Text Box 9"/>
          <p:cNvSpPr txBox="1">
            <a:spLocks noChangeArrowheads="1"/>
          </p:cNvSpPr>
          <p:nvPr/>
        </p:nvSpPr>
        <p:spPr bwMode="auto">
          <a:xfrm>
            <a:off x="503238" y="4473575"/>
            <a:ext cx="8215312" cy="149701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Za merjenje </a:t>
            </a:r>
            <a:r>
              <a:rPr lang="sl-SI" sz="1400">
                <a:solidFill>
                  <a:srgbClr val="2469AE"/>
                </a:solidFill>
              </a:rPr>
              <a:t>napetosti</a:t>
            </a:r>
            <a:r>
              <a:rPr lang="sl-SI" sz="1400"/>
              <a:t> priključimo voltmeter </a:t>
            </a:r>
            <a:r>
              <a:rPr lang="sl-SI" sz="1400">
                <a:solidFill>
                  <a:srgbClr val="2469AE"/>
                </a:solidFill>
              </a:rPr>
              <a:t>vzporedno z bremenom.</a:t>
            </a:r>
          </a:p>
          <a:p>
            <a:pPr eaLnBrk="0" hangingPunct="0">
              <a:spcBef>
                <a:spcPct val="20000"/>
              </a:spcBef>
              <a:buClr>
                <a:schemeClr val="tx2"/>
              </a:buClr>
              <a:buSzPct val="75000"/>
              <a:buFont typeface="Monotype Sorts"/>
              <a:buNone/>
            </a:pPr>
            <a:r>
              <a:rPr lang="sl-SI" sz="1400"/>
              <a:t>Upornost voltmetra podajamo </a:t>
            </a:r>
            <a:r>
              <a:rPr lang="sl-SI" sz="1400">
                <a:solidFill>
                  <a:srgbClr val="2469AE"/>
                </a:solidFill>
              </a:rPr>
              <a:t>v omih na volt</a:t>
            </a:r>
            <a:r>
              <a:rPr lang="sl-SI" sz="1400"/>
              <a:t> (</a:t>
            </a:r>
            <a:r>
              <a:rPr lang="sl-SI" sz="1400">
                <a:sym typeface="Symbol" pitchFamily="18" charset="2"/>
              </a:rPr>
              <a:t>/V) ter velja </a:t>
            </a:r>
            <a:r>
              <a:rPr lang="sl-SI" sz="1400">
                <a:solidFill>
                  <a:srgbClr val="2469AE"/>
                </a:solidFill>
                <a:sym typeface="Symbol" pitchFamily="18" charset="2"/>
              </a:rPr>
              <a:t>za vsako merilno območje posebej.</a:t>
            </a:r>
          </a:p>
          <a:p>
            <a:pPr eaLnBrk="0" hangingPunct="0">
              <a:spcBef>
                <a:spcPct val="20000"/>
              </a:spcBef>
              <a:buClr>
                <a:schemeClr val="tx2"/>
              </a:buClr>
              <a:buSzPct val="75000"/>
              <a:buFont typeface="Monotype Sorts"/>
              <a:buNone/>
            </a:pPr>
            <a:r>
              <a:rPr lang="sl-SI" sz="1400">
                <a:sym typeface="Symbol" pitchFamily="18" charset="2"/>
              </a:rPr>
              <a:t>Zaželeno je, da ima voltmeter </a:t>
            </a:r>
            <a:r>
              <a:rPr lang="sl-SI" sz="1400">
                <a:solidFill>
                  <a:srgbClr val="2469AE"/>
                </a:solidFill>
                <a:sym typeface="Symbol" pitchFamily="18" charset="2"/>
              </a:rPr>
              <a:t>čim večjo notranjo upornost</a:t>
            </a:r>
            <a:r>
              <a:rPr lang="sl-SI" sz="1400">
                <a:sym typeface="Symbol" pitchFamily="18" charset="2"/>
              </a:rPr>
              <a:t>, saj s tem manj vpliva na rezultat meritve.</a:t>
            </a:r>
          </a:p>
          <a:p>
            <a:pPr eaLnBrk="0" hangingPunct="0">
              <a:spcBef>
                <a:spcPct val="20000"/>
              </a:spcBef>
              <a:buClr>
                <a:schemeClr val="tx2"/>
              </a:buClr>
              <a:buSzPct val="75000"/>
              <a:buFont typeface="Monotype Sorts"/>
              <a:buNone/>
            </a:pPr>
            <a:r>
              <a:rPr lang="sl-SI" sz="1400">
                <a:sym typeface="Symbol" pitchFamily="18" charset="2"/>
              </a:rPr>
              <a:t>Digitalni merilni inštrumenti imajo bistveno večjo notranjo upornost razreda nekaj M/V.</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233" name="Rectangle 2"/>
          <p:cNvSpPr>
            <a:spLocks noGrp="1" noChangeArrowheads="1"/>
          </p:cNvSpPr>
          <p:nvPr>
            <p:ph type="title"/>
          </p:nvPr>
        </p:nvSpPr>
        <p:spPr/>
        <p:txBody>
          <a:bodyPr/>
          <a:lstStyle/>
          <a:p>
            <a:pPr eaLnBrk="1" hangingPunct="1"/>
            <a:r>
              <a:rPr lang="sl-SI"/>
              <a:t>Meritve in merilni inštrumenti (2)</a:t>
            </a:r>
          </a:p>
        </p:txBody>
      </p:sp>
      <p:pic>
        <p:nvPicPr>
          <p:cNvPr id="1588234" name="Picture 3" descr="slika6"/>
          <p:cNvPicPr>
            <a:picLocks noChangeAspect="1" noChangeArrowheads="1"/>
          </p:cNvPicPr>
          <p:nvPr/>
        </p:nvPicPr>
        <p:blipFill>
          <a:blip r:embed="rId4"/>
          <a:srcRect/>
          <a:stretch>
            <a:fillRect/>
          </a:stretch>
        </p:blipFill>
        <p:spPr bwMode="auto">
          <a:xfrm>
            <a:off x="542925" y="1744663"/>
            <a:ext cx="1758950" cy="1557337"/>
          </a:xfrm>
          <a:prstGeom prst="rect">
            <a:avLst/>
          </a:prstGeom>
          <a:noFill/>
          <a:ln w="9525">
            <a:noFill/>
            <a:miter lim="800000"/>
            <a:headEnd/>
            <a:tailEnd/>
          </a:ln>
        </p:spPr>
      </p:pic>
      <p:pic>
        <p:nvPicPr>
          <p:cNvPr id="1588235" name="Picture 4" descr="slika6"/>
          <p:cNvPicPr>
            <a:picLocks noChangeAspect="1" noChangeArrowheads="1"/>
          </p:cNvPicPr>
          <p:nvPr/>
        </p:nvPicPr>
        <p:blipFill>
          <a:blip r:embed="rId5"/>
          <a:srcRect/>
          <a:stretch>
            <a:fillRect/>
          </a:stretch>
        </p:blipFill>
        <p:spPr bwMode="auto">
          <a:xfrm>
            <a:off x="3482975" y="1490663"/>
            <a:ext cx="1649413" cy="1808162"/>
          </a:xfrm>
          <a:prstGeom prst="rect">
            <a:avLst/>
          </a:prstGeom>
          <a:noFill/>
          <a:ln w="9525">
            <a:noFill/>
            <a:miter lim="800000"/>
            <a:headEnd/>
            <a:tailEnd/>
          </a:ln>
        </p:spPr>
      </p:pic>
      <p:sp>
        <p:nvSpPr>
          <p:cNvPr id="1588236" name="Text Box 5"/>
          <p:cNvSpPr txBox="1">
            <a:spLocks noChangeArrowheads="1"/>
          </p:cNvSpPr>
          <p:nvPr/>
        </p:nvSpPr>
        <p:spPr bwMode="auto">
          <a:xfrm>
            <a:off x="742950" y="3311525"/>
            <a:ext cx="123983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toka</a:t>
            </a:r>
          </a:p>
        </p:txBody>
      </p:sp>
      <p:sp>
        <p:nvSpPr>
          <p:cNvPr id="1588237" name="Text Box 6"/>
          <p:cNvSpPr txBox="1">
            <a:spLocks noChangeArrowheads="1"/>
          </p:cNvSpPr>
          <p:nvPr/>
        </p:nvSpPr>
        <p:spPr bwMode="auto">
          <a:xfrm>
            <a:off x="3268663" y="3297238"/>
            <a:ext cx="2055812"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toka z realnim </a:t>
            </a:r>
          </a:p>
          <a:p>
            <a:pPr eaLnBrk="0" hangingPunct="0">
              <a:spcBef>
                <a:spcPct val="20000"/>
              </a:spcBef>
              <a:buClr>
                <a:schemeClr val="tx2"/>
              </a:buClr>
              <a:buSzPct val="75000"/>
              <a:buFont typeface="Monotype Sorts"/>
              <a:buNone/>
            </a:pPr>
            <a:r>
              <a:rPr lang="sl-SI" sz="1200"/>
              <a:t>ampermetrom</a:t>
            </a:r>
          </a:p>
        </p:txBody>
      </p:sp>
      <p:sp>
        <p:nvSpPr>
          <p:cNvPr id="1588238" name="Text Box 7"/>
          <p:cNvSpPr txBox="1">
            <a:spLocks noChangeArrowheads="1"/>
          </p:cNvSpPr>
          <p:nvPr/>
        </p:nvSpPr>
        <p:spPr bwMode="auto">
          <a:xfrm>
            <a:off x="415925" y="3848100"/>
            <a:ext cx="5867400"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Za merjenje </a:t>
            </a:r>
            <a:r>
              <a:rPr lang="sl-SI" sz="1400">
                <a:solidFill>
                  <a:srgbClr val="2469AE"/>
                </a:solidFill>
              </a:rPr>
              <a:t>toka priključimo</a:t>
            </a:r>
            <a:r>
              <a:rPr lang="sl-SI" sz="1400"/>
              <a:t> ampermeter </a:t>
            </a:r>
            <a:r>
              <a:rPr lang="sl-SI" sz="1400">
                <a:solidFill>
                  <a:srgbClr val="2469AE"/>
                </a:solidFill>
              </a:rPr>
              <a:t>zaporedno bremenu.</a:t>
            </a:r>
          </a:p>
          <a:p>
            <a:pPr eaLnBrk="0" hangingPunct="0">
              <a:spcBef>
                <a:spcPct val="20000"/>
              </a:spcBef>
              <a:buClr>
                <a:schemeClr val="tx2"/>
              </a:buClr>
              <a:buSzPct val="75000"/>
              <a:buFont typeface="Monotype Sorts"/>
              <a:buNone/>
            </a:pPr>
            <a:r>
              <a:rPr lang="sl-SI" sz="1400"/>
              <a:t>Zaželeno je, da</a:t>
            </a:r>
            <a:r>
              <a:rPr lang="sl-SI" sz="1400">
                <a:solidFill>
                  <a:srgbClr val="2469AE"/>
                </a:solidFill>
              </a:rPr>
              <a:t> ima ampermeter čim nižjo notranjo upornost.</a:t>
            </a:r>
            <a:r>
              <a:rPr lang="sl-SI" sz="1400"/>
              <a:t> </a:t>
            </a:r>
          </a:p>
        </p:txBody>
      </p:sp>
      <p:graphicFrame>
        <p:nvGraphicFramePr>
          <p:cNvPr id="1588232" name="Object 8"/>
          <p:cNvGraphicFramePr>
            <a:graphicFrameLocks noGrp="1" noChangeAspect="1"/>
          </p:cNvGraphicFramePr>
          <p:nvPr>
            <p:ph idx="1"/>
          </p:nvPr>
        </p:nvGraphicFramePr>
        <p:xfrm>
          <a:off x="5795963" y="2281238"/>
          <a:ext cx="1044575" cy="549275"/>
        </p:xfrm>
        <a:graphic>
          <a:graphicData uri="http://schemas.openxmlformats.org/presentationml/2006/ole">
            <mc:AlternateContent xmlns:mc="http://schemas.openxmlformats.org/markup-compatibility/2006">
              <mc:Choice xmlns:v="urn:schemas-microsoft-com:vml" Requires="v">
                <p:oleObj spid="_x0000_s1588248" name="Enačba" r:id="rId6" imgW="749160" imgH="393480" progId="Equation.3">
                  <p:embed/>
                </p:oleObj>
              </mc:Choice>
              <mc:Fallback>
                <p:oleObj name="Enačba" r:id="rId6" imgW="749160" imgH="393480" progId="Equation.3">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2281238"/>
                        <a:ext cx="104457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8239" name="Line 9"/>
          <p:cNvSpPr>
            <a:spLocks noChangeShapeType="1"/>
          </p:cNvSpPr>
          <p:nvPr/>
        </p:nvSpPr>
        <p:spPr bwMode="auto">
          <a:xfrm>
            <a:off x="428625" y="4503738"/>
            <a:ext cx="8185150" cy="0"/>
          </a:xfrm>
          <a:prstGeom prst="line">
            <a:avLst/>
          </a:prstGeom>
          <a:noFill/>
          <a:ln w="12700">
            <a:solidFill>
              <a:schemeClr val="tx1"/>
            </a:solidFill>
            <a:round/>
            <a:headEnd type="none" w="sm" len="sm"/>
            <a:tailEnd type="none" w="sm" len="sm"/>
          </a:ln>
        </p:spPr>
        <p:txBody>
          <a:bodyPr>
            <a:spAutoFit/>
          </a:bodyPr>
          <a:lstStyle/>
          <a:p>
            <a:endParaRPr lang="sl-SI"/>
          </a:p>
        </p:txBody>
      </p:sp>
      <p:pic>
        <p:nvPicPr>
          <p:cNvPr id="1588240" name="Picture 10" descr="slika6"/>
          <p:cNvPicPr>
            <a:picLocks noChangeAspect="1" noChangeArrowheads="1"/>
          </p:cNvPicPr>
          <p:nvPr/>
        </p:nvPicPr>
        <p:blipFill>
          <a:blip r:embed="rId8"/>
          <a:srcRect/>
          <a:stretch>
            <a:fillRect/>
          </a:stretch>
        </p:blipFill>
        <p:spPr bwMode="auto">
          <a:xfrm>
            <a:off x="4405313" y="4754563"/>
            <a:ext cx="1600200" cy="1392237"/>
          </a:xfrm>
          <a:prstGeom prst="rect">
            <a:avLst/>
          </a:prstGeom>
          <a:noFill/>
          <a:ln w="9525">
            <a:noFill/>
            <a:miter lim="800000"/>
            <a:headEnd/>
            <a:tailEnd/>
          </a:ln>
        </p:spPr>
      </p:pic>
      <p:pic>
        <p:nvPicPr>
          <p:cNvPr id="1588241" name="Picture 11" descr="slika6"/>
          <p:cNvPicPr>
            <a:picLocks noChangeAspect="1" noChangeArrowheads="1"/>
          </p:cNvPicPr>
          <p:nvPr/>
        </p:nvPicPr>
        <p:blipFill>
          <a:blip r:embed="rId9"/>
          <a:srcRect/>
          <a:stretch>
            <a:fillRect/>
          </a:stretch>
        </p:blipFill>
        <p:spPr bwMode="auto">
          <a:xfrm>
            <a:off x="1366838" y="4678363"/>
            <a:ext cx="1782762" cy="1454150"/>
          </a:xfrm>
          <a:prstGeom prst="rect">
            <a:avLst/>
          </a:prstGeom>
          <a:noFill/>
          <a:ln w="9525">
            <a:noFill/>
            <a:miter lim="800000"/>
            <a:headEnd/>
            <a:tailEnd/>
          </a:ln>
        </p:spPr>
      </p:pic>
      <p:sp>
        <p:nvSpPr>
          <p:cNvPr id="1588242" name="Text Box 12"/>
          <p:cNvSpPr txBox="1">
            <a:spLocks noChangeArrowheads="1"/>
          </p:cNvSpPr>
          <p:nvPr/>
        </p:nvSpPr>
        <p:spPr bwMode="auto">
          <a:xfrm>
            <a:off x="912813" y="6226175"/>
            <a:ext cx="25241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upornosti (posredno)</a:t>
            </a:r>
          </a:p>
        </p:txBody>
      </p:sp>
      <p:sp>
        <p:nvSpPr>
          <p:cNvPr id="1588243" name="Text Box 13"/>
          <p:cNvSpPr txBox="1">
            <a:spLocks noChangeArrowheads="1"/>
          </p:cNvSpPr>
          <p:nvPr/>
        </p:nvSpPr>
        <p:spPr bwMode="auto">
          <a:xfrm>
            <a:off x="4333875" y="6203950"/>
            <a:ext cx="162401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upornosti</a:t>
            </a:r>
          </a:p>
        </p:txBody>
      </p:sp>
      <p:sp>
        <p:nvSpPr>
          <p:cNvPr id="1588244" name="Text Box 14"/>
          <p:cNvSpPr txBox="1">
            <a:spLocks noChangeArrowheads="1"/>
          </p:cNvSpPr>
          <p:nvPr/>
        </p:nvSpPr>
        <p:spPr bwMode="auto">
          <a:xfrm>
            <a:off x="5767388" y="1778000"/>
            <a:ext cx="2243137"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R</a:t>
            </a:r>
            <a:r>
              <a:rPr lang="sl-SI" sz="1200" baseline="-25000"/>
              <a:t>A</a:t>
            </a:r>
            <a:r>
              <a:rPr lang="sl-SI" sz="1200"/>
              <a:t> – upornost ampermetra</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7" name="Rectangle 2"/>
          <p:cNvSpPr>
            <a:spLocks noGrp="1" noChangeArrowheads="1"/>
          </p:cNvSpPr>
          <p:nvPr>
            <p:ph type="title"/>
          </p:nvPr>
        </p:nvSpPr>
        <p:spPr/>
        <p:txBody>
          <a:bodyPr/>
          <a:lstStyle/>
          <a:p>
            <a:pPr eaLnBrk="1" hangingPunct="1"/>
            <a:r>
              <a:rPr lang="sl-SI"/>
              <a:t>Merilni inštrumenti</a:t>
            </a:r>
          </a:p>
        </p:txBody>
      </p:sp>
      <p:sp>
        <p:nvSpPr>
          <p:cNvPr id="1883138" name="Text Box 3"/>
          <p:cNvSpPr txBox="1">
            <a:spLocks noChangeArrowheads="1"/>
          </p:cNvSpPr>
          <p:nvPr/>
        </p:nvSpPr>
        <p:spPr bwMode="auto">
          <a:xfrm>
            <a:off x="539750" y="3325813"/>
            <a:ext cx="2462213"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Inštrument z vrtljivo tuljavico</a:t>
            </a:r>
          </a:p>
        </p:txBody>
      </p:sp>
      <p:pic>
        <p:nvPicPr>
          <p:cNvPr id="1883139" name="Picture 4" descr="slika6"/>
          <p:cNvPicPr>
            <a:picLocks noChangeAspect="1" noChangeArrowheads="1"/>
          </p:cNvPicPr>
          <p:nvPr/>
        </p:nvPicPr>
        <p:blipFill>
          <a:blip r:embed="rId3"/>
          <a:srcRect/>
          <a:stretch>
            <a:fillRect/>
          </a:stretch>
        </p:blipFill>
        <p:spPr bwMode="auto">
          <a:xfrm>
            <a:off x="779463" y="1573213"/>
            <a:ext cx="1963737" cy="1728787"/>
          </a:xfrm>
          <a:prstGeom prst="rect">
            <a:avLst/>
          </a:prstGeom>
          <a:noFill/>
          <a:ln w="9525">
            <a:noFill/>
            <a:miter lim="800000"/>
            <a:headEnd/>
            <a:tailEnd/>
          </a:ln>
        </p:spPr>
      </p:pic>
      <p:sp>
        <p:nvSpPr>
          <p:cNvPr id="1883140" name="Text Box 5"/>
          <p:cNvSpPr txBox="1">
            <a:spLocks noChangeArrowheads="1"/>
          </p:cNvSpPr>
          <p:nvPr/>
        </p:nvSpPr>
        <p:spPr bwMode="auto">
          <a:xfrm>
            <a:off x="3327400" y="1593850"/>
            <a:ext cx="5138738" cy="3036888"/>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Merilno območje inštrumenta z vrtljivo tuljavico lahko </a:t>
            </a:r>
            <a:r>
              <a:rPr lang="sl-SI" sz="1400">
                <a:solidFill>
                  <a:srgbClr val="2469AE"/>
                </a:solidFill>
              </a:rPr>
              <a:t>razširimo:</a:t>
            </a:r>
          </a:p>
          <a:p>
            <a:pPr eaLnBrk="0" hangingPunct="0">
              <a:spcBef>
                <a:spcPct val="20000"/>
              </a:spcBef>
              <a:buClr>
                <a:schemeClr val="tx2"/>
              </a:buClr>
              <a:buSzPct val="75000"/>
            </a:pPr>
            <a:r>
              <a:rPr lang="sl-SI" sz="1400">
                <a:solidFill>
                  <a:srgbClr val="2469AE"/>
                </a:solidFill>
              </a:rPr>
              <a:t>- tokovno: mu vežemo vzporedno upor</a:t>
            </a:r>
          </a:p>
          <a:p>
            <a:pPr eaLnBrk="0" hangingPunct="0">
              <a:spcBef>
                <a:spcPct val="20000"/>
              </a:spcBef>
              <a:buClr>
                <a:schemeClr val="tx2"/>
              </a:buClr>
              <a:buSzPct val="75000"/>
            </a:pPr>
            <a:r>
              <a:rPr lang="sl-SI" sz="1400">
                <a:solidFill>
                  <a:srgbClr val="2469AE"/>
                </a:solidFill>
              </a:rPr>
              <a:t>- napetostno: m vežemo zaporedno upor</a:t>
            </a:r>
          </a:p>
          <a:p>
            <a:pPr eaLnBrk="0" hangingPunct="0">
              <a:spcBef>
                <a:spcPct val="20000"/>
              </a:spcBef>
              <a:buClr>
                <a:schemeClr val="tx2"/>
              </a:buClr>
              <a:buSzPct val="75000"/>
              <a:buFontTx/>
              <a:buChar char="-"/>
            </a:pPr>
            <a:endParaRPr lang="sl-SI" sz="1400">
              <a:solidFill>
                <a:srgbClr val="2469AE"/>
              </a:solidFill>
            </a:endParaRPr>
          </a:p>
          <a:p>
            <a:pPr eaLnBrk="0" hangingPunct="0">
              <a:spcBef>
                <a:spcPct val="20000"/>
              </a:spcBef>
              <a:buClr>
                <a:schemeClr val="tx2"/>
              </a:buClr>
              <a:buSzPct val="75000"/>
            </a:pPr>
            <a:r>
              <a:rPr lang="sl-SI" sz="1400"/>
              <a:t>Z AVO metrom lahko merimo:</a:t>
            </a:r>
          </a:p>
          <a:p>
            <a:pPr eaLnBrk="0" hangingPunct="0">
              <a:spcBef>
                <a:spcPct val="20000"/>
              </a:spcBef>
              <a:buClr>
                <a:schemeClr val="tx2"/>
              </a:buClr>
              <a:buSzPct val="75000"/>
            </a:pPr>
            <a:r>
              <a:rPr lang="sl-SI" sz="1400">
                <a:solidFill>
                  <a:srgbClr val="2469AE"/>
                </a:solidFill>
              </a:rPr>
              <a:t>A (Amper) – tok</a:t>
            </a:r>
          </a:p>
          <a:p>
            <a:pPr eaLnBrk="0" hangingPunct="0">
              <a:spcBef>
                <a:spcPct val="20000"/>
              </a:spcBef>
              <a:buClr>
                <a:schemeClr val="tx2"/>
              </a:buClr>
              <a:buSzPct val="75000"/>
            </a:pPr>
            <a:r>
              <a:rPr lang="sl-SI" sz="1400">
                <a:solidFill>
                  <a:srgbClr val="2469AE"/>
                </a:solidFill>
              </a:rPr>
              <a:t>V (Volt) – napetost</a:t>
            </a:r>
          </a:p>
          <a:p>
            <a:pPr eaLnBrk="0" hangingPunct="0">
              <a:spcBef>
                <a:spcPct val="20000"/>
              </a:spcBef>
              <a:buClr>
                <a:schemeClr val="tx2"/>
              </a:buClr>
              <a:buSzPct val="75000"/>
            </a:pPr>
            <a:r>
              <a:rPr lang="sl-SI" sz="1400">
                <a:solidFill>
                  <a:srgbClr val="2469AE"/>
                </a:solidFill>
              </a:rPr>
              <a:t>O (Ohm) – upornost</a:t>
            </a:r>
          </a:p>
          <a:p>
            <a:pPr eaLnBrk="0" hangingPunct="0">
              <a:spcBef>
                <a:spcPct val="20000"/>
              </a:spcBef>
              <a:buClr>
                <a:schemeClr val="tx2"/>
              </a:buClr>
              <a:buSzPct val="75000"/>
            </a:pPr>
            <a:endParaRPr lang="sl-SI" sz="1400">
              <a:solidFill>
                <a:srgbClr val="2469AE"/>
              </a:solidFill>
            </a:endParaRPr>
          </a:p>
          <a:p>
            <a:pPr eaLnBrk="0" hangingPunct="0">
              <a:spcBef>
                <a:spcPct val="20000"/>
              </a:spcBef>
              <a:buClr>
                <a:schemeClr val="tx2"/>
              </a:buClr>
              <a:buSzPct val="75000"/>
            </a:pPr>
            <a:endParaRPr lang="sl-SI" sz="1400"/>
          </a:p>
          <a:p>
            <a:pPr eaLnBrk="0" hangingPunct="0">
              <a:spcBef>
                <a:spcPct val="20000"/>
              </a:spcBef>
              <a:buClr>
                <a:schemeClr val="tx2"/>
              </a:buClr>
              <a:buSzPct val="75000"/>
              <a:buFontTx/>
              <a:buChar char="-"/>
            </a:pPr>
            <a:endParaRPr lang="sl-SI" sz="1200"/>
          </a:p>
        </p:txBody>
      </p:sp>
      <p:sp>
        <p:nvSpPr>
          <p:cNvPr id="1883141" name="Text Box 6"/>
          <p:cNvSpPr txBox="1">
            <a:spLocks noChangeArrowheads="1"/>
          </p:cNvSpPr>
          <p:nvPr/>
        </p:nvSpPr>
        <p:spPr bwMode="auto">
          <a:xfrm>
            <a:off x="450850" y="3851275"/>
            <a:ext cx="3175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endParaRPr lang="sl-SI"/>
          </a:p>
        </p:txBody>
      </p:sp>
      <p:sp>
        <p:nvSpPr>
          <p:cNvPr id="1883142" name="Text Box 7"/>
          <p:cNvSpPr txBox="1">
            <a:spLocks noChangeArrowheads="1"/>
          </p:cNvSpPr>
          <p:nvPr/>
        </p:nvSpPr>
        <p:spPr bwMode="auto">
          <a:xfrm>
            <a:off x="384175" y="4140200"/>
            <a:ext cx="8281988" cy="10715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Analogni ohmmeter ima ponavadi </a:t>
            </a:r>
            <a:r>
              <a:rPr lang="sl-SI" sz="1400">
                <a:solidFill>
                  <a:srgbClr val="2469AE"/>
                </a:solidFill>
              </a:rPr>
              <a:t>nelinearno skalo.</a:t>
            </a:r>
          </a:p>
          <a:p>
            <a:pPr eaLnBrk="0" hangingPunct="0">
              <a:spcBef>
                <a:spcPct val="20000"/>
              </a:spcBef>
              <a:buClr>
                <a:schemeClr val="tx2"/>
              </a:buClr>
              <a:buSzPct val="75000"/>
              <a:buFont typeface="Monotype Sorts"/>
              <a:buNone/>
            </a:pPr>
            <a:endParaRPr lang="sl-SI" sz="1400">
              <a:solidFill>
                <a:srgbClr val="2469AE"/>
              </a:solidFill>
            </a:endParaRPr>
          </a:p>
          <a:p>
            <a:pPr eaLnBrk="0" hangingPunct="0">
              <a:spcBef>
                <a:spcPct val="20000"/>
              </a:spcBef>
              <a:buClr>
                <a:schemeClr val="tx2"/>
              </a:buClr>
              <a:buSzPct val="75000"/>
              <a:buFont typeface="Monotype Sorts"/>
              <a:buNone/>
            </a:pPr>
            <a:r>
              <a:rPr lang="sl-SI" sz="1400"/>
              <a:t>Ker nam</a:t>
            </a:r>
            <a:r>
              <a:rPr lang="sl-SI" sz="1400">
                <a:solidFill>
                  <a:srgbClr val="2469AE"/>
                </a:solidFill>
              </a:rPr>
              <a:t> tudi gibanje kazalca daje pomembno informacijo </a:t>
            </a:r>
            <a:r>
              <a:rPr lang="sl-SI" sz="1400"/>
              <a:t>je v določenih primerih uporabe</a:t>
            </a:r>
          </a:p>
          <a:p>
            <a:pPr eaLnBrk="0" hangingPunct="0">
              <a:spcBef>
                <a:spcPct val="20000"/>
              </a:spcBef>
              <a:buClr>
                <a:schemeClr val="tx2"/>
              </a:buClr>
              <a:buSzPct val="75000"/>
              <a:buFont typeface="Monotype Sorts"/>
              <a:buNone/>
            </a:pPr>
            <a:r>
              <a:rPr lang="sl-SI" sz="1400"/>
              <a:t>analogni voltmeter primernejši od digitalnega.</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5" name="Rectangle 2"/>
          <p:cNvSpPr>
            <a:spLocks noGrp="1" noChangeArrowheads="1"/>
          </p:cNvSpPr>
          <p:nvPr>
            <p:ph type="title"/>
          </p:nvPr>
        </p:nvSpPr>
        <p:spPr/>
        <p:txBody>
          <a:bodyPr/>
          <a:lstStyle/>
          <a:p>
            <a:pPr eaLnBrk="1" hangingPunct="1"/>
            <a:r>
              <a:rPr lang="sl-SI"/>
              <a:t>Napake pri meritvah</a:t>
            </a:r>
          </a:p>
        </p:txBody>
      </p:sp>
      <p:sp>
        <p:nvSpPr>
          <p:cNvPr id="1885186" name="Text Box 3"/>
          <p:cNvSpPr txBox="1">
            <a:spLocks noChangeArrowheads="1"/>
          </p:cNvSpPr>
          <p:nvPr/>
        </p:nvSpPr>
        <p:spPr bwMode="auto">
          <a:xfrm>
            <a:off x="381000" y="1493838"/>
            <a:ext cx="8397875" cy="51244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Večinoma veličine </a:t>
            </a:r>
            <a:r>
              <a:rPr lang="sl-SI" sz="1400">
                <a:solidFill>
                  <a:srgbClr val="2469AE"/>
                </a:solidFill>
              </a:rPr>
              <a:t>ne moram povsem natančno izmeriti</a:t>
            </a:r>
            <a:r>
              <a:rPr lang="sl-SI" sz="1400"/>
              <a:t>, zaradi naslednjih vplivov:</a:t>
            </a:r>
          </a:p>
          <a:p>
            <a:pPr eaLnBrk="0" hangingPunct="0">
              <a:spcBef>
                <a:spcPct val="20000"/>
              </a:spcBef>
              <a:buClr>
                <a:schemeClr val="tx2"/>
              </a:buClr>
              <a:buSzPct val="75000"/>
              <a:buFont typeface="Monotype Sorts"/>
              <a:buNone/>
            </a:pPr>
            <a:endParaRPr lang="sl-SI" sz="1400" b="1"/>
          </a:p>
          <a:p>
            <a:pPr eaLnBrk="0" hangingPunct="0">
              <a:spcBef>
                <a:spcPct val="20000"/>
              </a:spcBef>
              <a:buClr>
                <a:schemeClr val="tx2"/>
              </a:buClr>
              <a:buSzPct val="75000"/>
              <a:buFont typeface="Monotype Sorts"/>
              <a:buNone/>
            </a:pPr>
            <a:r>
              <a:rPr lang="sl-SI" sz="1400" b="1"/>
              <a:t>Netočnost inštrumenta: </a:t>
            </a:r>
          </a:p>
          <a:p>
            <a:pPr eaLnBrk="0" hangingPunct="0">
              <a:spcBef>
                <a:spcPct val="20000"/>
              </a:spcBef>
              <a:buClr>
                <a:schemeClr val="tx2"/>
              </a:buClr>
              <a:buSzPct val="75000"/>
              <a:buFont typeface="Monotype Sorts"/>
              <a:buNone/>
            </a:pPr>
            <a:r>
              <a:rPr lang="sl-SI" sz="1400"/>
              <a:t>Napake se pojavijo tako zaradi težavnosti odčitavanja, kakor tudi zaradi občutljivosti </a:t>
            </a:r>
          </a:p>
          <a:p>
            <a:pPr eaLnBrk="0" hangingPunct="0">
              <a:spcBef>
                <a:spcPct val="20000"/>
              </a:spcBef>
              <a:buClr>
                <a:schemeClr val="tx2"/>
              </a:buClr>
              <a:buSzPct val="75000"/>
              <a:buFont typeface="Monotype Sorts"/>
              <a:buNone/>
            </a:pPr>
            <a:r>
              <a:rPr lang="sl-SI" sz="1400"/>
              <a:t>inštrumenta, merilnih pogojev, vgrajenih elementov in ostalega… </a:t>
            </a:r>
            <a:r>
              <a:rPr lang="sl-SI" sz="1400">
                <a:solidFill>
                  <a:srgbClr val="2469AE"/>
                </a:solidFill>
              </a:rPr>
              <a:t>Merilni napaki pravimo </a:t>
            </a:r>
          </a:p>
          <a:p>
            <a:pPr eaLnBrk="0" hangingPunct="0">
              <a:spcBef>
                <a:spcPct val="20000"/>
              </a:spcBef>
              <a:buClr>
                <a:schemeClr val="tx2"/>
              </a:buClr>
              <a:buSzPct val="75000"/>
              <a:buFont typeface="Monotype Sorts"/>
              <a:buNone/>
            </a:pPr>
            <a:r>
              <a:rPr lang="sl-SI" sz="1400">
                <a:solidFill>
                  <a:srgbClr val="2469AE"/>
                </a:solidFill>
              </a:rPr>
              <a:t>tudi pogrešek.</a:t>
            </a:r>
          </a:p>
          <a:p>
            <a:pPr eaLnBrk="0" hangingPunct="0">
              <a:spcBef>
                <a:spcPct val="20000"/>
              </a:spcBef>
              <a:buClr>
                <a:schemeClr val="tx2"/>
              </a:buClr>
              <a:buSzPct val="75000"/>
              <a:buFont typeface="Monotype Sorts"/>
              <a:buNone/>
            </a:pPr>
            <a:endParaRPr lang="sl-SI" sz="1400" b="1"/>
          </a:p>
          <a:p>
            <a:pPr eaLnBrk="0" hangingPunct="0">
              <a:spcBef>
                <a:spcPct val="20000"/>
              </a:spcBef>
              <a:buClr>
                <a:schemeClr val="tx2"/>
              </a:buClr>
              <a:buSzPct val="75000"/>
              <a:buFont typeface="Monotype Sorts"/>
              <a:buNone/>
            </a:pPr>
            <a:r>
              <a:rPr lang="sl-SI" sz="1400" b="1"/>
              <a:t>Vpliv frekvence:</a:t>
            </a:r>
          </a:p>
          <a:p>
            <a:pPr eaLnBrk="0" hangingPunct="0">
              <a:spcBef>
                <a:spcPct val="20000"/>
              </a:spcBef>
              <a:buClr>
                <a:schemeClr val="tx2"/>
              </a:buClr>
              <a:buSzPct val="75000"/>
              <a:buFont typeface="Monotype Sorts"/>
              <a:buNone/>
            </a:pPr>
            <a:r>
              <a:rPr lang="sl-SI" sz="1400"/>
              <a:t>Merjenje enosmernih veličin ni problematično. Pri izmeničnih veličinah </a:t>
            </a:r>
            <a:r>
              <a:rPr lang="sl-SI" sz="1400">
                <a:solidFill>
                  <a:srgbClr val="2469AE"/>
                </a:solidFill>
              </a:rPr>
              <a:t>lahko frekvenca </a:t>
            </a:r>
          </a:p>
          <a:p>
            <a:pPr eaLnBrk="0" hangingPunct="0">
              <a:spcBef>
                <a:spcPct val="20000"/>
              </a:spcBef>
              <a:buClr>
                <a:schemeClr val="tx2"/>
              </a:buClr>
              <a:buSzPct val="75000"/>
              <a:buFont typeface="Monotype Sorts"/>
              <a:buNone/>
            </a:pPr>
            <a:r>
              <a:rPr lang="sl-SI" sz="1400">
                <a:solidFill>
                  <a:srgbClr val="2469AE"/>
                </a:solidFill>
              </a:rPr>
              <a:t>vpliva na meritev toka ali napetosti</a:t>
            </a:r>
            <a:r>
              <a:rPr lang="sl-SI" sz="1400"/>
              <a:t>, saj vemo, da so vsi instrumenti frekvenčno omejeni in </a:t>
            </a:r>
          </a:p>
          <a:p>
            <a:pPr eaLnBrk="0" hangingPunct="0">
              <a:spcBef>
                <a:spcPct val="20000"/>
              </a:spcBef>
              <a:buClr>
                <a:schemeClr val="tx2"/>
              </a:buClr>
              <a:buSzPct val="75000"/>
              <a:buFont typeface="Monotype Sorts"/>
              <a:buNone/>
            </a:pPr>
            <a:r>
              <a:rPr lang="sl-SI" sz="1400"/>
              <a:t>lahko merijo signale do neke maksimalne frekvence.</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400" b="1"/>
              <a:t>Vpliv notranje upornosti inštrumentov:</a:t>
            </a:r>
          </a:p>
          <a:p>
            <a:pPr eaLnBrk="0" hangingPunct="0">
              <a:spcBef>
                <a:spcPct val="20000"/>
              </a:spcBef>
              <a:buClr>
                <a:schemeClr val="tx2"/>
              </a:buClr>
              <a:buSzPct val="75000"/>
              <a:buFont typeface="Monotype Sorts"/>
              <a:buNone/>
            </a:pPr>
            <a:r>
              <a:rPr lang="sl-SI" sz="1400"/>
              <a:t>Notranja upornost voltmetra </a:t>
            </a:r>
            <a:r>
              <a:rPr lang="sl-SI" sz="1400">
                <a:solidFill>
                  <a:srgbClr val="2469AE"/>
                </a:solidFill>
              </a:rPr>
              <a:t>vpliva na meritev</a:t>
            </a:r>
            <a:r>
              <a:rPr lang="sl-SI" sz="1400"/>
              <a:t> napetosti, prav tako notranja upornost</a:t>
            </a:r>
          </a:p>
          <a:p>
            <a:pPr eaLnBrk="0" hangingPunct="0">
              <a:spcBef>
                <a:spcPct val="20000"/>
              </a:spcBef>
              <a:buClr>
                <a:schemeClr val="tx2"/>
              </a:buClr>
              <a:buSzPct val="75000"/>
              <a:buFont typeface="Monotype Sorts"/>
              <a:buNone/>
            </a:pPr>
            <a:r>
              <a:rPr lang="sl-SI" sz="1400"/>
              <a:t>ampermetra.</a:t>
            </a:r>
          </a:p>
          <a:p>
            <a:pPr eaLnBrk="0" hangingPunct="0">
              <a:spcBef>
                <a:spcPct val="20000"/>
              </a:spcBef>
              <a:buClr>
                <a:schemeClr val="tx2"/>
              </a:buClr>
              <a:buSzPct val="75000"/>
              <a:buFont typeface="Monotype Sorts"/>
              <a:buNone/>
            </a:pPr>
            <a:endParaRPr lang="sl-SI" sz="1400"/>
          </a:p>
          <a:p>
            <a:pPr eaLnBrk="0" hangingPunct="0">
              <a:spcBef>
                <a:spcPct val="20000"/>
              </a:spcBef>
              <a:buClr>
                <a:schemeClr val="tx2"/>
              </a:buClr>
              <a:buSzPct val="75000"/>
              <a:buFont typeface="Monotype Sorts"/>
              <a:buNone/>
            </a:pPr>
            <a:r>
              <a:rPr lang="sl-SI" sz="1400" b="1"/>
              <a:t>Vpliv oblike  merjene napetosti:</a:t>
            </a:r>
          </a:p>
          <a:p>
            <a:pPr eaLnBrk="0" hangingPunct="0">
              <a:spcBef>
                <a:spcPct val="20000"/>
              </a:spcBef>
              <a:buClr>
                <a:schemeClr val="tx2"/>
              </a:buClr>
              <a:buSzPct val="75000"/>
              <a:buFont typeface="Monotype Sorts"/>
              <a:buNone/>
            </a:pPr>
            <a:r>
              <a:rPr lang="sl-SI" sz="1400"/>
              <a:t>Prav tako tudi oblika napetosti </a:t>
            </a:r>
            <a:r>
              <a:rPr lang="sl-SI" sz="1400">
                <a:solidFill>
                  <a:srgbClr val="2469AE"/>
                </a:solidFill>
              </a:rPr>
              <a:t>vpliva na meritev</a:t>
            </a:r>
            <a:r>
              <a:rPr lang="sl-SI" sz="1400"/>
              <a:t> veličin, ponavadi imamo inštrumente, </a:t>
            </a:r>
          </a:p>
          <a:p>
            <a:pPr eaLnBrk="0" hangingPunct="0">
              <a:spcBef>
                <a:spcPct val="20000"/>
              </a:spcBef>
              <a:buClr>
                <a:schemeClr val="tx2"/>
              </a:buClr>
              <a:buSzPct val="75000"/>
              <a:buFont typeface="Monotype Sorts"/>
              <a:buNone/>
            </a:pPr>
            <a:r>
              <a:rPr lang="sl-SI" sz="1400"/>
              <a:t>ki merijo sinusno napetost oz. tok.</a:t>
            </a:r>
          </a:p>
          <a:p>
            <a:pPr eaLnBrk="0" hangingPunct="0">
              <a:spcBef>
                <a:spcPct val="20000"/>
              </a:spcBef>
              <a:buClr>
                <a:schemeClr val="tx2"/>
              </a:buClr>
              <a:buSzPct val="75000"/>
              <a:buFont typeface="Monotype Sorts"/>
              <a:buNone/>
            </a:pPr>
            <a:endParaRPr lang="sl-SI" sz="140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375" name="Rectangle 2"/>
          <p:cNvSpPr>
            <a:spLocks noGrp="1" noChangeArrowheads="1"/>
          </p:cNvSpPr>
          <p:nvPr>
            <p:ph type="title"/>
          </p:nvPr>
        </p:nvSpPr>
        <p:spPr/>
        <p:txBody>
          <a:bodyPr/>
          <a:lstStyle/>
          <a:p>
            <a:pPr eaLnBrk="1" hangingPunct="1"/>
            <a:r>
              <a:rPr lang="sl-SI"/>
              <a:t>Reflektometer (1)</a:t>
            </a:r>
          </a:p>
        </p:txBody>
      </p:sp>
      <p:pic>
        <p:nvPicPr>
          <p:cNvPr id="1594376" name="Picture 3" descr="slika6"/>
          <p:cNvPicPr>
            <a:picLocks noGrp="1" noChangeAspect="1" noChangeArrowheads="1"/>
          </p:cNvPicPr>
          <p:nvPr>
            <p:ph sz="half" idx="1"/>
          </p:nvPr>
        </p:nvPicPr>
        <p:blipFill>
          <a:blip r:embed="rId4"/>
          <a:srcRect/>
          <a:stretch>
            <a:fillRect/>
          </a:stretch>
        </p:blipFill>
        <p:spPr>
          <a:xfrm>
            <a:off x="387350" y="2036763"/>
            <a:ext cx="2965450" cy="1997075"/>
          </a:xfrm>
        </p:spPr>
      </p:pic>
      <p:graphicFrame>
        <p:nvGraphicFramePr>
          <p:cNvPr id="1594372" name="Rectangle 4"/>
          <p:cNvGraphicFramePr>
            <a:graphicFrameLocks noGrp="1"/>
          </p:cNvGraphicFramePr>
          <p:nvPr>
            <p:ph sz="quarter" idx="2"/>
          </p:nvPr>
        </p:nvGraphicFramePr>
        <p:xfrm>
          <a:off x="4929188" y="1468438"/>
          <a:ext cx="3521075" cy="2347912"/>
        </p:xfrm>
        <a:graphic>
          <a:graphicData uri="http://schemas.openxmlformats.org/presentationml/2006/ole">
            <mc:AlternateContent xmlns:mc="http://schemas.openxmlformats.org/markup-compatibility/2006">
              <mc:Choice xmlns:v="urn:schemas-microsoft-com:vml" Requires="v">
                <p:oleObj spid="_x0000_s1594405" name="Equation" r:id="rId5" imgW="0" imgH="0" progId="Equation.3">
                  <p:embed/>
                </p:oleObj>
              </mc:Choice>
              <mc:Fallback>
                <p:oleObj name="Equation" r:id="rId5"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929188" y="1468438"/>
                        <a:ext cx="35210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4377" name="Text Box 5"/>
          <p:cNvSpPr txBox="1">
            <a:spLocks noChangeArrowheads="1"/>
          </p:cNvSpPr>
          <p:nvPr/>
        </p:nvSpPr>
        <p:spPr bwMode="auto">
          <a:xfrm>
            <a:off x="822325" y="4060825"/>
            <a:ext cx="250666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Osnovna shema reflektometra</a:t>
            </a:r>
          </a:p>
        </p:txBody>
      </p:sp>
      <p:graphicFrame>
        <p:nvGraphicFramePr>
          <p:cNvPr id="1594374" name="Object 6"/>
          <p:cNvGraphicFramePr>
            <a:graphicFrameLocks noGrp="1" noChangeAspect="1"/>
          </p:cNvGraphicFramePr>
          <p:nvPr>
            <p:ph sz="quarter" idx="3"/>
          </p:nvPr>
        </p:nvGraphicFramePr>
        <p:xfrm>
          <a:off x="3851275" y="2840038"/>
          <a:ext cx="1314450" cy="609600"/>
        </p:xfrm>
        <a:graphic>
          <a:graphicData uri="http://schemas.openxmlformats.org/presentationml/2006/ole">
            <mc:AlternateContent xmlns:mc="http://schemas.openxmlformats.org/markup-compatibility/2006">
              <mc:Choice xmlns:v="urn:schemas-microsoft-com:vml" Requires="v">
                <p:oleObj spid="_x0000_s1594406" name="Equation" r:id="rId6" imgW="876240" imgH="406080" progId="Equation.3">
                  <p:embed/>
                </p:oleObj>
              </mc:Choice>
              <mc:Fallback>
                <p:oleObj name="Equation" r:id="rId6" imgW="876240" imgH="40608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840038"/>
                        <a:ext cx="13144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94378" name="Text Box 7"/>
          <p:cNvSpPr txBox="1">
            <a:spLocks noChangeArrowheads="1"/>
          </p:cNvSpPr>
          <p:nvPr/>
        </p:nvSpPr>
        <p:spPr bwMode="auto">
          <a:xfrm>
            <a:off x="431800" y="1406525"/>
            <a:ext cx="8348663" cy="5603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Prilagojenost antene na oddajnik merimo </a:t>
            </a:r>
            <a:r>
              <a:rPr lang="sl-SI" sz="1400">
                <a:solidFill>
                  <a:srgbClr val="2469AE"/>
                </a:solidFill>
              </a:rPr>
              <a:t>z</a:t>
            </a:r>
            <a:r>
              <a:rPr lang="sl-SI" sz="1400"/>
              <a:t> </a:t>
            </a:r>
            <a:r>
              <a:rPr lang="sl-SI" sz="1400">
                <a:solidFill>
                  <a:srgbClr val="2469AE"/>
                </a:solidFill>
              </a:rPr>
              <a:t>reflektometrom, </a:t>
            </a:r>
            <a:r>
              <a:rPr lang="sl-SI" sz="1400"/>
              <a:t>s katerim izmerimo odbojnost.</a:t>
            </a:r>
          </a:p>
          <a:p>
            <a:pPr eaLnBrk="0" hangingPunct="0">
              <a:spcBef>
                <a:spcPct val="20000"/>
              </a:spcBef>
              <a:buClr>
                <a:schemeClr val="tx2"/>
              </a:buClr>
              <a:buSzPct val="75000"/>
              <a:buFont typeface="Monotype Sorts"/>
              <a:buNone/>
            </a:pPr>
            <a:r>
              <a:rPr lang="sl-SI" sz="1400"/>
              <a:t>Iz odbojnosti lahko izračunamo SWR.  </a:t>
            </a:r>
          </a:p>
        </p:txBody>
      </p:sp>
      <p:sp>
        <p:nvSpPr>
          <p:cNvPr id="1594379" name="Text Box 8"/>
          <p:cNvSpPr txBox="1">
            <a:spLocks noChangeArrowheads="1"/>
          </p:cNvSpPr>
          <p:nvPr/>
        </p:nvSpPr>
        <p:spPr bwMode="auto">
          <a:xfrm>
            <a:off x="593725" y="4660900"/>
            <a:ext cx="31750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Char char="n"/>
            </a:pPr>
            <a:endParaRPr lang="sl-SI"/>
          </a:p>
        </p:txBody>
      </p:sp>
      <p:sp>
        <p:nvSpPr>
          <p:cNvPr id="1594380" name="Text Box 9"/>
          <p:cNvSpPr txBox="1">
            <a:spLocks noChangeArrowheads="1"/>
          </p:cNvSpPr>
          <p:nvPr/>
        </p:nvSpPr>
        <p:spPr bwMode="auto">
          <a:xfrm>
            <a:off x="365125" y="4546600"/>
            <a:ext cx="8351838" cy="15890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Reflektometer (merilec odbitih – reflektiranih valov) je v osnovi Wheatstonov mostič za visoke frekvence, </a:t>
            </a:r>
          </a:p>
          <a:p>
            <a:pPr eaLnBrk="0" hangingPunct="0">
              <a:spcBef>
                <a:spcPct val="20000"/>
              </a:spcBef>
              <a:buClr>
                <a:schemeClr val="tx2"/>
              </a:buClr>
              <a:buSzPct val="75000"/>
              <a:buFont typeface="Monotype Sorts"/>
              <a:buNone/>
            </a:pPr>
            <a:r>
              <a:rPr lang="sl-SI" sz="1200"/>
              <a:t>kjer upornosti nadomestimo z impedancami (merilec impedance).Impedanca bremena je število, ki nam </a:t>
            </a:r>
          </a:p>
          <a:p>
            <a:pPr eaLnBrk="0" hangingPunct="0">
              <a:spcBef>
                <a:spcPct val="20000"/>
              </a:spcBef>
              <a:buClr>
                <a:schemeClr val="tx2"/>
              </a:buClr>
              <a:buSzPct val="75000"/>
              <a:buFont typeface="Monotype Sorts"/>
              <a:buNone/>
            </a:pPr>
            <a:r>
              <a:rPr lang="sl-SI" sz="1200"/>
              <a:t>opisuje povezavo med izmeničnim tokom in napetostjo na bremenu.</a:t>
            </a:r>
          </a:p>
          <a:p>
            <a:pPr eaLnBrk="0" hangingPunct="0">
              <a:spcBef>
                <a:spcPct val="20000"/>
              </a:spcBef>
              <a:buClr>
                <a:schemeClr val="tx2"/>
              </a:buClr>
              <a:buSzPct val="75000"/>
              <a:buFont typeface="Monotype Sorts"/>
              <a:buNone/>
            </a:pPr>
            <a:r>
              <a:rPr lang="sl-SI" sz="1200"/>
              <a:t>Pri visokih frekvencah je težko meriti napetosti in tokove, ker so parazitne kapacitivnosti in induktivnosti </a:t>
            </a:r>
          </a:p>
          <a:p>
            <a:pPr eaLnBrk="0" hangingPunct="0">
              <a:spcBef>
                <a:spcPct val="20000"/>
              </a:spcBef>
              <a:buClr>
                <a:schemeClr val="tx2"/>
              </a:buClr>
              <a:buSzPct val="75000"/>
              <a:buFont typeface="Monotype Sorts"/>
              <a:buNone/>
            </a:pPr>
            <a:r>
              <a:rPr lang="sl-SI" sz="1200"/>
              <a:t>inštrumentov velike, zato tudi ne moremo preprosto izmeriti impedance bremena. Zato merimo namesto </a:t>
            </a:r>
          </a:p>
          <a:p>
            <a:pPr eaLnBrk="0" hangingPunct="0">
              <a:spcBef>
                <a:spcPct val="20000"/>
              </a:spcBef>
              <a:buClr>
                <a:schemeClr val="tx2"/>
              </a:buClr>
              <a:buSzPct val="75000"/>
              <a:buFont typeface="Monotype Sorts"/>
              <a:buNone/>
            </a:pPr>
            <a:r>
              <a:rPr lang="sl-SI" sz="1200"/>
              <a:t>Impedance drugo veličino, ki se imenuje odbojnost.</a:t>
            </a:r>
          </a:p>
          <a:p>
            <a:pPr eaLnBrk="0" hangingPunct="0">
              <a:spcBef>
                <a:spcPct val="20000"/>
              </a:spcBef>
              <a:buClr>
                <a:schemeClr val="tx2"/>
              </a:buClr>
              <a:buSzPct val="75000"/>
              <a:buFont typeface="Monotype Sorts"/>
              <a:buNone/>
            </a:pPr>
            <a:endParaRPr lang="sl-SI" sz="120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25" name="Rectangle 2"/>
          <p:cNvSpPr>
            <a:spLocks noGrp="1" noChangeArrowheads="1"/>
          </p:cNvSpPr>
          <p:nvPr>
            <p:ph type="title" sz="quarter"/>
          </p:nvPr>
        </p:nvSpPr>
        <p:spPr/>
        <p:txBody>
          <a:bodyPr/>
          <a:lstStyle/>
          <a:p>
            <a:pPr eaLnBrk="1" hangingPunct="1"/>
            <a:r>
              <a:rPr lang="sl-SI"/>
              <a:t>Reflektometer (2)</a:t>
            </a:r>
          </a:p>
        </p:txBody>
      </p:sp>
      <p:pic>
        <p:nvPicPr>
          <p:cNvPr id="1596426" name="Picture 3" descr="slika6"/>
          <p:cNvPicPr>
            <a:picLocks noGrp="1" noChangeAspect="1" noChangeArrowheads="1"/>
          </p:cNvPicPr>
          <p:nvPr>
            <p:ph sz="quarter" idx="1"/>
          </p:nvPr>
        </p:nvPicPr>
        <p:blipFill>
          <a:blip r:embed="rId4"/>
          <a:srcRect/>
          <a:stretch>
            <a:fillRect/>
          </a:stretch>
        </p:blipFill>
        <p:spPr>
          <a:xfrm>
            <a:off x="355600" y="1441450"/>
            <a:ext cx="2951163" cy="2230438"/>
          </a:xfrm>
        </p:spPr>
      </p:pic>
      <p:graphicFrame>
        <p:nvGraphicFramePr>
          <p:cNvPr id="1596420" name="Rectangle 4"/>
          <p:cNvGraphicFramePr>
            <a:graphicFrameLocks noGrp="1"/>
          </p:cNvGraphicFramePr>
          <p:nvPr>
            <p:ph sz="quarter" idx="2"/>
          </p:nvPr>
        </p:nvGraphicFramePr>
        <p:xfrm>
          <a:off x="4929188" y="1468438"/>
          <a:ext cx="3521075" cy="2347912"/>
        </p:xfrm>
        <a:graphic>
          <a:graphicData uri="http://schemas.openxmlformats.org/presentationml/2006/ole">
            <mc:AlternateContent xmlns:mc="http://schemas.openxmlformats.org/markup-compatibility/2006">
              <mc:Choice xmlns:v="urn:schemas-microsoft-com:vml" Requires="v">
                <p:oleObj spid="_x0000_s1596470" name="Equation" r:id="rId5" imgW="0" imgH="0" progId="Equation.3">
                  <p:embed/>
                </p:oleObj>
              </mc:Choice>
              <mc:Fallback>
                <p:oleObj name="Equation" r:id="rId5"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929188" y="1468438"/>
                        <a:ext cx="35210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96421" name="Object 5"/>
          <p:cNvGraphicFramePr>
            <a:graphicFrameLocks noGrp="1" noChangeAspect="1"/>
          </p:cNvGraphicFramePr>
          <p:nvPr>
            <p:ph sz="quarter" idx="3"/>
          </p:nvPr>
        </p:nvGraphicFramePr>
        <p:xfrm>
          <a:off x="519113" y="4638675"/>
          <a:ext cx="2141537" cy="539750"/>
        </p:xfrm>
        <a:graphic>
          <a:graphicData uri="http://schemas.openxmlformats.org/presentationml/2006/ole">
            <mc:AlternateContent xmlns:mc="http://schemas.openxmlformats.org/markup-compatibility/2006">
              <mc:Choice xmlns:v="urn:schemas-microsoft-com:vml" Requires="v">
                <p:oleObj spid="_x0000_s1596471" name="Equation" r:id="rId6" imgW="1612800" imgH="406080" progId="Equation.3">
                  <p:embed/>
                </p:oleObj>
              </mc:Choice>
              <mc:Fallback>
                <p:oleObj name="Equation" r:id="rId6" imgW="1612800" imgH="40608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4638675"/>
                        <a:ext cx="214153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96427" name="Text Box 6"/>
          <p:cNvSpPr txBox="1">
            <a:spLocks noChangeArrowheads="1"/>
          </p:cNvSpPr>
          <p:nvPr/>
        </p:nvSpPr>
        <p:spPr bwMode="auto">
          <a:xfrm>
            <a:off x="1222375" y="3328988"/>
            <a:ext cx="1054100"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SWR meter</a:t>
            </a:r>
          </a:p>
        </p:txBody>
      </p:sp>
      <p:sp>
        <p:nvSpPr>
          <p:cNvPr id="1596428" name="Text Box 7"/>
          <p:cNvSpPr txBox="1">
            <a:spLocks noChangeArrowheads="1"/>
          </p:cNvSpPr>
          <p:nvPr/>
        </p:nvSpPr>
        <p:spPr bwMode="auto">
          <a:xfrm>
            <a:off x="2733675" y="5064125"/>
            <a:ext cx="2776538" cy="71278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Z – impedanca bremena</a:t>
            </a:r>
          </a:p>
          <a:p>
            <a:pPr eaLnBrk="0" hangingPunct="0">
              <a:spcBef>
                <a:spcPct val="20000"/>
              </a:spcBef>
              <a:buClr>
                <a:schemeClr val="tx2"/>
              </a:buClr>
              <a:buSzPct val="75000"/>
              <a:buFont typeface="Monotype Sorts"/>
              <a:buNone/>
            </a:pPr>
            <a:r>
              <a:rPr lang="sl-SI" sz="1200"/>
              <a:t>Z</a:t>
            </a:r>
            <a:r>
              <a:rPr lang="sl-SI" sz="1200" baseline="-25000"/>
              <a:t>0</a:t>
            </a:r>
            <a:r>
              <a:rPr lang="sl-SI" sz="1200"/>
              <a:t> – referenčna impedanca (50</a:t>
            </a:r>
            <a:r>
              <a:rPr lang="el-GR" sz="1200"/>
              <a:t>Ω</a:t>
            </a:r>
            <a:r>
              <a:rPr lang="sl-SI" sz="1200"/>
              <a:t>)</a:t>
            </a:r>
          </a:p>
          <a:p>
            <a:pPr eaLnBrk="0" hangingPunct="0">
              <a:spcBef>
                <a:spcPct val="20000"/>
              </a:spcBef>
              <a:buClr>
                <a:schemeClr val="tx2"/>
              </a:buClr>
              <a:buSzPct val="75000"/>
              <a:buFont typeface="Monotype Sorts"/>
              <a:buNone/>
            </a:pPr>
            <a:r>
              <a:rPr lang="ru-RU" sz="1200"/>
              <a:t>Г</a:t>
            </a:r>
            <a:r>
              <a:rPr lang="sl-SI" sz="1200"/>
              <a:t> – velikost odbojnosti </a:t>
            </a:r>
          </a:p>
        </p:txBody>
      </p:sp>
      <p:graphicFrame>
        <p:nvGraphicFramePr>
          <p:cNvPr id="1596424" name="Object 8"/>
          <p:cNvGraphicFramePr>
            <a:graphicFrameLocks noGrp="1" noChangeAspect="1"/>
          </p:cNvGraphicFramePr>
          <p:nvPr>
            <p:ph sz="quarter" idx="4"/>
          </p:nvPr>
        </p:nvGraphicFramePr>
        <p:xfrm>
          <a:off x="557213" y="5845175"/>
          <a:ext cx="2873375" cy="557213"/>
        </p:xfrm>
        <a:graphic>
          <a:graphicData uri="http://schemas.openxmlformats.org/presentationml/2006/ole">
            <mc:AlternateContent xmlns:mc="http://schemas.openxmlformats.org/markup-compatibility/2006">
              <mc:Choice xmlns:v="urn:schemas-microsoft-com:vml" Requires="v">
                <p:oleObj spid="_x0000_s1596472" name="Equation" r:id="rId8" imgW="2095200" imgH="406080" progId="Equation.3">
                  <p:embed/>
                </p:oleObj>
              </mc:Choice>
              <mc:Fallback>
                <p:oleObj name="Equation" r:id="rId8" imgW="2095200" imgH="40608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3" y="5845175"/>
                        <a:ext cx="2873375" cy="55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Group 9"/>
          <p:cNvGraphicFramePr>
            <a:graphicFrameLocks noGrp="1"/>
          </p:cNvGraphicFramePr>
          <p:nvPr/>
        </p:nvGraphicFramePr>
        <p:xfrm>
          <a:off x="4953000" y="2838450"/>
          <a:ext cx="3798888" cy="2103120"/>
        </p:xfrm>
        <a:graphic>
          <a:graphicData uri="http://schemas.openxmlformats.org/drawingml/2006/table">
            <a:tbl>
              <a:tblPr/>
              <a:tblGrid>
                <a:gridCol w="1266825">
                  <a:extLst>
                    <a:ext uri="{9D8B030D-6E8A-4147-A177-3AD203B41FA5}">
                      <a16:colId xmlns:a16="http://schemas.microsoft.com/office/drawing/2014/main" val="20000"/>
                    </a:ext>
                  </a:extLst>
                </a:gridCol>
                <a:gridCol w="1265238">
                  <a:extLst>
                    <a:ext uri="{9D8B030D-6E8A-4147-A177-3AD203B41FA5}">
                      <a16:colId xmlns:a16="http://schemas.microsoft.com/office/drawing/2014/main" val="20001"/>
                    </a:ext>
                  </a:extLst>
                </a:gridCol>
                <a:gridCol w="1266825">
                  <a:extLst>
                    <a:ext uri="{9D8B030D-6E8A-4147-A177-3AD203B41FA5}">
                      <a16:colId xmlns:a16="http://schemas.microsoft.com/office/drawing/2014/main" val="20002"/>
                    </a:ext>
                  </a:extLst>
                </a:gridCol>
              </a:tblGrid>
              <a:tr h="379413">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SWR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a:t>
                      </a:r>
                      <a:r>
                        <a:rPr kumimoji="0" lang="ru-RU" sz="1200" b="0" i="0" u="none" strike="noStrike" cap="none" normalizeH="0" baseline="0">
                          <a:ln>
                            <a:noFill/>
                          </a:ln>
                          <a:solidFill>
                            <a:schemeClr val="tx1"/>
                          </a:solidFill>
                          <a:effectLst/>
                          <a:latin typeface="Verdana" pitchFamily="34" charset="0"/>
                        </a:rPr>
                        <a:t>Г</a:t>
                      </a:r>
                      <a:r>
                        <a:rPr kumimoji="0" lang="sl-SI" sz="1200" b="0" i="0" u="none" strike="noStrike" cap="none" normalizeH="0" baseline="0">
                          <a:ln>
                            <a:noFill/>
                          </a:ln>
                          <a:solidFill>
                            <a:schemeClr val="tx1"/>
                          </a:solidFill>
                          <a:effectLst/>
                          <a:latin typeface="Verdana" pitchFamily="34" charset="0"/>
                        </a:rPr>
                        <a:t>|</a:t>
                      </a:r>
                      <a:endParaRPr kumimoji="0" lang="ru-RU" sz="1200" b="0" i="0" u="none" strike="noStrike" cap="none" normalizeH="0" baseline="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Odbita moč [%]</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508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52413">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508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52413">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0.67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45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508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0.8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64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50825">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a:t>
                      </a:r>
                      <a:r>
                        <a:rPr kumimoji="0" lang="sl-SI" sz="1200" b="0" i="0" u="none" strike="noStrike" cap="none" normalizeH="0" baseline="0">
                          <a:ln>
                            <a:noFill/>
                          </a:ln>
                          <a:solidFill>
                            <a:schemeClr val="tx1"/>
                          </a:solidFill>
                          <a:effectLst/>
                          <a:latin typeface="Verdana" pitchFamily="34" charset="0"/>
                          <a:sym typeface="Symbol" pitchFamily="18" charset="2"/>
                        </a:rPr>
                        <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20000"/>
                        </a:spcAft>
                        <a:buClrTx/>
                        <a:buSzTx/>
                        <a:buFont typeface="Wingdings" pitchFamily="2" charset="2"/>
                        <a:buNone/>
                        <a:tabLst/>
                      </a:pPr>
                      <a:r>
                        <a:rPr kumimoji="0" lang="sl-SI" sz="1200" b="0" i="0" u="none" strike="noStrike" cap="none" normalizeH="0" baseline="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596463" name="Text Box 43"/>
          <p:cNvSpPr txBox="1">
            <a:spLocks noChangeArrowheads="1"/>
          </p:cNvSpPr>
          <p:nvPr/>
        </p:nvSpPr>
        <p:spPr bwMode="auto">
          <a:xfrm>
            <a:off x="474663" y="5518150"/>
            <a:ext cx="1144587"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Valovitost:</a:t>
            </a:r>
          </a:p>
        </p:txBody>
      </p:sp>
      <p:sp>
        <p:nvSpPr>
          <p:cNvPr id="1596464" name="Text Box 44"/>
          <p:cNvSpPr txBox="1">
            <a:spLocks noChangeArrowheads="1"/>
          </p:cNvSpPr>
          <p:nvPr/>
        </p:nvSpPr>
        <p:spPr bwMode="auto">
          <a:xfrm>
            <a:off x="365125" y="3770313"/>
            <a:ext cx="4024313" cy="8159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Odbojnost </a:t>
            </a:r>
            <a:r>
              <a:rPr lang="ru-RU" sz="1400"/>
              <a:t>Г</a:t>
            </a:r>
            <a:r>
              <a:rPr lang="sl-SI" sz="1400"/>
              <a:t> predstavlja razmerje amplitud</a:t>
            </a:r>
          </a:p>
          <a:p>
            <a:pPr eaLnBrk="0" hangingPunct="0">
              <a:spcBef>
                <a:spcPct val="20000"/>
              </a:spcBef>
              <a:buClr>
                <a:schemeClr val="tx2"/>
              </a:buClr>
              <a:buSzPct val="75000"/>
              <a:buFont typeface="Monotype Sorts"/>
              <a:buNone/>
            </a:pPr>
            <a:r>
              <a:rPr lang="sl-SI" sz="1400"/>
              <a:t>napredujočega in odbitega vala na</a:t>
            </a:r>
          </a:p>
          <a:p>
            <a:pPr eaLnBrk="0" hangingPunct="0">
              <a:spcBef>
                <a:spcPct val="20000"/>
              </a:spcBef>
              <a:buClr>
                <a:schemeClr val="tx2"/>
              </a:buClr>
              <a:buSzPct val="75000"/>
              <a:buFont typeface="Monotype Sorts"/>
              <a:buNone/>
            </a:pPr>
            <a:r>
              <a:rPr lang="sl-SI" sz="1400"/>
              <a:t>visokofrekvenčnem vodu:</a:t>
            </a:r>
          </a:p>
        </p:txBody>
      </p:sp>
      <p:sp>
        <p:nvSpPr>
          <p:cNvPr id="1596465" name="Rectangle 45"/>
          <p:cNvSpPr>
            <a:spLocks noChangeArrowheads="1"/>
          </p:cNvSpPr>
          <p:nvPr/>
        </p:nvSpPr>
        <p:spPr bwMode="auto">
          <a:xfrm>
            <a:off x="4408488" y="1828800"/>
            <a:ext cx="473075" cy="379413"/>
          </a:xfrm>
          <a:prstGeom prst="rect">
            <a:avLst/>
          </a:prstGeom>
          <a:solidFill>
            <a:schemeClr val="accent1"/>
          </a:solidFill>
          <a:ln w="12700">
            <a:solidFill>
              <a:schemeClr val="tx1"/>
            </a:solidFill>
            <a:miter lim="800000"/>
            <a:headEnd type="none" w="sm" len="sm"/>
            <a:tailEnd type="none" w="sm" len="sm"/>
          </a:ln>
        </p:spPr>
        <p:txBody>
          <a:bodyPr wrap="none" anchor="ctr">
            <a:spAutoFit/>
          </a:bodyPr>
          <a:lstStyle/>
          <a:p>
            <a:pPr algn="ctr" eaLnBrk="0" hangingPunct="0">
              <a:spcBef>
                <a:spcPct val="20000"/>
              </a:spcBef>
              <a:buClr>
                <a:schemeClr val="tx2"/>
              </a:buClr>
              <a:buSzPct val="75000"/>
              <a:buFont typeface="Monotype Sorts"/>
              <a:buNone/>
            </a:pPr>
            <a:r>
              <a:rPr lang="sl-SI"/>
              <a:t>Tx</a:t>
            </a:r>
          </a:p>
        </p:txBody>
      </p:sp>
      <p:sp>
        <p:nvSpPr>
          <p:cNvPr id="1596466" name="Rectangle 46"/>
          <p:cNvSpPr>
            <a:spLocks noChangeArrowheads="1"/>
          </p:cNvSpPr>
          <p:nvPr/>
        </p:nvSpPr>
        <p:spPr bwMode="auto">
          <a:xfrm>
            <a:off x="5883275" y="1831975"/>
            <a:ext cx="736600" cy="379413"/>
          </a:xfrm>
          <a:prstGeom prst="rect">
            <a:avLst/>
          </a:prstGeom>
          <a:solidFill>
            <a:schemeClr val="accent1"/>
          </a:solidFill>
          <a:ln w="12700">
            <a:solidFill>
              <a:schemeClr val="tx1"/>
            </a:solidFill>
            <a:miter lim="800000"/>
            <a:headEnd type="none" w="sm" len="sm"/>
            <a:tailEnd type="none" w="sm" len="sm"/>
          </a:ln>
        </p:spPr>
        <p:txBody>
          <a:bodyPr wrap="none" anchor="ctr">
            <a:spAutoFit/>
          </a:bodyPr>
          <a:lstStyle/>
          <a:p>
            <a:pPr algn="ctr" eaLnBrk="0" hangingPunct="0">
              <a:spcBef>
                <a:spcPct val="20000"/>
              </a:spcBef>
              <a:buClr>
                <a:schemeClr val="tx2"/>
              </a:buClr>
              <a:buSzPct val="75000"/>
              <a:buFont typeface="Monotype Sorts"/>
              <a:buNone/>
            </a:pPr>
            <a:r>
              <a:rPr lang="sl-SI"/>
              <a:t>SWR</a:t>
            </a:r>
          </a:p>
        </p:txBody>
      </p:sp>
      <p:sp>
        <p:nvSpPr>
          <p:cNvPr id="1596467" name="Line 47"/>
          <p:cNvSpPr>
            <a:spLocks noChangeShapeType="1"/>
          </p:cNvSpPr>
          <p:nvPr/>
        </p:nvSpPr>
        <p:spPr bwMode="auto">
          <a:xfrm>
            <a:off x="4892675" y="2019300"/>
            <a:ext cx="981075"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596468" name="Line 48"/>
          <p:cNvSpPr>
            <a:spLocks noChangeShapeType="1"/>
          </p:cNvSpPr>
          <p:nvPr/>
        </p:nvSpPr>
        <p:spPr bwMode="auto">
          <a:xfrm>
            <a:off x="6626225" y="2016125"/>
            <a:ext cx="571500"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596469" name="Line 49"/>
          <p:cNvSpPr>
            <a:spLocks noChangeShapeType="1"/>
          </p:cNvSpPr>
          <p:nvPr/>
        </p:nvSpPr>
        <p:spPr bwMode="auto">
          <a:xfrm flipV="1">
            <a:off x="7191375" y="1641475"/>
            <a:ext cx="0" cy="371475"/>
          </a:xfrm>
          <a:prstGeom prst="line">
            <a:avLst/>
          </a:prstGeom>
          <a:noFill/>
          <a:ln w="12700">
            <a:solidFill>
              <a:schemeClr val="tx1"/>
            </a:solidFill>
            <a:round/>
            <a:headEnd type="none" w="sm" len="sm"/>
            <a:tailEnd type="arrow" w="med" len="med"/>
          </a:ln>
        </p:spPr>
        <p:txBody>
          <a:bodyPr>
            <a:spAutoFit/>
          </a:bodyPr>
          <a:lstStyle/>
          <a:p>
            <a:endParaRPr lang="sl-SI"/>
          </a:p>
        </p:txBody>
      </p:sp>
      <p:sp>
        <p:nvSpPr>
          <p:cNvPr id="1596470" name="Text Box 50"/>
          <p:cNvSpPr txBox="1">
            <a:spLocks noChangeArrowheads="1"/>
          </p:cNvSpPr>
          <p:nvPr/>
        </p:nvSpPr>
        <p:spPr bwMode="auto">
          <a:xfrm>
            <a:off x="7254875" y="1536700"/>
            <a:ext cx="7127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antena</a:t>
            </a:r>
          </a:p>
        </p:txBody>
      </p:sp>
      <p:sp>
        <p:nvSpPr>
          <p:cNvPr id="1596471" name="Text Box 51"/>
          <p:cNvSpPr txBox="1">
            <a:spLocks noChangeArrowheads="1"/>
          </p:cNvSpPr>
          <p:nvPr/>
        </p:nvSpPr>
        <p:spPr bwMode="auto">
          <a:xfrm>
            <a:off x="4670425" y="2203450"/>
            <a:ext cx="195103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Priključitev SWR metra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Rectangle 2"/>
          <p:cNvSpPr>
            <a:spLocks noGrp="1" noChangeArrowheads="1"/>
          </p:cNvSpPr>
          <p:nvPr>
            <p:ph type="title"/>
          </p:nvPr>
        </p:nvSpPr>
        <p:spPr/>
        <p:txBody>
          <a:bodyPr/>
          <a:lstStyle/>
          <a:p>
            <a:pPr eaLnBrk="1" hangingPunct="1"/>
            <a:r>
              <a:rPr lang="sl-SI"/>
              <a:t>CEPT – ECC/REC/(05)06 </a:t>
            </a:r>
          </a:p>
        </p:txBody>
      </p:sp>
      <p:sp>
        <p:nvSpPr>
          <p:cNvPr id="1103874" name="Rectangle 3"/>
          <p:cNvSpPr>
            <a:spLocks noGrp="1" noChangeArrowheads="1"/>
          </p:cNvSpPr>
          <p:nvPr>
            <p:ph type="body" idx="1"/>
          </p:nvPr>
        </p:nvSpPr>
        <p:spPr/>
        <p:txBody>
          <a:bodyPr/>
          <a:lstStyle/>
          <a:p>
            <a:pPr eaLnBrk="1" hangingPunct="1">
              <a:buFont typeface="Wingdings" pitchFamily="2" charset="2"/>
              <a:buNone/>
            </a:pPr>
            <a:r>
              <a:rPr lang="fr-FR" dirty="0">
                <a:solidFill>
                  <a:srgbClr val="2469AE"/>
                </a:solidFill>
              </a:rPr>
              <a:t>CEPT Novice Radio Amateur Licence</a:t>
            </a:r>
            <a:r>
              <a:rPr lang="sl-SI" dirty="0"/>
              <a:t>.</a:t>
            </a:r>
          </a:p>
        </p:txBody>
      </p:sp>
      <p:pic>
        <p:nvPicPr>
          <p:cNvPr id="1720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886" y="2201825"/>
            <a:ext cx="5581498" cy="423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29" name="Rectangle 2"/>
          <p:cNvSpPr>
            <a:spLocks noGrp="1" noChangeArrowheads="1"/>
          </p:cNvSpPr>
          <p:nvPr>
            <p:ph type="title"/>
          </p:nvPr>
        </p:nvSpPr>
        <p:spPr/>
        <p:txBody>
          <a:bodyPr/>
          <a:lstStyle/>
          <a:p>
            <a:pPr eaLnBrk="1" hangingPunct="1"/>
            <a:r>
              <a:rPr lang="sl-SI"/>
              <a:t>Merjenje prilagojenosti antene na oddajnik</a:t>
            </a:r>
          </a:p>
        </p:txBody>
      </p:sp>
      <p:sp>
        <p:nvSpPr>
          <p:cNvPr id="1891330" name="Rectangle 3"/>
          <p:cNvSpPr>
            <a:spLocks noGrp="1" noChangeArrowheads="1"/>
          </p:cNvSpPr>
          <p:nvPr>
            <p:ph type="body" idx="1"/>
          </p:nvPr>
        </p:nvSpPr>
        <p:spPr/>
        <p:txBody>
          <a:bodyPr/>
          <a:lstStyle/>
          <a:p>
            <a:pPr eaLnBrk="1" hangingPunct="1"/>
            <a:r>
              <a:rPr lang="sl-SI" sz="1400">
                <a:solidFill>
                  <a:srgbClr val="2469AE"/>
                </a:solidFill>
              </a:rPr>
              <a:t>Prilagojenost bremena na generator</a:t>
            </a:r>
            <a:r>
              <a:rPr lang="sl-SI" sz="1400"/>
              <a:t> (npr. prilagojenost antene na oddajnik) opišemo </a:t>
            </a:r>
            <a:r>
              <a:rPr lang="sl-SI" sz="1400">
                <a:solidFill>
                  <a:srgbClr val="2469AE"/>
                </a:solidFill>
              </a:rPr>
              <a:t>z odbojnostjo.</a:t>
            </a:r>
          </a:p>
          <a:p>
            <a:pPr eaLnBrk="1" hangingPunct="1"/>
            <a:r>
              <a:rPr lang="sl-SI" sz="1400">
                <a:solidFill>
                  <a:srgbClr val="2469AE"/>
                </a:solidFill>
              </a:rPr>
              <a:t>Odbojnost se ne spremeni, </a:t>
            </a:r>
            <a:r>
              <a:rPr lang="sl-SI" sz="1400"/>
              <a:t>če med breme in reflektometer vstavimo kos brez izgubnega koaksialnega kabla, ki ima karakteristično impedanco enako referenčni impedanci reflektometra (merilnika odbojnosti oz. SWR metra).</a:t>
            </a:r>
          </a:p>
          <a:p>
            <a:pPr eaLnBrk="1" hangingPunct="1"/>
            <a:r>
              <a:rPr lang="sl-SI" sz="1400"/>
              <a:t>Meritev prilagojenosti antene na oddajnik izmerimo s </a:t>
            </a:r>
            <a:r>
              <a:rPr lang="sl-SI" sz="1400">
                <a:solidFill>
                  <a:srgbClr val="2469AE"/>
                </a:solidFill>
              </a:rPr>
              <a:t>SWR metrom.</a:t>
            </a:r>
            <a:r>
              <a:rPr lang="sl-SI" sz="1400"/>
              <a:t> </a:t>
            </a:r>
          </a:p>
          <a:p>
            <a:pPr eaLnBrk="1" hangingPunct="1"/>
            <a:r>
              <a:rPr lang="sl-SI" sz="1400"/>
              <a:t>Iz odbojnost (</a:t>
            </a:r>
            <a:r>
              <a:rPr lang="ru-RU" sz="1400"/>
              <a:t>Г</a:t>
            </a:r>
            <a:r>
              <a:rPr lang="sl-SI" sz="1400"/>
              <a:t>) lahko izračunamo valovitosti (SWR).</a:t>
            </a:r>
          </a:p>
          <a:p>
            <a:pPr eaLnBrk="1" hangingPunct="1"/>
            <a:r>
              <a:rPr lang="sl-SI" sz="1400"/>
              <a:t>Odbojnost nima enote:</a:t>
            </a:r>
          </a:p>
          <a:p>
            <a:pPr lvl="1" eaLnBrk="1" hangingPunct="1"/>
            <a:r>
              <a:rPr lang="sl-SI" sz="1400">
                <a:solidFill>
                  <a:srgbClr val="2469AE"/>
                </a:solidFill>
              </a:rPr>
              <a:t>Odbojnost 0</a:t>
            </a:r>
            <a:r>
              <a:rPr lang="sl-SI" sz="1400"/>
              <a:t> pomeni popolnoma prilagojeno breme na generator</a:t>
            </a:r>
          </a:p>
          <a:p>
            <a:pPr lvl="1" eaLnBrk="1" hangingPunct="1"/>
            <a:r>
              <a:rPr lang="sl-SI" sz="1400">
                <a:solidFill>
                  <a:srgbClr val="2469AE"/>
                </a:solidFill>
              </a:rPr>
              <a:t>Odbojnost 1</a:t>
            </a:r>
            <a:r>
              <a:rPr lang="sl-SI" sz="1400"/>
              <a:t> pomeni popolnoma neprilagojeno breme.</a:t>
            </a:r>
          </a:p>
          <a:p>
            <a:pPr eaLnBrk="1" hangingPunct="1"/>
            <a:r>
              <a:rPr lang="sl-SI" sz="1400"/>
              <a:t>Valovitost (SWR):</a:t>
            </a:r>
          </a:p>
          <a:p>
            <a:pPr lvl="1" eaLnBrk="1" hangingPunct="1"/>
            <a:r>
              <a:rPr lang="sl-SI" sz="1400">
                <a:solidFill>
                  <a:srgbClr val="2469AE"/>
                </a:solidFill>
              </a:rPr>
              <a:t>SWR 1</a:t>
            </a:r>
            <a:r>
              <a:rPr lang="sl-SI" sz="1400"/>
              <a:t> pomeni popolnoma prilagojeno breme</a:t>
            </a:r>
          </a:p>
          <a:p>
            <a:pPr lvl="1" eaLnBrk="1" hangingPunct="1"/>
            <a:r>
              <a:rPr lang="sl-SI" sz="1400">
                <a:solidFill>
                  <a:srgbClr val="2469AE"/>
                </a:solidFill>
              </a:rPr>
              <a:t>SWR </a:t>
            </a:r>
            <a:r>
              <a:rPr lang="sl-SI" sz="1400">
                <a:solidFill>
                  <a:srgbClr val="2469AE"/>
                </a:solidFill>
                <a:sym typeface="Symbol" pitchFamily="18" charset="2"/>
              </a:rPr>
              <a:t></a:t>
            </a:r>
            <a:r>
              <a:rPr lang="sl-SI" sz="1400">
                <a:sym typeface="Symbol" pitchFamily="18" charset="2"/>
              </a:rPr>
              <a:t> pomeni popolnoma neprilagojeno breme</a:t>
            </a:r>
            <a:endParaRPr lang="sl-SI" sz="1400"/>
          </a:p>
          <a:p>
            <a:pPr eaLnBrk="1" hangingPunct="1"/>
            <a:r>
              <a:rPr lang="sl-SI" sz="1400">
                <a:solidFill>
                  <a:srgbClr val="2469AE"/>
                </a:solidFill>
              </a:rPr>
              <a:t>Meritev valovitosti (SWR) z običajnim merilnikom SWR:</a:t>
            </a:r>
            <a:r>
              <a:rPr lang="sl-SI" sz="1400"/>
              <a:t> preklopnik postavimo v položaj za merjenje napredujočega vala in potenciometer nastavimo tako, da inštrument kaže poln odklon. Nato damo preklopnik v položaj za merjenje odbitega vala in na skali odčitamo vrednost valovitosti.</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7" name="Rectangle 2"/>
          <p:cNvSpPr>
            <a:spLocks noGrp="1" noChangeArrowheads="1"/>
          </p:cNvSpPr>
          <p:nvPr>
            <p:ph type="title"/>
          </p:nvPr>
        </p:nvSpPr>
        <p:spPr/>
        <p:txBody>
          <a:bodyPr/>
          <a:lstStyle/>
          <a:p>
            <a:pPr eaLnBrk="1" hangingPunct="1"/>
            <a:r>
              <a:rPr lang="sl-SI"/>
              <a:t>Frekvenčni merilniki</a:t>
            </a:r>
          </a:p>
        </p:txBody>
      </p:sp>
      <p:pic>
        <p:nvPicPr>
          <p:cNvPr id="1893378" name="Picture 3" descr="slika6"/>
          <p:cNvPicPr>
            <a:picLocks noChangeAspect="1" noChangeArrowheads="1"/>
          </p:cNvPicPr>
          <p:nvPr/>
        </p:nvPicPr>
        <p:blipFill>
          <a:blip r:embed="rId3"/>
          <a:srcRect/>
          <a:stretch>
            <a:fillRect/>
          </a:stretch>
        </p:blipFill>
        <p:spPr bwMode="auto">
          <a:xfrm>
            <a:off x="538163" y="2066925"/>
            <a:ext cx="3438525" cy="1901825"/>
          </a:xfrm>
          <a:prstGeom prst="rect">
            <a:avLst/>
          </a:prstGeom>
          <a:noFill/>
          <a:ln w="9525">
            <a:noFill/>
            <a:miter lim="800000"/>
            <a:headEnd/>
            <a:tailEnd/>
          </a:ln>
        </p:spPr>
      </p:pic>
      <p:sp>
        <p:nvSpPr>
          <p:cNvPr id="1893379" name="Text Box 4"/>
          <p:cNvSpPr txBox="1">
            <a:spLocks noChangeArrowheads="1"/>
          </p:cNvSpPr>
          <p:nvPr/>
        </p:nvSpPr>
        <p:spPr bwMode="auto">
          <a:xfrm>
            <a:off x="1069975" y="3940175"/>
            <a:ext cx="25971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Osnovni načrt števca frekvence</a:t>
            </a:r>
          </a:p>
        </p:txBody>
      </p:sp>
      <p:pic>
        <p:nvPicPr>
          <p:cNvPr id="1893380" name="Picture 5" descr="slika6"/>
          <p:cNvPicPr>
            <a:picLocks noChangeAspect="1" noChangeArrowheads="1"/>
          </p:cNvPicPr>
          <p:nvPr/>
        </p:nvPicPr>
        <p:blipFill>
          <a:blip r:embed="rId4"/>
          <a:srcRect/>
          <a:stretch>
            <a:fillRect/>
          </a:stretch>
        </p:blipFill>
        <p:spPr bwMode="auto">
          <a:xfrm>
            <a:off x="5068888" y="2674938"/>
            <a:ext cx="2935287" cy="1252537"/>
          </a:xfrm>
          <a:prstGeom prst="rect">
            <a:avLst/>
          </a:prstGeom>
          <a:noFill/>
          <a:ln w="9525">
            <a:noFill/>
            <a:miter lim="800000"/>
            <a:headEnd/>
            <a:tailEnd/>
          </a:ln>
        </p:spPr>
      </p:pic>
      <p:sp>
        <p:nvSpPr>
          <p:cNvPr id="1893381" name="Text Box 6"/>
          <p:cNvSpPr txBox="1">
            <a:spLocks noChangeArrowheads="1"/>
          </p:cNvSpPr>
          <p:nvPr/>
        </p:nvSpPr>
        <p:spPr bwMode="auto">
          <a:xfrm>
            <a:off x="4943475" y="3862388"/>
            <a:ext cx="3097213"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Sita na vhodu frekvenčnega merilnika</a:t>
            </a:r>
          </a:p>
        </p:txBody>
      </p:sp>
      <p:pic>
        <p:nvPicPr>
          <p:cNvPr id="1893382" name="Picture 7" descr="slika6"/>
          <p:cNvPicPr>
            <a:picLocks noChangeAspect="1" noChangeArrowheads="1"/>
          </p:cNvPicPr>
          <p:nvPr/>
        </p:nvPicPr>
        <p:blipFill>
          <a:blip r:embed="rId5"/>
          <a:srcRect/>
          <a:stretch>
            <a:fillRect/>
          </a:stretch>
        </p:blipFill>
        <p:spPr bwMode="auto">
          <a:xfrm>
            <a:off x="981075" y="4860925"/>
            <a:ext cx="2955925" cy="1390650"/>
          </a:xfrm>
          <a:prstGeom prst="rect">
            <a:avLst/>
          </a:prstGeom>
          <a:noFill/>
          <a:ln w="9525">
            <a:noFill/>
            <a:miter lim="800000"/>
            <a:headEnd/>
            <a:tailEnd/>
          </a:ln>
        </p:spPr>
      </p:pic>
      <p:sp>
        <p:nvSpPr>
          <p:cNvPr id="1893383" name="Text Box 8"/>
          <p:cNvSpPr txBox="1">
            <a:spLocks noChangeArrowheads="1"/>
          </p:cNvSpPr>
          <p:nvPr/>
        </p:nvSpPr>
        <p:spPr bwMode="auto">
          <a:xfrm>
            <a:off x="1047750" y="6232525"/>
            <a:ext cx="257016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Absorbcijski merilnik frekvence</a:t>
            </a:r>
          </a:p>
        </p:txBody>
      </p:sp>
      <p:sp>
        <p:nvSpPr>
          <p:cNvPr id="1893384" name="Text Box 9"/>
          <p:cNvSpPr txBox="1">
            <a:spLocks noChangeArrowheads="1"/>
          </p:cNvSpPr>
          <p:nvPr/>
        </p:nvSpPr>
        <p:spPr bwMode="auto">
          <a:xfrm>
            <a:off x="504825" y="1466850"/>
            <a:ext cx="6456363"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Inštrument za merjenje frekvence se imenuje </a:t>
            </a:r>
            <a:r>
              <a:rPr lang="sl-SI" sz="1200">
                <a:solidFill>
                  <a:srgbClr val="2469AE"/>
                </a:solidFill>
              </a:rPr>
              <a:t>frekvenčni števec</a:t>
            </a:r>
            <a:r>
              <a:rPr lang="sl-SI" sz="1200"/>
              <a:t> (frekvencmeter).</a:t>
            </a:r>
          </a:p>
          <a:p>
            <a:pPr eaLnBrk="0" hangingPunct="0">
              <a:spcBef>
                <a:spcPct val="20000"/>
              </a:spcBef>
              <a:buClr>
                <a:schemeClr val="tx2"/>
              </a:buClr>
              <a:buSzPct val="75000"/>
              <a:buFont typeface="Monotype Sorts"/>
              <a:buNone/>
            </a:pPr>
            <a:r>
              <a:rPr lang="sl-SI" sz="1200"/>
              <a:t>Frekvenčni števec </a:t>
            </a:r>
            <a:r>
              <a:rPr lang="sl-SI" sz="1200">
                <a:solidFill>
                  <a:srgbClr val="2469AE"/>
                </a:solidFill>
              </a:rPr>
              <a:t>prešteje  število impulzov  na določeno časovno enoto.</a:t>
            </a:r>
          </a:p>
        </p:txBody>
      </p:sp>
      <p:sp>
        <p:nvSpPr>
          <p:cNvPr id="1893385" name="Text Box 10"/>
          <p:cNvSpPr txBox="1">
            <a:spLocks noChangeArrowheads="1"/>
          </p:cNvSpPr>
          <p:nvPr/>
        </p:nvSpPr>
        <p:spPr bwMode="auto">
          <a:xfrm>
            <a:off x="3984625" y="5670550"/>
            <a:ext cx="4651375"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Absorbcijski merilnik frekvence deluje na </a:t>
            </a:r>
            <a:r>
              <a:rPr lang="sl-SI" sz="1200">
                <a:solidFill>
                  <a:srgbClr val="2469AE"/>
                </a:solidFill>
              </a:rPr>
              <a:t>principu iskanja </a:t>
            </a:r>
          </a:p>
          <a:p>
            <a:pPr eaLnBrk="0" hangingPunct="0">
              <a:spcBef>
                <a:spcPct val="20000"/>
              </a:spcBef>
              <a:buClr>
                <a:schemeClr val="tx2"/>
              </a:buClr>
              <a:buSzPct val="75000"/>
              <a:buFont typeface="Monotype Sorts"/>
              <a:buNone/>
            </a:pPr>
            <a:r>
              <a:rPr lang="sl-SI" sz="1200">
                <a:solidFill>
                  <a:srgbClr val="2469AE"/>
                </a:solidFill>
              </a:rPr>
              <a:t>resonančne frekvence.</a:t>
            </a:r>
          </a:p>
        </p:txBody>
      </p:sp>
      <p:sp>
        <p:nvSpPr>
          <p:cNvPr id="1893386" name="Text Box 11"/>
          <p:cNvSpPr txBox="1">
            <a:spLocks noChangeArrowheads="1"/>
          </p:cNvSpPr>
          <p:nvPr/>
        </p:nvSpPr>
        <p:spPr bwMode="auto">
          <a:xfrm>
            <a:off x="441325" y="4318000"/>
            <a:ext cx="7980363" cy="493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Meritev frekvence oddajnika:</a:t>
            </a:r>
            <a:r>
              <a:rPr lang="sl-SI" sz="1200"/>
              <a:t> nastavimo ustrezno časovno bazo, nato primeren del (navadno močno</a:t>
            </a:r>
          </a:p>
          <a:p>
            <a:pPr eaLnBrk="0" hangingPunct="0">
              <a:spcBef>
                <a:spcPct val="20000"/>
              </a:spcBef>
              <a:buClr>
                <a:schemeClr val="tx2"/>
              </a:buClr>
              <a:buSzPct val="75000"/>
              <a:buFont typeface="Monotype Sorts"/>
              <a:buNone/>
            </a:pPr>
            <a:r>
              <a:rPr lang="sl-SI" sz="1200"/>
              <a:t>oslabljen) signala pripeljemo na vhod frekvenčnega števca ter na prikazovalniku odčitamo frekvenco.</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8" name="Rectangle 2"/>
          <p:cNvSpPr>
            <a:spLocks noGrp="1" noChangeArrowheads="1"/>
          </p:cNvSpPr>
          <p:nvPr>
            <p:ph type="title"/>
          </p:nvPr>
        </p:nvSpPr>
        <p:spPr/>
        <p:txBody>
          <a:bodyPr/>
          <a:lstStyle/>
          <a:p>
            <a:pPr eaLnBrk="1" hangingPunct="1"/>
            <a:r>
              <a:rPr lang="sl-SI"/>
              <a:t>GRID-DIP meter</a:t>
            </a:r>
          </a:p>
        </p:txBody>
      </p:sp>
      <p:pic>
        <p:nvPicPr>
          <p:cNvPr id="1602569" name="Picture 3" descr="slika6"/>
          <p:cNvPicPr>
            <a:picLocks noChangeAspect="1" noChangeArrowheads="1"/>
          </p:cNvPicPr>
          <p:nvPr/>
        </p:nvPicPr>
        <p:blipFill>
          <a:blip r:embed="rId4"/>
          <a:srcRect/>
          <a:stretch>
            <a:fillRect/>
          </a:stretch>
        </p:blipFill>
        <p:spPr bwMode="auto">
          <a:xfrm>
            <a:off x="5043488" y="1458913"/>
            <a:ext cx="3565525" cy="3063875"/>
          </a:xfrm>
          <a:prstGeom prst="rect">
            <a:avLst/>
          </a:prstGeom>
          <a:noFill/>
          <a:ln w="9525">
            <a:noFill/>
            <a:miter lim="800000"/>
            <a:headEnd/>
            <a:tailEnd/>
          </a:ln>
        </p:spPr>
      </p:pic>
      <p:sp>
        <p:nvSpPr>
          <p:cNvPr id="1602570" name="Text Box 4"/>
          <p:cNvSpPr txBox="1">
            <a:spLocks noChangeArrowheads="1"/>
          </p:cNvSpPr>
          <p:nvPr/>
        </p:nvSpPr>
        <p:spPr bwMode="auto">
          <a:xfrm>
            <a:off x="5584825" y="4498975"/>
            <a:ext cx="27241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Osnovna shema GRID-DIP metra</a:t>
            </a:r>
          </a:p>
        </p:txBody>
      </p:sp>
      <p:pic>
        <p:nvPicPr>
          <p:cNvPr id="1602571" name="Picture 5" descr="slika6"/>
          <p:cNvPicPr>
            <a:picLocks noChangeAspect="1" noChangeArrowheads="1"/>
          </p:cNvPicPr>
          <p:nvPr/>
        </p:nvPicPr>
        <p:blipFill>
          <a:blip r:embed="rId5"/>
          <a:srcRect/>
          <a:stretch>
            <a:fillRect/>
          </a:stretch>
        </p:blipFill>
        <p:spPr bwMode="auto">
          <a:xfrm>
            <a:off x="681038" y="1512888"/>
            <a:ext cx="2971800" cy="1935162"/>
          </a:xfrm>
          <a:prstGeom prst="rect">
            <a:avLst/>
          </a:prstGeom>
          <a:noFill/>
          <a:ln w="9525">
            <a:noFill/>
            <a:miter lim="800000"/>
            <a:headEnd/>
            <a:tailEnd/>
          </a:ln>
        </p:spPr>
      </p:pic>
      <p:sp>
        <p:nvSpPr>
          <p:cNvPr id="1602572" name="Text Box 6"/>
          <p:cNvSpPr txBox="1">
            <a:spLocks noChangeArrowheads="1"/>
          </p:cNvSpPr>
          <p:nvPr/>
        </p:nvSpPr>
        <p:spPr bwMode="auto">
          <a:xfrm>
            <a:off x="506413" y="3506788"/>
            <a:ext cx="3282950" cy="11509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Merjenje neznane resonančne frekvence</a:t>
            </a:r>
          </a:p>
          <a:p>
            <a:pPr eaLnBrk="0" hangingPunct="0">
              <a:spcBef>
                <a:spcPct val="20000"/>
              </a:spcBef>
              <a:buClr>
                <a:schemeClr val="tx2"/>
              </a:buClr>
              <a:buSzPct val="75000"/>
              <a:buFont typeface="Monotype Sorts"/>
              <a:buNone/>
            </a:pPr>
            <a:r>
              <a:rPr lang="sl-SI" sz="1200"/>
              <a:t>a – kremenčevega kristala</a:t>
            </a:r>
          </a:p>
          <a:p>
            <a:pPr eaLnBrk="0" hangingPunct="0">
              <a:spcBef>
                <a:spcPct val="20000"/>
              </a:spcBef>
              <a:buClr>
                <a:schemeClr val="tx2"/>
              </a:buClr>
              <a:buSzPct val="75000"/>
              <a:buFont typeface="Monotype Sorts"/>
              <a:buNone/>
            </a:pPr>
            <a:r>
              <a:rPr lang="sl-SI" sz="1200"/>
              <a:t>b – kondenzatorja</a:t>
            </a:r>
          </a:p>
          <a:p>
            <a:pPr eaLnBrk="0" hangingPunct="0">
              <a:spcBef>
                <a:spcPct val="20000"/>
              </a:spcBef>
              <a:buClr>
                <a:schemeClr val="tx2"/>
              </a:buClr>
              <a:buSzPct val="75000"/>
              <a:buFont typeface="Monotype Sorts"/>
              <a:buNone/>
            </a:pPr>
            <a:r>
              <a:rPr lang="sl-SI" sz="1200"/>
              <a:t>c - tuljave</a:t>
            </a:r>
          </a:p>
          <a:p>
            <a:pPr eaLnBrk="0" hangingPunct="0">
              <a:spcBef>
                <a:spcPct val="20000"/>
              </a:spcBef>
              <a:buClr>
                <a:schemeClr val="tx2"/>
              </a:buClr>
              <a:buSzPct val="75000"/>
              <a:buFont typeface="Monotype Sorts"/>
              <a:buNone/>
            </a:pPr>
            <a:endParaRPr lang="sl-SI" sz="1200"/>
          </a:p>
        </p:txBody>
      </p:sp>
      <p:graphicFrame>
        <p:nvGraphicFramePr>
          <p:cNvPr id="1602567" name="Object 7"/>
          <p:cNvGraphicFramePr>
            <a:graphicFrameLocks noGrp="1" noChangeAspect="1"/>
          </p:cNvGraphicFramePr>
          <p:nvPr>
            <p:ph idx="1"/>
          </p:nvPr>
        </p:nvGraphicFramePr>
        <p:xfrm>
          <a:off x="701675" y="4986338"/>
          <a:ext cx="2190750" cy="1417637"/>
        </p:xfrm>
        <a:graphic>
          <a:graphicData uri="http://schemas.openxmlformats.org/presentationml/2006/ole">
            <mc:AlternateContent xmlns:mc="http://schemas.openxmlformats.org/markup-compatibility/2006">
              <mc:Choice xmlns:v="urn:schemas-microsoft-com:vml" Requires="v">
                <p:oleObj spid="_x0000_s1602583" name="Enačba" r:id="rId6" imgW="1688760" imgH="1091880" progId="Equation.3">
                  <p:embed/>
                </p:oleObj>
              </mc:Choice>
              <mc:Fallback>
                <p:oleObj name="Enačba" r:id="rId6" imgW="1688760" imgH="109188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675" y="4986338"/>
                        <a:ext cx="2190750" cy="1417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02573" name="Text Box 8"/>
          <p:cNvSpPr txBox="1">
            <a:spLocks noChangeArrowheads="1"/>
          </p:cNvSpPr>
          <p:nvPr/>
        </p:nvSpPr>
        <p:spPr bwMode="auto">
          <a:xfrm>
            <a:off x="565150" y="4592638"/>
            <a:ext cx="2638425" cy="27463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t>Neznani element izračunamo:</a:t>
            </a:r>
          </a:p>
        </p:txBody>
      </p:sp>
      <p:sp>
        <p:nvSpPr>
          <p:cNvPr id="1602574" name="Text Box 9"/>
          <p:cNvSpPr txBox="1">
            <a:spLocks noChangeArrowheads="1"/>
          </p:cNvSpPr>
          <p:nvPr/>
        </p:nvSpPr>
        <p:spPr bwMode="auto">
          <a:xfrm>
            <a:off x="3197225" y="4972050"/>
            <a:ext cx="5441950" cy="9318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Z GRID-DIP metrom lahko izmerimo kapacitivnost (induktivnost)</a:t>
            </a:r>
            <a:r>
              <a:rPr lang="sl-SI" sz="1200"/>
              <a:t> </a:t>
            </a:r>
          </a:p>
          <a:p>
            <a:pPr eaLnBrk="0" hangingPunct="0">
              <a:spcBef>
                <a:spcPct val="20000"/>
              </a:spcBef>
              <a:buClr>
                <a:schemeClr val="tx2"/>
              </a:buClr>
              <a:buSzPct val="75000"/>
              <a:buFont typeface="Monotype Sorts"/>
              <a:buNone/>
            </a:pPr>
            <a:r>
              <a:rPr lang="sl-SI" sz="1200"/>
              <a:t>kondenzatorja (tuljave), če povežemo znani in merjeni element v </a:t>
            </a:r>
          </a:p>
          <a:p>
            <a:pPr eaLnBrk="0" hangingPunct="0">
              <a:spcBef>
                <a:spcPct val="20000"/>
              </a:spcBef>
              <a:buClr>
                <a:schemeClr val="tx2"/>
              </a:buClr>
              <a:buSzPct val="75000"/>
              <a:buFont typeface="Monotype Sorts"/>
              <a:buNone/>
            </a:pPr>
            <a:r>
              <a:rPr lang="sl-SI" sz="1200"/>
              <a:t>nihajni krog in </a:t>
            </a:r>
            <a:r>
              <a:rPr lang="sl-SI" sz="1200">
                <a:solidFill>
                  <a:srgbClr val="2469AE"/>
                </a:solidFill>
              </a:rPr>
              <a:t>izmerimo resonančno frekvenco</a:t>
            </a:r>
            <a:r>
              <a:rPr lang="sl-SI" sz="1200"/>
              <a:t> iz katere izračunamo</a:t>
            </a:r>
          </a:p>
          <a:p>
            <a:pPr eaLnBrk="0" hangingPunct="0">
              <a:spcBef>
                <a:spcPct val="20000"/>
              </a:spcBef>
              <a:buClr>
                <a:schemeClr val="tx2"/>
              </a:buClr>
              <a:buSzPct val="75000"/>
              <a:buFont typeface="Monotype Sorts"/>
              <a:buNone/>
            </a:pPr>
            <a:r>
              <a:rPr lang="sl-SI" sz="1200"/>
              <a:t>vrednost merjenega elementa.</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9" name="Rectangle 2"/>
          <p:cNvSpPr>
            <a:spLocks noGrp="1" noChangeArrowheads="1"/>
          </p:cNvSpPr>
          <p:nvPr>
            <p:ph type="title"/>
          </p:nvPr>
        </p:nvSpPr>
        <p:spPr/>
        <p:txBody>
          <a:bodyPr/>
          <a:lstStyle/>
          <a:p>
            <a:pPr eaLnBrk="1" hangingPunct="1"/>
            <a:r>
              <a:rPr lang="sl-SI"/>
              <a:t>Osciloskop (1)</a:t>
            </a:r>
          </a:p>
        </p:txBody>
      </p:sp>
      <p:pic>
        <p:nvPicPr>
          <p:cNvPr id="1604620" name="Picture 3" descr="slika6"/>
          <p:cNvPicPr>
            <a:picLocks noChangeAspect="1" noChangeArrowheads="1"/>
          </p:cNvPicPr>
          <p:nvPr/>
        </p:nvPicPr>
        <p:blipFill>
          <a:blip r:embed="rId4"/>
          <a:srcRect/>
          <a:stretch>
            <a:fillRect/>
          </a:stretch>
        </p:blipFill>
        <p:spPr bwMode="auto">
          <a:xfrm>
            <a:off x="654050" y="1833563"/>
            <a:ext cx="3336925" cy="2049462"/>
          </a:xfrm>
          <a:prstGeom prst="rect">
            <a:avLst/>
          </a:prstGeom>
          <a:noFill/>
          <a:ln w="9525">
            <a:noFill/>
            <a:miter lim="800000"/>
            <a:headEnd/>
            <a:tailEnd/>
          </a:ln>
        </p:spPr>
      </p:pic>
      <p:pic>
        <p:nvPicPr>
          <p:cNvPr id="1604621" name="Picture 4" descr="slika6"/>
          <p:cNvPicPr>
            <a:picLocks noChangeAspect="1" noChangeArrowheads="1"/>
          </p:cNvPicPr>
          <p:nvPr/>
        </p:nvPicPr>
        <p:blipFill>
          <a:blip r:embed="rId5"/>
          <a:srcRect/>
          <a:stretch>
            <a:fillRect/>
          </a:stretch>
        </p:blipFill>
        <p:spPr bwMode="auto">
          <a:xfrm>
            <a:off x="5041900" y="1828800"/>
            <a:ext cx="3067050" cy="1679575"/>
          </a:xfrm>
          <a:prstGeom prst="rect">
            <a:avLst/>
          </a:prstGeom>
          <a:noFill/>
          <a:ln w="9525">
            <a:noFill/>
            <a:miter lim="800000"/>
            <a:headEnd/>
            <a:tailEnd/>
          </a:ln>
        </p:spPr>
      </p:pic>
      <p:sp>
        <p:nvSpPr>
          <p:cNvPr id="1604622" name="Text Box 5"/>
          <p:cNvSpPr txBox="1">
            <a:spLocks noChangeArrowheads="1"/>
          </p:cNvSpPr>
          <p:nvPr/>
        </p:nvSpPr>
        <p:spPr bwMode="auto">
          <a:xfrm>
            <a:off x="800100" y="3960813"/>
            <a:ext cx="309562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Osnovni princip delovanja osciloskopa</a:t>
            </a:r>
          </a:p>
        </p:txBody>
      </p:sp>
      <p:sp>
        <p:nvSpPr>
          <p:cNvPr id="1604623" name="Text Box 6"/>
          <p:cNvSpPr txBox="1">
            <a:spLocks noChangeArrowheads="1"/>
          </p:cNvSpPr>
          <p:nvPr/>
        </p:nvSpPr>
        <p:spPr bwMode="auto">
          <a:xfrm>
            <a:off x="5203825" y="3576638"/>
            <a:ext cx="2622550"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Prerez katodne cevi osciloskopa</a:t>
            </a:r>
          </a:p>
        </p:txBody>
      </p:sp>
      <p:pic>
        <p:nvPicPr>
          <p:cNvPr id="1604624" name="Picture 7" descr="slika6"/>
          <p:cNvPicPr>
            <a:picLocks noChangeAspect="1" noChangeArrowheads="1"/>
          </p:cNvPicPr>
          <p:nvPr/>
        </p:nvPicPr>
        <p:blipFill>
          <a:blip r:embed="rId6"/>
          <a:srcRect/>
          <a:stretch>
            <a:fillRect/>
          </a:stretch>
        </p:blipFill>
        <p:spPr bwMode="auto">
          <a:xfrm>
            <a:off x="412750" y="4368800"/>
            <a:ext cx="1968500" cy="1917700"/>
          </a:xfrm>
          <a:prstGeom prst="rect">
            <a:avLst/>
          </a:prstGeom>
          <a:noFill/>
          <a:ln w="9525">
            <a:noFill/>
            <a:miter lim="800000"/>
            <a:headEnd/>
            <a:tailEnd/>
          </a:ln>
        </p:spPr>
      </p:pic>
      <p:sp>
        <p:nvSpPr>
          <p:cNvPr id="1604625" name="Text Box 8"/>
          <p:cNvSpPr txBox="1">
            <a:spLocks noChangeArrowheads="1"/>
          </p:cNvSpPr>
          <p:nvPr/>
        </p:nvSpPr>
        <p:spPr bwMode="auto">
          <a:xfrm>
            <a:off x="527050" y="6283325"/>
            <a:ext cx="155892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Izračun frekvence</a:t>
            </a:r>
          </a:p>
        </p:txBody>
      </p:sp>
      <p:sp>
        <p:nvSpPr>
          <p:cNvPr id="1604626" name="Text Box 9"/>
          <p:cNvSpPr txBox="1">
            <a:spLocks noChangeArrowheads="1"/>
          </p:cNvSpPr>
          <p:nvPr/>
        </p:nvSpPr>
        <p:spPr bwMode="auto">
          <a:xfrm>
            <a:off x="495300" y="1552575"/>
            <a:ext cx="6380163"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Osciloskop </a:t>
            </a:r>
            <a:r>
              <a:rPr lang="sl-SI" sz="1200"/>
              <a:t>je inštrument s katerim lahko opazujemo </a:t>
            </a:r>
            <a:r>
              <a:rPr lang="sl-SI" sz="1200">
                <a:solidFill>
                  <a:srgbClr val="2469AE"/>
                </a:solidFill>
              </a:rPr>
              <a:t>časovno obnašanje signala.</a:t>
            </a:r>
          </a:p>
        </p:txBody>
      </p:sp>
      <p:graphicFrame>
        <p:nvGraphicFramePr>
          <p:cNvPr id="1604618" name="Object 10"/>
          <p:cNvGraphicFramePr>
            <a:graphicFrameLocks noGrp="1" noChangeAspect="1"/>
          </p:cNvGraphicFramePr>
          <p:nvPr>
            <p:ph idx="1"/>
          </p:nvPr>
        </p:nvGraphicFramePr>
        <p:xfrm>
          <a:off x="2476500" y="4546600"/>
          <a:ext cx="2035175" cy="517525"/>
        </p:xfrm>
        <a:graphic>
          <a:graphicData uri="http://schemas.openxmlformats.org/presentationml/2006/ole">
            <mc:AlternateContent xmlns:mc="http://schemas.openxmlformats.org/markup-compatibility/2006">
              <mc:Choice xmlns:v="urn:schemas-microsoft-com:vml" Requires="v">
                <p:oleObj spid="_x0000_s1604634" name="Enačba" r:id="rId7" imgW="1549080" imgH="393480" progId="Equation.3">
                  <p:embed/>
                </p:oleObj>
              </mc:Choice>
              <mc:Fallback>
                <p:oleObj name="Enačba" r:id="rId7" imgW="1549080" imgH="393480"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500" y="4546600"/>
                        <a:ext cx="2035175"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04627" name="Text Box 11"/>
          <p:cNvSpPr txBox="1">
            <a:spLocks noChangeArrowheads="1"/>
          </p:cNvSpPr>
          <p:nvPr/>
        </p:nvSpPr>
        <p:spPr bwMode="auto">
          <a:xfrm>
            <a:off x="4876800" y="3875088"/>
            <a:ext cx="4054475" cy="13700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Sestavni deli osciloskopa:</a:t>
            </a:r>
          </a:p>
          <a:p>
            <a:pPr eaLnBrk="0" hangingPunct="0">
              <a:spcBef>
                <a:spcPct val="20000"/>
              </a:spcBef>
              <a:buClr>
                <a:schemeClr val="tx2"/>
              </a:buClr>
              <a:buSzPct val="75000"/>
              <a:buFontTx/>
              <a:buChar char="-"/>
            </a:pPr>
            <a:r>
              <a:rPr lang="sl-SI" sz="1200"/>
              <a:t> </a:t>
            </a:r>
            <a:r>
              <a:rPr lang="sl-SI" sz="1200">
                <a:solidFill>
                  <a:srgbClr val="2469AE"/>
                </a:solidFill>
              </a:rPr>
              <a:t>vertikalni ojačevalnik (krmili vertikalni odklonski </a:t>
            </a:r>
          </a:p>
          <a:p>
            <a:pPr eaLnBrk="0" hangingPunct="0">
              <a:spcBef>
                <a:spcPct val="20000"/>
              </a:spcBef>
              <a:buClr>
                <a:schemeClr val="tx2"/>
              </a:buClr>
              <a:buSzPct val="75000"/>
            </a:pPr>
            <a:r>
              <a:rPr lang="sl-SI" sz="1200">
                <a:solidFill>
                  <a:srgbClr val="2469AE"/>
                </a:solidFill>
              </a:rPr>
              <a:t>  plošči v katodni cevi)</a:t>
            </a:r>
          </a:p>
          <a:p>
            <a:pPr eaLnBrk="0" hangingPunct="0">
              <a:spcBef>
                <a:spcPct val="20000"/>
              </a:spcBef>
              <a:buClr>
                <a:schemeClr val="tx2"/>
              </a:buClr>
              <a:buSzPct val="75000"/>
              <a:buFontTx/>
              <a:buChar char="-"/>
            </a:pPr>
            <a:r>
              <a:rPr lang="sl-SI" sz="1200">
                <a:solidFill>
                  <a:srgbClr val="2469AE"/>
                </a:solidFill>
              </a:rPr>
              <a:t> horizontalni ojačevalnik (krmili horizontalni </a:t>
            </a:r>
          </a:p>
          <a:p>
            <a:pPr eaLnBrk="0" hangingPunct="0">
              <a:spcBef>
                <a:spcPct val="20000"/>
              </a:spcBef>
              <a:buClr>
                <a:schemeClr val="tx2"/>
              </a:buClr>
              <a:buSzPct val="75000"/>
            </a:pPr>
            <a:r>
              <a:rPr lang="sl-SI" sz="1200">
                <a:solidFill>
                  <a:srgbClr val="2469AE"/>
                </a:solidFill>
              </a:rPr>
              <a:t> odklonski plošči v katodni cevi)</a:t>
            </a:r>
          </a:p>
          <a:p>
            <a:pPr eaLnBrk="0" hangingPunct="0">
              <a:spcBef>
                <a:spcPct val="20000"/>
              </a:spcBef>
              <a:buClr>
                <a:schemeClr val="tx2"/>
              </a:buClr>
              <a:buSzPct val="75000"/>
            </a:pPr>
            <a:r>
              <a:rPr lang="sl-SI" sz="1200">
                <a:solidFill>
                  <a:srgbClr val="2469AE"/>
                </a:solidFill>
              </a:rPr>
              <a:t>- Generator časovne baze</a:t>
            </a:r>
          </a:p>
        </p:txBody>
      </p:sp>
      <p:sp>
        <p:nvSpPr>
          <p:cNvPr id="1604628" name="Text Box 12"/>
          <p:cNvSpPr txBox="1">
            <a:spLocks noChangeArrowheads="1"/>
          </p:cNvSpPr>
          <p:nvPr/>
        </p:nvSpPr>
        <p:spPr bwMode="auto">
          <a:xfrm>
            <a:off x="2638425" y="5465763"/>
            <a:ext cx="5929313" cy="13525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200">
                <a:solidFill>
                  <a:srgbClr val="2469AE"/>
                </a:solidFill>
              </a:rPr>
              <a:t>Periodo (T)</a:t>
            </a:r>
            <a:r>
              <a:rPr lang="sl-SI" sz="1200"/>
              <a:t> odčitamo tako, da s pomočjo mreže na zaslonu odčitamo horizontalne razdelke, ki jih pomnožimo z nastavljeno vrednostjo časovne baze (sekunda na razdelek).</a:t>
            </a:r>
            <a:r>
              <a:rPr lang="sl-SI"/>
              <a:t> </a:t>
            </a:r>
          </a:p>
          <a:p>
            <a:pPr eaLnBrk="0" hangingPunct="0">
              <a:spcBef>
                <a:spcPct val="20000"/>
              </a:spcBef>
              <a:buClr>
                <a:schemeClr val="tx2"/>
              </a:buClr>
              <a:buSzPct val="75000"/>
              <a:buFont typeface="Monotype Sorts"/>
              <a:buNone/>
            </a:pPr>
            <a:r>
              <a:rPr lang="sl-SI" sz="1200">
                <a:solidFill>
                  <a:srgbClr val="2469AE"/>
                </a:solidFill>
              </a:rPr>
              <a:t>Frekvenčno območje</a:t>
            </a:r>
            <a:r>
              <a:rPr lang="sl-SI" sz="1200"/>
              <a:t> nastavimo s preklopnikom na ustrezno vrednost sekunda na razdelek.</a:t>
            </a:r>
          </a:p>
          <a:p>
            <a:pPr eaLnBrk="0" hangingPunct="0">
              <a:spcBef>
                <a:spcPct val="20000"/>
              </a:spcBef>
              <a:buClr>
                <a:schemeClr val="tx2"/>
              </a:buClr>
              <a:buSzPct val="75000"/>
              <a:buFont typeface="Monotype Sorts"/>
              <a:buNone/>
            </a:pPr>
            <a:endParaRPr lang="sl-SI" sz="120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1" name="Rectangle 2"/>
          <p:cNvSpPr>
            <a:spLocks noGrp="1" noChangeArrowheads="1"/>
          </p:cNvSpPr>
          <p:nvPr>
            <p:ph type="title"/>
          </p:nvPr>
        </p:nvSpPr>
        <p:spPr/>
        <p:txBody>
          <a:bodyPr/>
          <a:lstStyle/>
          <a:p>
            <a:pPr eaLnBrk="1" hangingPunct="1"/>
            <a:r>
              <a:rPr lang="sl-SI"/>
              <a:t>Osciloskop (2)</a:t>
            </a:r>
          </a:p>
        </p:txBody>
      </p:sp>
      <p:sp>
        <p:nvSpPr>
          <p:cNvPr id="1899522" name="Text Box 3"/>
          <p:cNvSpPr txBox="1">
            <a:spLocks noChangeArrowheads="1"/>
          </p:cNvSpPr>
          <p:nvPr/>
        </p:nvSpPr>
        <p:spPr bwMode="auto">
          <a:xfrm>
            <a:off x="415925" y="1541463"/>
            <a:ext cx="58070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Če želimo pogledati </a:t>
            </a:r>
            <a:r>
              <a:rPr lang="sl-SI" sz="1200">
                <a:solidFill>
                  <a:srgbClr val="2469AE"/>
                </a:solidFill>
              </a:rPr>
              <a:t>časovno obnašanje</a:t>
            </a:r>
            <a:r>
              <a:rPr lang="sl-SI" sz="1200"/>
              <a:t> signala ga priključimo na </a:t>
            </a:r>
            <a:r>
              <a:rPr lang="sl-SI" sz="1200">
                <a:solidFill>
                  <a:srgbClr val="2469AE"/>
                </a:solidFill>
              </a:rPr>
              <a:t>Y vhod.</a:t>
            </a:r>
          </a:p>
        </p:txBody>
      </p:sp>
      <p:pic>
        <p:nvPicPr>
          <p:cNvPr id="1899523" name="Picture 4" descr="oscilogram"/>
          <p:cNvPicPr>
            <a:picLocks noChangeAspect="1" noChangeArrowheads="1"/>
          </p:cNvPicPr>
          <p:nvPr/>
        </p:nvPicPr>
        <p:blipFill>
          <a:blip r:embed="rId3"/>
          <a:srcRect/>
          <a:stretch>
            <a:fillRect/>
          </a:stretch>
        </p:blipFill>
        <p:spPr bwMode="auto">
          <a:xfrm>
            <a:off x="479425" y="2082800"/>
            <a:ext cx="2033588" cy="1655763"/>
          </a:xfrm>
          <a:prstGeom prst="rect">
            <a:avLst/>
          </a:prstGeom>
          <a:noFill/>
          <a:ln w="9525">
            <a:noFill/>
            <a:miter lim="800000"/>
            <a:headEnd/>
            <a:tailEnd/>
          </a:ln>
        </p:spPr>
      </p:pic>
      <p:sp>
        <p:nvSpPr>
          <p:cNvPr id="1899524" name="Line 5"/>
          <p:cNvSpPr>
            <a:spLocks noChangeShapeType="1"/>
          </p:cNvSpPr>
          <p:nvPr/>
        </p:nvSpPr>
        <p:spPr bwMode="auto">
          <a:xfrm flipV="1">
            <a:off x="1095375" y="2447925"/>
            <a:ext cx="414338" cy="4763"/>
          </a:xfrm>
          <a:prstGeom prst="line">
            <a:avLst/>
          </a:prstGeom>
          <a:noFill/>
          <a:ln w="12700">
            <a:solidFill>
              <a:srgbClr val="FF3300"/>
            </a:solidFill>
            <a:round/>
            <a:headEnd type="none" w="sm" len="sm"/>
            <a:tailEnd type="none" w="sm" len="sm"/>
          </a:ln>
        </p:spPr>
        <p:txBody>
          <a:bodyPr>
            <a:spAutoFit/>
          </a:bodyPr>
          <a:lstStyle/>
          <a:p>
            <a:endParaRPr lang="sl-SI"/>
          </a:p>
        </p:txBody>
      </p:sp>
      <p:sp>
        <p:nvSpPr>
          <p:cNvPr id="1899525" name="Line 6"/>
          <p:cNvSpPr>
            <a:spLocks noChangeShapeType="1"/>
          </p:cNvSpPr>
          <p:nvPr/>
        </p:nvSpPr>
        <p:spPr bwMode="auto">
          <a:xfrm>
            <a:off x="1104900" y="2900363"/>
            <a:ext cx="404813" cy="0"/>
          </a:xfrm>
          <a:prstGeom prst="line">
            <a:avLst/>
          </a:prstGeom>
          <a:noFill/>
          <a:ln w="12700">
            <a:solidFill>
              <a:srgbClr val="FF3300"/>
            </a:solidFill>
            <a:round/>
            <a:headEnd type="none" w="sm" len="sm"/>
            <a:tailEnd type="none" w="sm" len="sm"/>
          </a:ln>
        </p:spPr>
        <p:txBody>
          <a:bodyPr>
            <a:spAutoFit/>
          </a:bodyPr>
          <a:lstStyle/>
          <a:p>
            <a:endParaRPr lang="sl-SI"/>
          </a:p>
        </p:txBody>
      </p:sp>
      <p:sp>
        <p:nvSpPr>
          <p:cNvPr id="1899526" name="Line 7"/>
          <p:cNvSpPr>
            <a:spLocks noChangeShapeType="1"/>
          </p:cNvSpPr>
          <p:nvPr/>
        </p:nvSpPr>
        <p:spPr bwMode="auto">
          <a:xfrm flipH="1">
            <a:off x="1381125" y="2452688"/>
            <a:ext cx="4763" cy="433387"/>
          </a:xfrm>
          <a:prstGeom prst="line">
            <a:avLst/>
          </a:prstGeom>
          <a:noFill/>
          <a:ln w="12700">
            <a:solidFill>
              <a:srgbClr val="FF3300"/>
            </a:solidFill>
            <a:round/>
            <a:headEnd type="triangle" w="med" len="med"/>
            <a:tailEnd type="triangle" w="med" len="med"/>
          </a:ln>
        </p:spPr>
        <p:txBody>
          <a:bodyPr>
            <a:spAutoFit/>
          </a:bodyPr>
          <a:lstStyle/>
          <a:p>
            <a:endParaRPr lang="sl-SI"/>
          </a:p>
        </p:txBody>
      </p:sp>
      <p:sp>
        <p:nvSpPr>
          <p:cNvPr id="1899527" name="Text Box 8"/>
          <p:cNvSpPr txBox="1">
            <a:spLocks noChangeArrowheads="1"/>
          </p:cNvSpPr>
          <p:nvPr/>
        </p:nvSpPr>
        <p:spPr bwMode="auto">
          <a:xfrm>
            <a:off x="2720975" y="1997075"/>
            <a:ext cx="6043613" cy="180816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solidFill>
                  <a:srgbClr val="2469AE"/>
                </a:solidFill>
              </a:rPr>
              <a:t>Napetostno območje </a:t>
            </a:r>
            <a:r>
              <a:rPr lang="sl-SI" sz="1200"/>
              <a:t>pri merjenju z osciloskopom nastavimo s preklopnikom</a:t>
            </a:r>
          </a:p>
          <a:p>
            <a:pPr eaLnBrk="0" hangingPunct="0">
              <a:spcBef>
                <a:spcPct val="20000"/>
              </a:spcBef>
              <a:buClr>
                <a:schemeClr val="tx2"/>
              </a:buClr>
              <a:buSzPct val="75000"/>
              <a:buFont typeface="Monotype Sorts"/>
              <a:buNone/>
            </a:pPr>
            <a:r>
              <a:rPr lang="sl-SI" sz="1200"/>
              <a:t>na ustrezno vrednost volt na razdelek.</a:t>
            </a:r>
          </a:p>
          <a:p>
            <a:pPr eaLnBrk="0" hangingPunct="0">
              <a:spcBef>
                <a:spcPct val="20000"/>
              </a:spcBef>
              <a:buClr>
                <a:schemeClr val="tx2"/>
              </a:buClr>
              <a:buSzPct val="75000"/>
              <a:buFont typeface="Monotype Sorts"/>
              <a:buNone/>
            </a:pPr>
            <a:r>
              <a:rPr lang="sl-SI" sz="1200">
                <a:solidFill>
                  <a:srgbClr val="2469AE"/>
                </a:solidFill>
              </a:rPr>
              <a:t>Napetost z zaslona osciloskopa</a:t>
            </a:r>
            <a:r>
              <a:rPr lang="sl-SI" sz="1200"/>
              <a:t> odčitamo tako, da s pomočjo mreže na</a:t>
            </a:r>
          </a:p>
          <a:p>
            <a:pPr eaLnBrk="0" hangingPunct="0">
              <a:spcBef>
                <a:spcPct val="20000"/>
              </a:spcBef>
              <a:buClr>
                <a:schemeClr val="tx2"/>
              </a:buClr>
              <a:buSzPct val="75000"/>
              <a:buFont typeface="Monotype Sorts"/>
              <a:buNone/>
            </a:pPr>
            <a:r>
              <a:rPr lang="sl-SI" sz="1200"/>
              <a:t>zaslonu odčitamo vertikalne razdelke, ki jih pomnožimo z nastavljeno</a:t>
            </a:r>
          </a:p>
          <a:p>
            <a:pPr eaLnBrk="0" hangingPunct="0">
              <a:spcBef>
                <a:spcPct val="20000"/>
              </a:spcBef>
              <a:buClr>
                <a:schemeClr val="tx2"/>
              </a:buClr>
              <a:buSzPct val="75000"/>
              <a:buFont typeface="Monotype Sorts"/>
              <a:buNone/>
            </a:pPr>
            <a:r>
              <a:rPr lang="sl-SI" sz="1200"/>
              <a:t>vrednostjo volt na razdelek.</a:t>
            </a:r>
          </a:p>
          <a:p>
            <a:pPr eaLnBrk="0" hangingPunct="0">
              <a:spcBef>
                <a:spcPct val="20000"/>
              </a:spcBef>
              <a:buClr>
                <a:schemeClr val="tx2"/>
              </a:buClr>
              <a:buSzPct val="75000"/>
              <a:buFont typeface="Monotype Sorts"/>
              <a:buNone/>
            </a:pPr>
            <a:endParaRPr lang="sl-SI" sz="1200"/>
          </a:p>
          <a:p>
            <a:pPr eaLnBrk="0" hangingPunct="0">
              <a:spcBef>
                <a:spcPct val="20000"/>
              </a:spcBef>
              <a:buClr>
                <a:schemeClr val="tx2"/>
              </a:buClr>
              <a:buSzPct val="75000"/>
              <a:buFont typeface="Monotype Sorts"/>
              <a:buNone/>
            </a:pPr>
            <a:r>
              <a:rPr lang="sl-SI" sz="1200"/>
              <a:t>Vsi osciloskopi imajo </a:t>
            </a:r>
            <a:r>
              <a:rPr lang="sl-SI" sz="1200">
                <a:solidFill>
                  <a:srgbClr val="2469AE"/>
                </a:solidFill>
              </a:rPr>
              <a:t>zgornjo frekvenčno mejo</a:t>
            </a:r>
            <a:r>
              <a:rPr lang="sl-SI" sz="1200"/>
              <a:t>, ki onemogoča opazovanje </a:t>
            </a:r>
          </a:p>
          <a:p>
            <a:pPr eaLnBrk="0" hangingPunct="0">
              <a:spcBef>
                <a:spcPct val="20000"/>
              </a:spcBef>
              <a:buClr>
                <a:schemeClr val="tx2"/>
              </a:buClr>
              <a:buSzPct val="75000"/>
              <a:buFont typeface="Monotype Sorts"/>
              <a:buNone/>
            </a:pPr>
            <a:r>
              <a:rPr lang="sl-SI" sz="1200">
                <a:solidFill>
                  <a:srgbClr val="2469AE"/>
                </a:solidFill>
              </a:rPr>
              <a:t>signalov poljubnih frekvenc</a:t>
            </a:r>
            <a:r>
              <a:rPr lang="sl-SI" sz="1200"/>
              <a:t>.</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69" name="Rectangle 2"/>
          <p:cNvSpPr>
            <a:spLocks noGrp="1" noChangeArrowheads="1"/>
          </p:cNvSpPr>
          <p:nvPr>
            <p:ph type="title"/>
          </p:nvPr>
        </p:nvSpPr>
        <p:spPr/>
        <p:txBody>
          <a:bodyPr/>
          <a:lstStyle/>
          <a:p>
            <a:pPr eaLnBrk="1" hangingPunct="1"/>
            <a:r>
              <a:rPr lang="sl-SI"/>
              <a:t>Vzroki za nastanek motenj in ukrepi za preprečevanje</a:t>
            </a:r>
          </a:p>
        </p:txBody>
      </p:sp>
      <p:sp>
        <p:nvSpPr>
          <p:cNvPr id="1901570" name="Rectangle 3"/>
          <p:cNvSpPr>
            <a:spLocks noGrp="1" noChangeArrowheads="1"/>
          </p:cNvSpPr>
          <p:nvPr>
            <p:ph type="body" idx="1"/>
          </p:nvPr>
        </p:nvSpPr>
        <p:spPr>
          <a:xfrm>
            <a:off x="479425" y="1468438"/>
            <a:ext cx="8229600" cy="5164137"/>
          </a:xfrm>
        </p:spPr>
        <p:txBody>
          <a:bodyPr/>
          <a:lstStyle/>
          <a:p>
            <a:pPr eaLnBrk="1" hangingPunct="1">
              <a:buFont typeface="Wingdings" pitchFamily="2" charset="2"/>
              <a:buNone/>
            </a:pPr>
            <a:r>
              <a:rPr lang="sl-SI" sz="1400" b="1"/>
              <a:t>	ANTENE</a:t>
            </a:r>
          </a:p>
          <a:p>
            <a:pPr eaLnBrk="1" hangingPunct="1"/>
            <a:r>
              <a:rPr lang="sl-SI" sz="1400"/>
              <a:t>Za napajanje anten v gosto naseljenih predelih se priporoča uporaba oklopljenih antenskih vodov, ker v nasprotju z neoklopljenimi antenskimi vodi veliko manj sevajo v okolico im s tem zmanjšujejo nevarnost motenj.</a:t>
            </a:r>
          </a:p>
          <a:p>
            <a:pPr eaLnBrk="1" hangingPunct="1">
              <a:buFont typeface="Wingdings" pitchFamily="2" charset="2"/>
              <a:buNone/>
            </a:pPr>
            <a:r>
              <a:rPr lang="sl-SI" sz="1400"/>
              <a:t>	</a:t>
            </a:r>
            <a:r>
              <a:rPr lang="sl-SI" sz="1400" b="1"/>
              <a:t>PRIKLJUČEK NA ELEKTRIČNO OMREŽJE</a:t>
            </a:r>
          </a:p>
          <a:p>
            <a:pPr eaLnBrk="1" hangingPunct="1"/>
            <a:r>
              <a:rPr lang="sl-SI" sz="1400"/>
              <a:t>Motnje se lahko širijo tudi preko električnega omrežja, vendar jih lahko odpravimo z vgradnjo filtrov in dušilk v omrežni dovod naprave.</a:t>
            </a:r>
          </a:p>
          <a:p>
            <a:pPr eaLnBrk="1" hangingPunct="1">
              <a:buFont typeface="Wingdings" pitchFamily="2" charset="2"/>
              <a:buNone/>
            </a:pPr>
            <a:r>
              <a:rPr lang="sl-SI" sz="1400"/>
              <a:t>	</a:t>
            </a:r>
            <a:r>
              <a:rPr lang="sl-SI" sz="1400" b="1"/>
              <a:t>PARAZITNE OSCILACIJE</a:t>
            </a:r>
          </a:p>
          <a:p>
            <a:pPr eaLnBrk="1" hangingPunct="1"/>
            <a:r>
              <a:rPr lang="sl-SI" sz="1400"/>
              <a:t>Da zmanjšamo pojav parazitnih oscilacij na minimum, moramo paziti na pravilno gradnjo oddajnikov, ojačevalnikov in anten.</a:t>
            </a:r>
          </a:p>
          <a:p>
            <a:pPr eaLnBrk="1" hangingPunct="1"/>
            <a:r>
              <a:rPr lang="sl-SI" sz="1400" b="1"/>
              <a:t>MOTNJE ZARADI INTERMODULACIJSKIH POPAČENJ</a:t>
            </a:r>
          </a:p>
          <a:p>
            <a:pPr eaLnBrk="1" hangingPunct="1">
              <a:buFont typeface="Wingdings" pitchFamily="2" charset="2"/>
              <a:buNone/>
            </a:pPr>
            <a:r>
              <a:rPr lang="sl-SI" sz="1400"/>
              <a:t>	Do motenj zaradi intermodulacijskih produktov pride zaradi premočnih signalov v sprejemniku, zaradi katerih pride sprejemnik v nelinearni način delovanja.</a:t>
            </a:r>
          </a:p>
          <a:p>
            <a:pPr eaLnBrk="1" hangingPunct="1">
              <a:buFont typeface="Wingdings" pitchFamily="2" charset="2"/>
              <a:buNone/>
            </a:pPr>
            <a:endParaRPr lang="sl-SI" sz="1400"/>
          </a:p>
          <a:p>
            <a:pPr eaLnBrk="1" hangingPunct="1">
              <a:buFont typeface="Wingdings" pitchFamily="2" charset="2"/>
              <a:buNone/>
            </a:pPr>
            <a:r>
              <a:rPr lang="sl-SI" sz="1400"/>
              <a:t>	</a:t>
            </a:r>
            <a:r>
              <a:rPr lang="sl-SI" sz="1400" b="1"/>
              <a:t>UKREPI ZA PREPREČEVANJE MOTENJ:</a:t>
            </a:r>
          </a:p>
          <a:p>
            <a:pPr eaLnBrk="1" hangingPunct="1">
              <a:buFont typeface="Wingdings" pitchFamily="2" charset="2"/>
              <a:buNone/>
            </a:pPr>
            <a:r>
              <a:rPr lang="sl-SI" sz="1400"/>
              <a:t>	Oklapljanje in blokiranje: vsi deli naprav, kjer se generira VF energija, morajo biti zaprti oz. oklopljeni, tako da preprečimo neželjeno emisijo valovanja v okolico. Dovode do naprav ponavadi blokiramo proti masi z kondenzatorji.</a:t>
            </a:r>
          </a:p>
          <a:p>
            <a:pPr eaLnBrk="1" hangingPunct="1">
              <a:buFont typeface="Wingdings" pitchFamily="2" charset="2"/>
              <a:buNone/>
            </a:pPr>
            <a:endParaRPr lang="sl-SI" sz="1400"/>
          </a:p>
          <a:p>
            <a:pPr eaLnBrk="1" hangingPunct="1">
              <a:buFont typeface="Wingdings" pitchFamily="2" charset="2"/>
              <a:buNone/>
            </a:pPr>
            <a:endParaRPr lang="sl-SI" sz="140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7" name="Rectangle 2"/>
          <p:cNvSpPr>
            <a:spLocks noGrp="1" noChangeArrowheads="1"/>
          </p:cNvSpPr>
          <p:nvPr>
            <p:ph type="title"/>
          </p:nvPr>
        </p:nvSpPr>
        <p:spPr/>
        <p:txBody>
          <a:bodyPr/>
          <a:lstStyle/>
          <a:p>
            <a:pPr eaLnBrk="1" hangingPunct="1"/>
            <a:r>
              <a:rPr lang="sl-SI"/>
              <a:t>Vrste motenj</a:t>
            </a:r>
          </a:p>
        </p:txBody>
      </p:sp>
      <p:sp>
        <p:nvSpPr>
          <p:cNvPr id="1903618" name="Rectangle 3"/>
          <p:cNvSpPr>
            <a:spLocks noGrp="1" noChangeArrowheads="1"/>
          </p:cNvSpPr>
          <p:nvPr>
            <p:ph type="body" idx="1"/>
          </p:nvPr>
        </p:nvSpPr>
        <p:spPr/>
        <p:txBody>
          <a:bodyPr/>
          <a:lstStyle/>
          <a:p>
            <a:pPr eaLnBrk="1" hangingPunct="1"/>
            <a:r>
              <a:rPr lang="sl-SI" sz="1400" b="1"/>
              <a:t>RADIJSKE MOTNJE – RFI</a:t>
            </a:r>
            <a:r>
              <a:rPr lang="sl-SI" sz="1400"/>
              <a:t> (Radio Frequency Interference): radioamaterska postaja je lahko vzrok ali pa žrtev radijskih motenj. Radijski šum, je posledica iskrenja, razelektritev in delovanja večine strojev na električni pogon, ki lahko sevajo električne motnje v zelo širokem frekvenčnem spektru.</a:t>
            </a:r>
          </a:p>
          <a:p>
            <a:pPr eaLnBrk="1" hangingPunct="1"/>
            <a:endParaRPr lang="sl-SI" sz="1400" b="1"/>
          </a:p>
          <a:p>
            <a:pPr eaLnBrk="1" hangingPunct="1"/>
            <a:r>
              <a:rPr lang="sl-SI" sz="1400" b="1"/>
              <a:t>TELEVIZIJSKE MOTNJE – TVI</a:t>
            </a:r>
            <a:r>
              <a:rPr lang="sl-SI" sz="1400"/>
              <a:t> (TeleVision Interference): do TVI lahko pride zaradi preobremenitve sprejemnika, kljub temu, da sta frekvenci našega oddajnika  in TV sprejemnika zelo narazen. To se zgodi največkrat ko je sprejemna antena v močnem polju oddajne antene. Značilno za to vrsto motenj je, da se razpostirajo praktično po vse področju, ki ga TV sprejemnik pokriva. Te motnje se pojavljajo tudi zaradi uporabe širokopasovnih TV predojačevalnikov. Odpraviti jih poizkušamo z uporabo ozkopasovnih ojačevalnikov in dodatnih filtrov v TV antenskem vodu, ki dušijo frekvence izven TV kanalov. Glavni vzrok izvora TVI motenj so tudi višje harmonske frekvence, ki jih generira naš oddajnik. Odpravimo jih z dodatnimi nizko-prepustnimi filtri v dovodu naše postaje.</a:t>
            </a:r>
          </a:p>
          <a:p>
            <a:pPr eaLnBrk="1" hangingPunct="1"/>
            <a:endParaRPr lang="sl-SI" sz="1400" b="1"/>
          </a:p>
          <a:p>
            <a:pPr eaLnBrk="1" hangingPunct="1"/>
            <a:r>
              <a:rPr lang="sl-SI" sz="1400" b="1"/>
              <a:t>DRUGE VRSTE MOTENJ:</a:t>
            </a:r>
            <a:r>
              <a:rPr lang="sl-SI" sz="1400"/>
              <a:t> so predvsem motnje na naših avdio in video komponentah. Problem lahko predstavljajo predolgi povezovalni kabli med posameznimi komponentami, ki delujejo kot nekakšne antene. Pomagamo jih z majhnimi feriti, ki jih namestimo na dovode.</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9" name="Rectangle 2"/>
          <p:cNvSpPr>
            <a:spLocks noGrp="1" noChangeArrowheads="1"/>
          </p:cNvSpPr>
          <p:nvPr>
            <p:ph type="title"/>
          </p:nvPr>
        </p:nvSpPr>
        <p:spPr/>
        <p:txBody>
          <a:bodyPr/>
          <a:lstStyle/>
          <a:p>
            <a:pPr eaLnBrk="1" hangingPunct="1"/>
            <a:r>
              <a:rPr lang="sl-SI"/>
              <a:t>Varstvo pri delu</a:t>
            </a:r>
          </a:p>
        </p:txBody>
      </p:sp>
      <p:sp>
        <p:nvSpPr>
          <p:cNvPr id="1612810" name="Rectangle 3"/>
          <p:cNvSpPr>
            <a:spLocks noGrp="1" noChangeArrowheads="1"/>
          </p:cNvSpPr>
          <p:nvPr>
            <p:ph type="body" sz="half" idx="1"/>
          </p:nvPr>
        </p:nvSpPr>
        <p:spPr>
          <a:xfrm>
            <a:off x="479425" y="1468438"/>
            <a:ext cx="8039100" cy="4849812"/>
          </a:xfrm>
        </p:spPr>
        <p:txBody>
          <a:bodyPr/>
          <a:lstStyle/>
          <a:p>
            <a:pPr eaLnBrk="1" hangingPunct="1"/>
            <a:r>
              <a:rPr lang="sl-SI" sz="1500"/>
              <a:t>Nevarnost pri delu z električnim tokom: izogibajmo se napetostim višjim od 50 V, ki je že lahko nevarna!</a:t>
            </a:r>
          </a:p>
          <a:p>
            <a:pPr eaLnBrk="1" hangingPunct="1"/>
            <a:r>
              <a:rPr lang="sl-SI" sz="1500"/>
              <a:t>Nevarnost VF energije: Nikoli se ne dotikajmo naprav v obratovanju! Pri visokih oddajnih močeh lahko pride do opeklin kože. Opekline lahko že zaznamo pri 10 W. Pri 1500 W oddajniku se na priključnih sponkah antene pojavi napetost: </a:t>
            </a:r>
          </a:p>
          <a:p>
            <a:pPr eaLnBrk="1" hangingPunct="1"/>
            <a:endParaRPr lang="sl-SI" sz="1500"/>
          </a:p>
          <a:p>
            <a:pPr eaLnBrk="1" hangingPunct="1">
              <a:buFont typeface="Wingdings" pitchFamily="2" charset="2"/>
              <a:buNone/>
            </a:pPr>
            <a:r>
              <a:rPr lang="sl-SI" sz="1500"/>
              <a:t>	Nikoli ne glejmo v usmerjene antene, saj so oči slabo prekrvavljene in lahko pride do trajnih posledic. </a:t>
            </a:r>
          </a:p>
          <a:p>
            <a:pPr eaLnBrk="1" hangingPunct="1"/>
            <a:r>
              <a:rPr lang="sl-SI" sz="1500"/>
              <a:t>Nevarnost udara strele</a:t>
            </a:r>
          </a:p>
        </p:txBody>
      </p:sp>
      <p:pic>
        <p:nvPicPr>
          <p:cNvPr id="1612811" name="Picture 4" descr="slika6"/>
          <p:cNvPicPr>
            <a:picLocks noChangeAspect="1" noChangeArrowheads="1"/>
          </p:cNvPicPr>
          <p:nvPr/>
        </p:nvPicPr>
        <p:blipFill>
          <a:blip r:embed="rId4"/>
          <a:srcRect/>
          <a:stretch>
            <a:fillRect/>
          </a:stretch>
        </p:blipFill>
        <p:spPr bwMode="auto">
          <a:xfrm>
            <a:off x="833438" y="4233863"/>
            <a:ext cx="2981325" cy="1725612"/>
          </a:xfrm>
          <a:prstGeom prst="rect">
            <a:avLst/>
          </a:prstGeom>
          <a:noFill/>
          <a:ln w="9525">
            <a:noFill/>
            <a:miter lim="800000"/>
            <a:headEnd/>
            <a:tailEnd/>
          </a:ln>
        </p:spPr>
      </p:pic>
      <p:pic>
        <p:nvPicPr>
          <p:cNvPr id="1612812" name="Picture 5" descr="slika6"/>
          <p:cNvPicPr>
            <a:picLocks noChangeAspect="1" noChangeArrowheads="1"/>
          </p:cNvPicPr>
          <p:nvPr/>
        </p:nvPicPr>
        <p:blipFill>
          <a:blip r:embed="rId5"/>
          <a:srcRect/>
          <a:stretch>
            <a:fillRect/>
          </a:stretch>
        </p:blipFill>
        <p:spPr bwMode="auto">
          <a:xfrm>
            <a:off x="4918075" y="3651250"/>
            <a:ext cx="2941638" cy="2279650"/>
          </a:xfrm>
          <a:prstGeom prst="rect">
            <a:avLst/>
          </a:prstGeom>
          <a:noFill/>
          <a:ln w="9525">
            <a:noFill/>
            <a:miter lim="800000"/>
            <a:headEnd/>
            <a:tailEnd/>
          </a:ln>
        </p:spPr>
      </p:pic>
      <p:sp>
        <p:nvSpPr>
          <p:cNvPr id="1612813" name="Text Box 6"/>
          <p:cNvSpPr txBox="1">
            <a:spLocks noChangeArrowheads="1"/>
          </p:cNvSpPr>
          <p:nvPr/>
        </p:nvSpPr>
        <p:spPr bwMode="auto">
          <a:xfrm>
            <a:off x="1076325" y="5927725"/>
            <a:ext cx="22748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Ozemljitev radijske postaje</a:t>
            </a:r>
          </a:p>
        </p:txBody>
      </p:sp>
      <p:sp>
        <p:nvSpPr>
          <p:cNvPr id="1612814" name="Text Box 7"/>
          <p:cNvSpPr txBox="1">
            <a:spLocks noChangeArrowheads="1"/>
          </p:cNvSpPr>
          <p:nvPr/>
        </p:nvSpPr>
        <p:spPr bwMode="auto">
          <a:xfrm>
            <a:off x="5076825" y="5902325"/>
            <a:ext cx="3346450"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Ozemljitev objekta in antenskih instalacij</a:t>
            </a:r>
          </a:p>
        </p:txBody>
      </p:sp>
      <p:graphicFrame>
        <p:nvGraphicFramePr>
          <p:cNvPr id="1612808" name="Object 8"/>
          <p:cNvGraphicFramePr>
            <a:graphicFrameLocks noGrp="1" noChangeAspect="1"/>
          </p:cNvGraphicFramePr>
          <p:nvPr>
            <p:ph sz="half" idx="2"/>
          </p:nvPr>
        </p:nvGraphicFramePr>
        <p:xfrm>
          <a:off x="2673350" y="2825750"/>
          <a:ext cx="4038600" cy="415925"/>
        </p:xfrm>
        <a:graphic>
          <a:graphicData uri="http://schemas.openxmlformats.org/presentationml/2006/ole">
            <mc:AlternateContent xmlns:mc="http://schemas.openxmlformats.org/markup-compatibility/2006">
              <mc:Choice xmlns:v="urn:schemas-microsoft-com:vml" Requires="v">
                <p:oleObj spid="_x0000_s1612824" name="Enačba" r:id="rId6" imgW="2222280" imgH="228600" progId="Equation.3">
                  <p:embed/>
                </p:oleObj>
              </mc:Choice>
              <mc:Fallback>
                <p:oleObj name="Enačba" r:id="rId6" imgW="2222280" imgH="228600" progId="Equation.3">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3350" y="2825750"/>
                        <a:ext cx="4038600"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2815" name="Text Box 9"/>
          <p:cNvSpPr txBox="1">
            <a:spLocks noChangeArrowheads="1"/>
          </p:cNvSpPr>
          <p:nvPr/>
        </p:nvSpPr>
        <p:spPr bwMode="auto">
          <a:xfrm>
            <a:off x="784225" y="6273800"/>
            <a:ext cx="5659438"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solidFill>
                  <a:srgbClr val="2469AE"/>
                </a:solidFill>
              </a:rPr>
              <a:t>Dobra ozemljitev</a:t>
            </a:r>
            <a:r>
              <a:rPr lang="sl-SI" sz="1400"/>
              <a:t> lahko zmanjša verjetnost nastanka motenj.</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3" name="Rectangle 2"/>
          <p:cNvSpPr>
            <a:spLocks noGrp="1" noChangeArrowheads="1"/>
          </p:cNvSpPr>
          <p:nvPr>
            <p:ph type="title"/>
          </p:nvPr>
        </p:nvSpPr>
        <p:spPr/>
        <p:txBody>
          <a:bodyPr/>
          <a:lstStyle/>
          <a:p>
            <a:pPr eaLnBrk="1" hangingPunct="1"/>
            <a:r>
              <a:rPr lang="sl-SI"/>
              <a:t>Viri</a:t>
            </a:r>
          </a:p>
        </p:txBody>
      </p:sp>
      <p:sp>
        <p:nvSpPr>
          <p:cNvPr id="1907714" name="Rectangle 3"/>
          <p:cNvSpPr>
            <a:spLocks noGrp="1" noChangeArrowheads="1"/>
          </p:cNvSpPr>
          <p:nvPr>
            <p:ph type="body" idx="1"/>
          </p:nvPr>
        </p:nvSpPr>
        <p:spPr/>
        <p:txBody>
          <a:bodyPr/>
          <a:lstStyle/>
          <a:p>
            <a:pPr marL="381000" indent="-381000" eaLnBrk="1" hangingPunct="1">
              <a:lnSpc>
                <a:spcPct val="90000"/>
              </a:lnSpc>
              <a:buFont typeface="Wingdings" pitchFamily="2" charset="2"/>
              <a:buAutoNum type="arabicPeriod"/>
            </a:pPr>
            <a:r>
              <a:rPr lang="sl-SI" sz="1600"/>
              <a:t>S59AR et al., Priročnik za radioamaterje, ZRS, Ljubljana, 2004</a:t>
            </a:r>
          </a:p>
          <a:p>
            <a:pPr marL="381000" indent="-381000" eaLnBrk="1" hangingPunct="1">
              <a:lnSpc>
                <a:spcPct val="90000"/>
              </a:lnSpc>
              <a:buFont typeface="Wingdings" pitchFamily="2" charset="2"/>
              <a:buAutoNum type="arabicPeriod"/>
            </a:pPr>
            <a:r>
              <a:rPr lang="sl-SI" sz="1600"/>
              <a:t>S53MV, </a:t>
            </a:r>
            <a:r>
              <a:rPr lang="en-US" sz="1600"/>
              <a:t>Radiokomunikacije, Zalo</a:t>
            </a:r>
            <a:r>
              <a:rPr lang="sl-SI" sz="1600"/>
              <a:t>žba FE in FRI, Ljubljana, 2005</a:t>
            </a:r>
          </a:p>
          <a:p>
            <a:pPr marL="381000" indent="-381000" eaLnBrk="1" hangingPunct="1">
              <a:lnSpc>
                <a:spcPct val="90000"/>
              </a:lnSpc>
              <a:buFont typeface="Wingdings" pitchFamily="2" charset="2"/>
              <a:buAutoNum type="arabicPeriod"/>
            </a:pPr>
            <a:r>
              <a:rPr lang="sl-SI" sz="1600"/>
              <a:t>S53MV, Laboratorijske vaje i</a:t>
            </a:r>
            <a:r>
              <a:rPr lang="en-US" sz="1600"/>
              <a:t>z</a:t>
            </a:r>
            <a:r>
              <a:rPr lang="sl-SI" sz="1600"/>
              <a:t> radiokomunikacij, </a:t>
            </a:r>
            <a:r>
              <a:rPr lang="en-US" sz="1600"/>
              <a:t>Zalo</a:t>
            </a:r>
            <a:r>
              <a:rPr lang="sl-SI" sz="1600"/>
              <a:t>žba FE in FRI, Ljubljana, 2000</a:t>
            </a:r>
            <a:endParaRPr lang="en-US" sz="1600"/>
          </a:p>
          <a:p>
            <a:pPr marL="381000" indent="-381000" eaLnBrk="1" hangingPunct="1">
              <a:lnSpc>
                <a:spcPct val="90000"/>
              </a:lnSpc>
              <a:buFont typeface="Wingdings" pitchFamily="2" charset="2"/>
              <a:buAutoNum type="arabicPeriod"/>
            </a:pPr>
            <a:r>
              <a:rPr lang="en-US" sz="1600"/>
              <a:t>S53MV, Sevanje in raz</a:t>
            </a:r>
            <a:r>
              <a:rPr lang="sl-SI" sz="1600"/>
              <a:t>širjanje, Laboratorijske vaje, </a:t>
            </a:r>
            <a:r>
              <a:rPr lang="en-US" sz="1600"/>
              <a:t>Zalo</a:t>
            </a:r>
            <a:r>
              <a:rPr lang="sl-SI" sz="1600"/>
              <a:t>žba FE in FRI, Ljubljana, 1998</a:t>
            </a:r>
          </a:p>
          <a:p>
            <a:pPr marL="381000" indent="-381000" eaLnBrk="1" hangingPunct="1">
              <a:lnSpc>
                <a:spcPct val="90000"/>
              </a:lnSpc>
              <a:buFont typeface="Wingdings" pitchFamily="2" charset="2"/>
              <a:buNone/>
            </a:pPr>
            <a:r>
              <a:rPr lang="sl-SI" sz="1600"/>
              <a:t>5.	S53MV, Intermodulacijsko popačenje, CQ ZRS, št. 4, 1993,</a:t>
            </a:r>
          </a:p>
          <a:p>
            <a:pPr marL="381000" indent="-381000" eaLnBrk="1" hangingPunct="1">
              <a:lnSpc>
                <a:spcPct val="90000"/>
              </a:lnSpc>
              <a:buFont typeface="Wingdings" pitchFamily="2" charset="2"/>
              <a:buAutoNum type="arabicPeriod" startAt="6"/>
            </a:pPr>
            <a:r>
              <a:rPr lang="sl-SI" sz="1600"/>
              <a:t>The ARRL Handbook for radio amateurs, ARRL, Newington, ZDA, 2001</a:t>
            </a:r>
          </a:p>
          <a:p>
            <a:pPr marL="381000" indent="-381000" eaLnBrk="1" hangingPunct="1">
              <a:lnSpc>
                <a:spcPct val="90000"/>
              </a:lnSpc>
              <a:buFont typeface="Wingdings" pitchFamily="2" charset="2"/>
              <a:buAutoNum type="arabicPeriod" startAt="6"/>
            </a:pPr>
            <a:r>
              <a:rPr lang="sl-SI" sz="1600"/>
              <a:t>S51BW et al., Izpitna vprašanja za radioamaterje operaterje “A” razreda, ZRS, 2007</a:t>
            </a:r>
          </a:p>
          <a:p>
            <a:pPr marL="381000" indent="-381000" eaLnBrk="1" hangingPunct="1">
              <a:lnSpc>
                <a:spcPct val="90000"/>
              </a:lnSpc>
              <a:buFont typeface="Wingdings" pitchFamily="2" charset="2"/>
              <a:buAutoNum type="arabicPeriod" startAt="6"/>
            </a:pPr>
            <a:r>
              <a:rPr lang="sl-SI" sz="1600"/>
              <a:t>Medmrežje</a:t>
            </a:r>
          </a:p>
          <a:p>
            <a:pPr marL="381000" indent="-381000" eaLnBrk="1" hangingPunct="1">
              <a:lnSpc>
                <a:spcPct val="90000"/>
              </a:lnSpc>
              <a:buFont typeface="Wingdings" pitchFamily="2" charset="2"/>
              <a:buAutoNum type="arabicPeriod"/>
            </a:pPr>
            <a:endParaRPr lang="sl-SI"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1" name="Rectangle 2"/>
          <p:cNvSpPr>
            <a:spLocks noGrp="1" noChangeArrowheads="1"/>
          </p:cNvSpPr>
          <p:nvPr>
            <p:ph type="title"/>
          </p:nvPr>
        </p:nvSpPr>
        <p:spPr/>
        <p:txBody>
          <a:bodyPr/>
          <a:lstStyle/>
          <a:p>
            <a:pPr eaLnBrk="1" hangingPunct="1"/>
            <a:r>
              <a:rPr lang="sl-SI"/>
              <a:t>Zakoni, predpisi in pogoji v RS (1)</a:t>
            </a:r>
          </a:p>
        </p:txBody>
      </p:sp>
      <p:sp>
        <p:nvSpPr>
          <p:cNvPr id="1105922" name="Rectangle 3"/>
          <p:cNvSpPr>
            <a:spLocks noGrp="1" noChangeArrowheads="1"/>
          </p:cNvSpPr>
          <p:nvPr>
            <p:ph type="body" idx="1"/>
          </p:nvPr>
        </p:nvSpPr>
        <p:spPr/>
        <p:txBody>
          <a:bodyPr/>
          <a:lstStyle/>
          <a:p>
            <a:pPr marL="0" indent="0" eaLnBrk="1" hangingPunct="1">
              <a:lnSpc>
                <a:spcPct val="90000"/>
              </a:lnSpc>
              <a:buFont typeface="Wingdings" pitchFamily="2" charset="2"/>
              <a:buNone/>
            </a:pPr>
            <a:r>
              <a:rPr lang="sl-SI"/>
              <a:t>V Republiki Sloveniji je delo radioamaterjev urejeno </a:t>
            </a:r>
            <a:r>
              <a:rPr lang="sl-SI">
                <a:solidFill>
                  <a:srgbClr val="2469AE"/>
                </a:solidFill>
              </a:rPr>
              <a:t>z zakoni in drugimi predpisi </a:t>
            </a:r>
            <a:r>
              <a:rPr lang="sl-SI"/>
              <a:t>– NE s strani ZRS, Telekoma ali RTV!</a:t>
            </a:r>
          </a:p>
          <a:p>
            <a:pPr marL="0" indent="0" eaLnBrk="1" hangingPunct="1">
              <a:lnSpc>
                <a:spcPct val="90000"/>
              </a:lnSpc>
              <a:buFont typeface="Wingdings" pitchFamily="2" charset="2"/>
              <a:buNone/>
            </a:pPr>
            <a:endParaRPr lang="sl-SI"/>
          </a:p>
          <a:p>
            <a:pPr marL="0" indent="0" eaLnBrk="1" hangingPunct="1">
              <a:lnSpc>
                <a:spcPct val="90000"/>
              </a:lnSpc>
              <a:buFont typeface="Wingdings" pitchFamily="2" charset="2"/>
              <a:buNone/>
            </a:pPr>
            <a:r>
              <a:rPr lang="sl-SI">
                <a:solidFill>
                  <a:srgbClr val="2469AE"/>
                </a:solidFill>
              </a:rPr>
              <a:t>Splošni akt o pogojih za uporabo radijskih frekvenc</a:t>
            </a:r>
            <a:r>
              <a:rPr lang="sl-SI"/>
              <a:t>, </a:t>
            </a:r>
            <a:r>
              <a:rPr lang="sl-SI">
                <a:solidFill>
                  <a:srgbClr val="2469AE"/>
                </a:solidFill>
              </a:rPr>
              <a:t>namenjenih radioamaterski in radioamaterski satelitski storitvi</a:t>
            </a:r>
            <a:r>
              <a:rPr lang="sl-SI"/>
              <a:t> (Uradni list RS, št. 117/04) – na podlagi </a:t>
            </a:r>
            <a:r>
              <a:rPr lang="sl-SI">
                <a:solidFill>
                  <a:srgbClr val="FF3300"/>
                </a:solidFill>
              </a:rPr>
              <a:t>Zakona o elektronskih komunikacijah</a:t>
            </a:r>
            <a:r>
              <a:rPr lang="sl-SI"/>
              <a:t>.</a:t>
            </a:r>
          </a:p>
          <a:p>
            <a:pPr marL="0" indent="0" eaLnBrk="1" hangingPunct="1">
              <a:lnSpc>
                <a:spcPct val="90000"/>
              </a:lnSpc>
              <a:buFont typeface="Wingdings" pitchFamily="2" charset="2"/>
              <a:buNone/>
            </a:pPr>
            <a:endParaRPr lang="sl-SI"/>
          </a:p>
          <a:p>
            <a:pPr marL="0" indent="0" eaLnBrk="1" hangingPunct="1">
              <a:lnSpc>
                <a:spcPct val="90000"/>
              </a:lnSpc>
              <a:buFont typeface="Wingdings" pitchFamily="2" charset="2"/>
              <a:buNone/>
            </a:pPr>
            <a:r>
              <a:rPr lang="sl-SI">
                <a:solidFill>
                  <a:srgbClr val="2469AE"/>
                </a:solidFill>
              </a:rPr>
              <a:t>Pogoji za uporabo amaterskih radijskih postaj</a:t>
            </a:r>
            <a:r>
              <a:rPr lang="sl-SI"/>
              <a:t> (ZRS 2006):</a:t>
            </a:r>
          </a:p>
          <a:p>
            <a:pPr marL="828675" lvl="1" eaLnBrk="1" hangingPunct="1">
              <a:lnSpc>
                <a:spcPct val="90000"/>
              </a:lnSpc>
            </a:pPr>
            <a:r>
              <a:rPr lang="sl-SI"/>
              <a:t>pojmi,</a:t>
            </a:r>
          </a:p>
          <a:p>
            <a:pPr marL="828675" lvl="1" eaLnBrk="1" hangingPunct="1">
              <a:lnSpc>
                <a:spcPct val="90000"/>
              </a:lnSpc>
            </a:pPr>
            <a:r>
              <a:rPr lang="sl-SI"/>
              <a:t>vrste amaterskih radijskih postaj,</a:t>
            </a:r>
          </a:p>
          <a:p>
            <a:pPr marL="828675" lvl="1" eaLnBrk="1" hangingPunct="1">
              <a:lnSpc>
                <a:spcPct val="90000"/>
              </a:lnSpc>
            </a:pPr>
            <a:r>
              <a:rPr lang="sl-SI"/>
              <a:t>tehnični pogoji za uporabo (frekvence, …),</a:t>
            </a:r>
          </a:p>
          <a:p>
            <a:pPr marL="828675" lvl="1" eaLnBrk="1" hangingPunct="1">
              <a:lnSpc>
                <a:spcPct val="90000"/>
              </a:lnSpc>
            </a:pPr>
            <a:r>
              <a:rPr lang="sl-SI"/>
              <a:t>postopki in vsebina amaterskih radijskih zvez.</a:t>
            </a:r>
          </a:p>
          <a:p>
            <a:pPr marL="0" indent="0" eaLnBrk="1" hangingPunct="1">
              <a:lnSpc>
                <a:spcPct val="90000"/>
              </a:lnSpc>
              <a:buFont typeface="Wingdings" pitchFamily="2" charset="2"/>
              <a:buNone/>
            </a:pPr>
            <a:endParaRPr lang="sl-SI"/>
          </a:p>
          <a:p>
            <a:pPr marL="0" indent="0" eaLnBrk="1" hangingPunct="1">
              <a:lnSpc>
                <a:spcPct val="90000"/>
              </a:lnSpc>
              <a:buFont typeface="Wingdings" pitchFamily="2" charset="2"/>
              <a:buNone/>
            </a:pPr>
            <a:endParaRPr lang="sl-SI"/>
          </a:p>
          <a:p>
            <a:pPr marL="0" indent="0" eaLnBrk="1" hangingPunct="1">
              <a:lnSpc>
                <a:spcPct val="90000"/>
              </a:lnSpc>
              <a:buFont typeface="Wingdings" pitchFamily="2" charset="2"/>
              <a:buNone/>
            </a:pPr>
            <a:endParaRPr lang="sl-SI"/>
          </a:p>
          <a:p>
            <a:pPr marL="0" indent="0" eaLnBrk="1" hangingPunct="1">
              <a:lnSpc>
                <a:spcPct val="90000"/>
              </a:lnSpc>
              <a:buFont typeface="Wingdings" pitchFamily="2" charset="2"/>
              <a:buNone/>
            </a:pPr>
            <a:endParaRPr lang="sl-SI"/>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2"/>
          <p:cNvSpPr>
            <a:spLocks noGrp="1" noChangeArrowheads="1"/>
          </p:cNvSpPr>
          <p:nvPr>
            <p:ph type="title"/>
          </p:nvPr>
        </p:nvSpPr>
        <p:spPr/>
        <p:txBody>
          <a:bodyPr/>
          <a:lstStyle/>
          <a:p>
            <a:pPr eaLnBrk="1" hangingPunct="1"/>
            <a:r>
              <a:rPr lang="sl-SI"/>
              <a:t>Zakoni, predpisi in pogoji v RS (2)</a:t>
            </a:r>
          </a:p>
        </p:txBody>
      </p:sp>
      <p:sp>
        <p:nvSpPr>
          <p:cNvPr id="1106946" name="Rectangle 3"/>
          <p:cNvSpPr>
            <a:spLocks noGrp="1" noChangeArrowheads="1"/>
          </p:cNvSpPr>
          <p:nvPr>
            <p:ph type="body" idx="1"/>
          </p:nvPr>
        </p:nvSpPr>
        <p:spPr/>
        <p:txBody>
          <a:bodyPr/>
          <a:lstStyle/>
          <a:p>
            <a:pPr eaLnBrk="1" hangingPunct="1">
              <a:buFont typeface="Wingdings" pitchFamily="2" charset="2"/>
              <a:buNone/>
            </a:pPr>
            <a:r>
              <a:rPr lang="sl-SI" dirty="0"/>
              <a:t>V skladu z </a:t>
            </a:r>
            <a:r>
              <a:rPr lang="sl-SI" dirty="0">
                <a:solidFill>
                  <a:srgbClr val="2469AE"/>
                </a:solidFill>
              </a:rPr>
              <a:t>razredom</a:t>
            </a:r>
            <a:r>
              <a:rPr lang="sl-SI" dirty="0"/>
              <a:t> amaterskega operaterja, za katerega imajo </a:t>
            </a:r>
            <a:r>
              <a:rPr lang="sl-SI" dirty="0">
                <a:solidFill>
                  <a:srgbClr val="2469AE"/>
                </a:solidFill>
              </a:rPr>
              <a:t>opravljen izpit</a:t>
            </a:r>
            <a:r>
              <a:rPr lang="sl-SI" dirty="0"/>
              <a:t>, smejo v RS radioamaterji uporabljati predpisane:</a:t>
            </a:r>
          </a:p>
          <a:p>
            <a:pPr lvl="1" eaLnBrk="1" hangingPunct="1"/>
            <a:r>
              <a:rPr lang="sl-SI" dirty="0">
                <a:solidFill>
                  <a:srgbClr val="2469AE"/>
                </a:solidFill>
              </a:rPr>
              <a:t>moči amaterskih radijskih postaj</a:t>
            </a:r>
            <a:r>
              <a:rPr lang="sl-SI" dirty="0"/>
              <a:t>,</a:t>
            </a:r>
            <a:endParaRPr lang="sl-SI" dirty="0">
              <a:solidFill>
                <a:srgbClr val="2469AE"/>
              </a:solidFill>
            </a:endParaRPr>
          </a:p>
          <a:p>
            <a:pPr lvl="1" eaLnBrk="1" hangingPunct="1"/>
            <a:r>
              <a:rPr lang="sl-SI" dirty="0">
                <a:solidFill>
                  <a:srgbClr val="FF3300"/>
                </a:solidFill>
              </a:rPr>
              <a:t>frekvenčne pasove</a:t>
            </a:r>
            <a:r>
              <a:rPr lang="sl-SI" dirty="0"/>
              <a:t>, </a:t>
            </a:r>
          </a:p>
          <a:p>
            <a:pPr lvl="1" eaLnBrk="1" hangingPunct="1"/>
            <a:r>
              <a:rPr lang="sl-SI" dirty="0">
                <a:solidFill>
                  <a:srgbClr val="2469AE"/>
                </a:solidFill>
              </a:rPr>
              <a:t>vrste oddaj</a:t>
            </a:r>
            <a:r>
              <a:rPr lang="sl-SI" dirty="0"/>
              <a:t>.</a:t>
            </a:r>
          </a:p>
          <a:p>
            <a:pPr eaLnBrk="1" hangingPunct="1">
              <a:buFont typeface="Wingdings" pitchFamily="2" charset="2"/>
              <a:buNone/>
            </a:pPr>
            <a:endParaRPr lang="sl-SI" dirty="0"/>
          </a:p>
          <a:p>
            <a:pPr eaLnBrk="1" hangingPunct="1">
              <a:buFont typeface="Wingdings" pitchFamily="2" charset="2"/>
              <a:buNone/>
            </a:pPr>
            <a:r>
              <a:rPr lang="sl-SI" dirty="0">
                <a:highlight>
                  <a:srgbClr val="FFFF00"/>
                </a:highlight>
              </a:rPr>
              <a:t>V RS </a:t>
            </a:r>
            <a:r>
              <a:rPr lang="sl-SI" dirty="0">
                <a:solidFill>
                  <a:srgbClr val="2469AE"/>
                </a:solidFill>
                <a:highlight>
                  <a:srgbClr val="FFFF00"/>
                </a:highlight>
              </a:rPr>
              <a:t>izda dovoljenje</a:t>
            </a:r>
            <a:r>
              <a:rPr lang="sl-SI" dirty="0">
                <a:highlight>
                  <a:srgbClr val="FFFF00"/>
                </a:highlight>
              </a:rPr>
              <a:t> </a:t>
            </a:r>
            <a:r>
              <a:rPr lang="sl-SI" dirty="0"/>
              <a:t>za uporabo amaterske radijske postaje Agencija za komunikacijska omrežja in storitve Republike Slovenije ali na kratko </a:t>
            </a:r>
            <a:r>
              <a:rPr lang="sl-SI" dirty="0">
                <a:highlight>
                  <a:srgbClr val="FFFF00"/>
                </a:highlight>
              </a:rPr>
              <a:t>AKOS</a:t>
            </a:r>
            <a:r>
              <a:rPr lang="sl-SI" dirty="0"/>
              <a:t> .</a:t>
            </a:r>
          </a:p>
          <a:p>
            <a:pPr eaLnBrk="1" hangingPunct="1">
              <a:buFont typeface="Wingdings" pitchFamily="2" charset="2"/>
              <a:buNone/>
            </a:pPr>
            <a:endParaRPr lang="sl-SI" dirty="0"/>
          </a:p>
          <a:p>
            <a:pPr eaLnBrk="1" hangingPunct="1">
              <a:buFont typeface="Wingdings" pitchFamily="2" charset="2"/>
              <a:buNone/>
            </a:pPr>
            <a:endParaRPr lang="sl-SI"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69" name="Rectangle 2"/>
          <p:cNvSpPr>
            <a:spLocks noGrp="1" noChangeArrowheads="1"/>
          </p:cNvSpPr>
          <p:nvPr>
            <p:ph type="title"/>
          </p:nvPr>
        </p:nvSpPr>
        <p:spPr/>
        <p:txBody>
          <a:bodyPr/>
          <a:lstStyle/>
          <a:p>
            <a:pPr eaLnBrk="1" hangingPunct="1"/>
            <a:r>
              <a:rPr lang="sl-SI"/>
              <a:t>Kriteriji za opravljanje izpitov </a:t>
            </a:r>
            <a:br>
              <a:rPr lang="sl-SI"/>
            </a:br>
            <a:r>
              <a:rPr lang="sl-SI"/>
              <a:t>za radioamaterje</a:t>
            </a:r>
          </a:p>
        </p:txBody>
      </p:sp>
      <p:sp>
        <p:nvSpPr>
          <p:cNvPr id="1107970" name="Rectangle 3"/>
          <p:cNvSpPr>
            <a:spLocks noGrp="1" noChangeArrowheads="1"/>
          </p:cNvSpPr>
          <p:nvPr>
            <p:ph type="body" idx="1"/>
          </p:nvPr>
        </p:nvSpPr>
        <p:spPr>
          <a:xfrm>
            <a:off x="436563" y="1397000"/>
            <a:ext cx="8229600" cy="4849813"/>
          </a:xfrm>
        </p:spPr>
        <p:txBody>
          <a:bodyPr/>
          <a:lstStyle/>
          <a:p>
            <a:pPr marL="0" indent="0" algn="just" eaLnBrk="1" hangingPunct="1">
              <a:buFont typeface="Wingdings" pitchFamily="2" charset="2"/>
              <a:buNone/>
              <a:tabLst>
                <a:tab pos="531813" algn="l"/>
              </a:tabLst>
            </a:pPr>
            <a:r>
              <a:rPr lang="sl-SI" dirty="0"/>
              <a:t>Kriterije za opravljanje izpitov za radioamaterje je predpisal </a:t>
            </a:r>
            <a:r>
              <a:rPr lang="sl-SI" dirty="0">
                <a:solidFill>
                  <a:srgbClr val="2469AE"/>
                </a:solidFill>
              </a:rPr>
              <a:t>APEK</a:t>
            </a:r>
            <a:r>
              <a:rPr lang="sl-SI" dirty="0"/>
              <a:t>.</a:t>
            </a:r>
          </a:p>
          <a:p>
            <a:pPr marL="0" indent="0" eaLnBrk="1" hangingPunct="1">
              <a:buFont typeface="Wingdings" pitchFamily="2" charset="2"/>
              <a:buNone/>
              <a:tabLst>
                <a:tab pos="531813" algn="l"/>
              </a:tabLst>
            </a:pPr>
            <a:endParaRPr lang="sl-SI" sz="700" dirty="0"/>
          </a:p>
          <a:p>
            <a:pPr marL="0" indent="0" algn="just" eaLnBrk="1" hangingPunct="1">
              <a:buFont typeface="Wingdings" pitchFamily="2" charset="2"/>
              <a:buNone/>
              <a:tabLst>
                <a:tab pos="531813" algn="l"/>
              </a:tabLst>
            </a:pPr>
            <a:r>
              <a:rPr lang="sl-SI" dirty="0"/>
              <a:t>Po določilih 7. in 8. člena Splošnega akta o pogojih za uporabo radijskih frekvenc, namenjenih radioamaterski in radioamaterski satelitski storitvi (Uradni list RS, št. 117/04) se izpiti za radioamaterje opravljajo po naslednjih kriterijih, ki določajo izpitne predmete, predpisano učno snov za posamezen razred radioamaterja in merila za ocenjevanje znanja:</a:t>
            </a:r>
          </a:p>
          <a:p>
            <a:pPr marL="0" indent="0" algn="just" eaLnBrk="1" hangingPunct="1">
              <a:buFont typeface="Wingdings" pitchFamily="2" charset="2"/>
              <a:buNone/>
              <a:tabLst>
                <a:tab pos="531813" algn="l"/>
              </a:tabLst>
            </a:pPr>
            <a:endParaRPr lang="sl-SI" sz="200" dirty="0"/>
          </a:p>
          <a:p>
            <a:pPr marL="0" indent="0" algn="just" eaLnBrk="1" hangingPunct="1">
              <a:buFont typeface="Wingdings" pitchFamily="2" charset="2"/>
              <a:buAutoNum type="romanUcPeriod"/>
              <a:tabLst>
                <a:tab pos="531813" algn="l"/>
              </a:tabLst>
            </a:pPr>
            <a:r>
              <a:rPr lang="sl-SI" dirty="0"/>
              <a:t>  	Izpit za radioamaterja razreda N</a:t>
            </a:r>
          </a:p>
          <a:p>
            <a:pPr marL="0" indent="0" algn="just" eaLnBrk="1" hangingPunct="1">
              <a:buFont typeface="Wingdings" pitchFamily="2" charset="2"/>
              <a:buAutoNum type="romanUcPeriod"/>
              <a:tabLst>
                <a:tab pos="531813" algn="l"/>
              </a:tabLst>
            </a:pPr>
            <a:r>
              <a:rPr lang="sl-SI" dirty="0"/>
              <a:t>	Izpit za radioamaterja razreda A</a:t>
            </a:r>
          </a:p>
          <a:p>
            <a:pPr marL="0" indent="0" algn="just" eaLnBrk="1" hangingPunct="1">
              <a:buFont typeface="Wingdings" pitchFamily="2" charset="2"/>
              <a:buAutoNum type="romanUcPeriod"/>
              <a:tabLst>
                <a:tab pos="531813" algn="l"/>
              </a:tabLst>
            </a:pPr>
            <a:r>
              <a:rPr lang="sl-SI" dirty="0"/>
              <a:t> 	Izpit iz predmeta sprejem in oddaja </a:t>
            </a:r>
            <a:r>
              <a:rPr lang="sl-SI" dirty="0" err="1"/>
              <a:t>Morzejevih</a:t>
            </a:r>
            <a:r>
              <a:rPr lang="sl-SI" dirty="0"/>
              <a:t> znakov</a:t>
            </a:r>
          </a:p>
          <a:p>
            <a:pPr marL="0" indent="0" eaLnBrk="1" hangingPunct="1">
              <a:buFont typeface="Wingdings" pitchFamily="2" charset="2"/>
              <a:buNone/>
              <a:tabLst>
                <a:tab pos="531813" algn="l"/>
              </a:tabLst>
            </a:pPr>
            <a:endParaRPr lang="sl-SI" dirty="0"/>
          </a:p>
        </p:txBody>
      </p:sp>
      <p:sp>
        <p:nvSpPr>
          <p:cNvPr id="1107971" name="Text Box 4"/>
          <p:cNvSpPr txBox="1">
            <a:spLocks noChangeArrowheads="1"/>
          </p:cNvSpPr>
          <p:nvPr/>
        </p:nvSpPr>
        <p:spPr bwMode="auto">
          <a:xfrm>
            <a:off x="4049713" y="5954713"/>
            <a:ext cx="4748212" cy="56038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dirty="0">
                <a:solidFill>
                  <a:srgbClr val="2469AE"/>
                </a:solidFill>
              </a:rPr>
              <a:t>Na lastno željo ga lahko opravlja radioamater</a:t>
            </a:r>
          </a:p>
          <a:p>
            <a:pPr eaLnBrk="0" hangingPunct="0">
              <a:spcBef>
                <a:spcPct val="20000"/>
              </a:spcBef>
              <a:buClr>
                <a:schemeClr val="tx2"/>
              </a:buClr>
              <a:buSzPct val="75000"/>
              <a:buFont typeface="Monotype Sorts"/>
              <a:buNone/>
            </a:pPr>
            <a:r>
              <a:rPr lang="sl-SI" sz="1400" b="1" dirty="0">
                <a:solidFill>
                  <a:srgbClr val="2469AE"/>
                </a:solidFill>
              </a:rPr>
              <a:t>razreda N ali 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2"/>
          <p:cNvSpPr>
            <a:spLocks noGrp="1" noChangeArrowheads="1"/>
          </p:cNvSpPr>
          <p:nvPr>
            <p:ph type="title"/>
          </p:nvPr>
        </p:nvSpPr>
        <p:spPr/>
        <p:txBody>
          <a:bodyPr/>
          <a:lstStyle/>
          <a:p>
            <a:pPr eaLnBrk="1" hangingPunct="1"/>
            <a:r>
              <a:rPr lang="sl-SI"/>
              <a:t>Izpit za radioamaterja razreda N</a:t>
            </a:r>
          </a:p>
        </p:txBody>
      </p:sp>
      <p:sp>
        <p:nvSpPr>
          <p:cNvPr id="1108994" name="Rectangle 3"/>
          <p:cNvSpPr>
            <a:spLocks noGrp="1" noChangeArrowheads="1"/>
          </p:cNvSpPr>
          <p:nvPr>
            <p:ph type="body" idx="1"/>
          </p:nvPr>
        </p:nvSpPr>
        <p:spPr>
          <a:xfrm>
            <a:off x="479425" y="1468438"/>
            <a:ext cx="8229600" cy="5600700"/>
          </a:xfrm>
        </p:spPr>
        <p:txBody>
          <a:bodyPr/>
          <a:lstStyle/>
          <a:p>
            <a:pPr marL="0" indent="0" eaLnBrk="1" hangingPunct="1">
              <a:buFont typeface="Wingdings" pitchFamily="2" charset="2"/>
              <a:buNone/>
            </a:pPr>
            <a:r>
              <a:rPr lang="sl-SI" dirty="0"/>
              <a:t>Kandidati za radioamaterja razreda N opravljajo izpit iz predmeta Tehnika in predpisi II v skladu s priporočilom </a:t>
            </a:r>
            <a:br>
              <a:rPr lang="sl-SI" dirty="0"/>
            </a:br>
            <a:r>
              <a:rPr lang="sl-SI" dirty="0"/>
              <a:t>CEPT, ERC </a:t>
            </a:r>
            <a:r>
              <a:rPr lang="sl-SI" dirty="0" err="1"/>
              <a:t>Report</a:t>
            </a:r>
            <a:r>
              <a:rPr lang="sl-SI" dirty="0"/>
              <a:t> 32.</a:t>
            </a:r>
          </a:p>
          <a:p>
            <a:pPr marL="0" indent="0" eaLnBrk="1" hangingPunct="1">
              <a:buFont typeface="Wingdings" pitchFamily="2" charset="2"/>
              <a:buNone/>
            </a:pPr>
            <a:endParaRPr lang="sl-SI" sz="900" dirty="0"/>
          </a:p>
          <a:p>
            <a:pPr marL="0" indent="0" eaLnBrk="1" hangingPunct="1">
              <a:buFont typeface="Wingdings" pitchFamily="2" charset="2"/>
              <a:buNone/>
            </a:pPr>
            <a:r>
              <a:rPr lang="sl-SI" dirty="0"/>
              <a:t>Test je sestavljen iz </a:t>
            </a:r>
            <a:r>
              <a:rPr lang="sl-SI" dirty="0">
                <a:solidFill>
                  <a:srgbClr val="2469AE"/>
                </a:solidFill>
                <a:highlight>
                  <a:srgbClr val="FFFF00"/>
                </a:highlight>
              </a:rPr>
              <a:t>30 različnih vprašanj</a:t>
            </a:r>
            <a:r>
              <a:rPr lang="sl-SI" dirty="0"/>
              <a:t>. </a:t>
            </a:r>
          </a:p>
          <a:p>
            <a:pPr marL="0" indent="0" eaLnBrk="1" hangingPunct="1">
              <a:buFont typeface="Wingdings" pitchFamily="2" charset="2"/>
              <a:buNone/>
            </a:pPr>
            <a:r>
              <a:rPr lang="sl-SI" dirty="0"/>
              <a:t>Vsako vprašanje ima 4 možne odgovore, od katerih je </a:t>
            </a:r>
            <a:r>
              <a:rPr lang="sl-SI" dirty="0">
                <a:solidFill>
                  <a:srgbClr val="2469AE"/>
                </a:solidFill>
              </a:rPr>
              <a:t>samo en pravilen</a:t>
            </a:r>
            <a:r>
              <a:rPr lang="sl-SI" dirty="0"/>
              <a:t>. </a:t>
            </a:r>
          </a:p>
          <a:p>
            <a:pPr marL="0" indent="0" eaLnBrk="1" hangingPunct="1">
              <a:buFont typeface="Wingdings" pitchFamily="2" charset="2"/>
              <a:buNone/>
            </a:pPr>
            <a:r>
              <a:rPr lang="sl-SI" dirty="0"/>
              <a:t>Kandidat ima na voljo </a:t>
            </a:r>
            <a:r>
              <a:rPr lang="sl-SI" dirty="0">
                <a:solidFill>
                  <a:srgbClr val="2469AE"/>
                </a:solidFill>
                <a:highlight>
                  <a:srgbClr val="FFFF00"/>
                </a:highlight>
              </a:rPr>
              <a:t>45 minut</a:t>
            </a:r>
            <a:r>
              <a:rPr lang="sl-SI" dirty="0">
                <a:highlight>
                  <a:srgbClr val="FFFF00"/>
                </a:highlight>
              </a:rPr>
              <a:t> </a:t>
            </a:r>
            <a:r>
              <a:rPr lang="sl-SI" dirty="0"/>
              <a:t>za reševanje izpitne pole. </a:t>
            </a:r>
          </a:p>
          <a:p>
            <a:pPr marL="0" indent="0" eaLnBrk="1" hangingPunct="1">
              <a:buFont typeface="Wingdings" pitchFamily="2" charset="2"/>
              <a:buNone/>
            </a:pPr>
            <a:r>
              <a:rPr lang="sl-SI" dirty="0"/>
              <a:t>Kandidat mora pravilno odgovoriti </a:t>
            </a:r>
            <a:r>
              <a:rPr lang="sl-SI" dirty="0">
                <a:solidFill>
                  <a:srgbClr val="FF3300"/>
                </a:solidFill>
                <a:highlight>
                  <a:srgbClr val="FFFF00"/>
                </a:highlight>
              </a:rPr>
              <a:t>vsaj na 18 vprašanj</a:t>
            </a:r>
            <a:r>
              <a:rPr lang="sl-SI" dirty="0"/>
              <a:t>!</a:t>
            </a:r>
          </a:p>
          <a:p>
            <a:pPr marL="0" indent="0" eaLnBrk="1" hangingPunct="1">
              <a:buFont typeface="Wingdings" pitchFamily="2" charset="2"/>
              <a:buNone/>
            </a:pPr>
            <a:endParaRPr lang="sl-SI" sz="1200" dirty="0"/>
          </a:p>
          <a:p>
            <a:pPr marL="0" indent="0" eaLnBrk="1" hangingPunct="1">
              <a:buFont typeface="Wingdings" pitchFamily="2" charset="2"/>
              <a:buNone/>
            </a:pPr>
            <a:r>
              <a:rPr lang="sl-SI" dirty="0"/>
              <a:t>V primeru sklicevanja na </a:t>
            </a:r>
            <a:r>
              <a:rPr lang="sl-SI" dirty="0">
                <a:solidFill>
                  <a:srgbClr val="2469AE"/>
                </a:solidFill>
              </a:rPr>
              <a:t>količine</a:t>
            </a:r>
            <a:r>
              <a:rPr lang="sl-SI" dirty="0"/>
              <a:t> morajo kandidati poznati </a:t>
            </a:r>
            <a:r>
              <a:rPr lang="sl-SI" dirty="0">
                <a:solidFill>
                  <a:srgbClr val="2469AE"/>
                </a:solidFill>
              </a:rPr>
              <a:t>enote</a:t>
            </a:r>
            <a:r>
              <a:rPr lang="sl-SI" dirty="0"/>
              <a:t>, v katerih te količine merimo.</a:t>
            </a:r>
          </a:p>
          <a:p>
            <a:pPr marL="0" indent="0" eaLnBrk="1" hangingPunct="1">
              <a:buFont typeface="Wingdings" pitchFamily="2" charset="2"/>
              <a:buNone/>
            </a:pPr>
            <a:r>
              <a:rPr lang="sl-SI" dirty="0"/>
              <a:t>Prav tako se zahteva poznavanje </a:t>
            </a:r>
            <a:r>
              <a:rPr lang="sl-SI" dirty="0">
                <a:solidFill>
                  <a:srgbClr val="2469AE"/>
                </a:solidFill>
              </a:rPr>
              <a:t>množilnih faktorjev</a:t>
            </a:r>
            <a:r>
              <a:rPr lang="sl-SI" dirty="0"/>
              <a:t> in </a:t>
            </a:r>
            <a:r>
              <a:rPr lang="sl-SI" dirty="0">
                <a:solidFill>
                  <a:srgbClr val="2469AE"/>
                </a:solidFill>
              </a:rPr>
              <a:t>predpon</a:t>
            </a:r>
            <a:r>
              <a:rPr lang="sl-SI" dirty="0"/>
              <a:t>, ki jih uporabljamo pri izpeljankah osnovnih enot.</a:t>
            </a:r>
          </a:p>
          <a:p>
            <a:pPr marL="0" indent="0" eaLnBrk="1" hangingPunct="1">
              <a:buFont typeface="Wingdings" pitchFamily="2" charset="2"/>
              <a:buNone/>
            </a:pPr>
            <a:endParaRPr lang="sl-SI" dirty="0"/>
          </a:p>
        </p:txBody>
      </p:sp>
      <p:sp>
        <p:nvSpPr>
          <p:cNvPr id="1108995" name="Rectangle 4"/>
          <p:cNvSpPr>
            <a:spLocks noChangeArrowheads="1"/>
          </p:cNvSpPr>
          <p:nvPr/>
        </p:nvSpPr>
        <p:spPr bwMode="auto">
          <a:xfrm>
            <a:off x="504825" y="2674938"/>
            <a:ext cx="8148638" cy="2238375"/>
          </a:xfrm>
          <a:prstGeom prst="rect">
            <a:avLst/>
          </a:prstGeom>
          <a:noFill/>
          <a:ln w="28575">
            <a:solidFill>
              <a:srgbClr val="FF3300"/>
            </a:solidFill>
            <a:miter lim="800000"/>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sl-SI"/>
              <a:t>Pregled dela (2)</a:t>
            </a:r>
          </a:p>
        </p:txBody>
      </p:sp>
      <p:sp>
        <p:nvSpPr>
          <p:cNvPr id="23554" name="Rectangle 3"/>
          <p:cNvSpPr>
            <a:spLocks noGrp="1" noChangeArrowheads="1"/>
          </p:cNvSpPr>
          <p:nvPr>
            <p:ph type="body" idx="1"/>
          </p:nvPr>
        </p:nvSpPr>
        <p:spPr>
          <a:xfrm>
            <a:off x="322263" y="1439863"/>
            <a:ext cx="8664575" cy="5332412"/>
          </a:xfrm>
        </p:spPr>
        <p:txBody>
          <a:bodyPr/>
          <a:lstStyle/>
          <a:p>
            <a:pPr marL="947738" lvl="1" indent="-412750" eaLnBrk="1" hangingPunct="1">
              <a:lnSpc>
                <a:spcPct val="80000"/>
              </a:lnSpc>
              <a:buFont typeface="Wingdings" pitchFamily="2" charset="2"/>
              <a:buAutoNum type="alphaLcParenR" startAt="4"/>
            </a:pPr>
            <a:r>
              <a:rPr lang="sl-SI" sz="1800" dirty="0"/>
              <a:t>Elektrotehnika in radiotehnika</a:t>
            </a:r>
          </a:p>
          <a:p>
            <a:pPr marL="1498600" lvl="2" indent="-371475" eaLnBrk="1" hangingPunct="1">
              <a:lnSpc>
                <a:spcPct val="80000"/>
              </a:lnSpc>
              <a:buFont typeface="Wingdings" pitchFamily="2" charset="2"/>
              <a:buAutoNum type="romanLcPeriod"/>
            </a:pPr>
            <a:r>
              <a:rPr lang="sl-SI" dirty="0"/>
              <a:t>Električna, elektromagnetna in radijska teorija</a:t>
            </a:r>
          </a:p>
          <a:p>
            <a:pPr marL="1498600" lvl="2" indent="-371475" eaLnBrk="1" hangingPunct="1">
              <a:lnSpc>
                <a:spcPct val="80000"/>
              </a:lnSpc>
              <a:buFont typeface="Wingdings" pitchFamily="2" charset="2"/>
              <a:buAutoNum type="romanLcPeriod"/>
            </a:pPr>
            <a:r>
              <a:rPr lang="sl-SI" dirty="0"/>
              <a:t>Komponente in električna vezja</a:t>
            </a:r>
          </a:p>
          <a:p>
            <a:pPr marL="1498600" lvl="2" indent="-371475" eaLnBrk="1" hangingPunct="1">
              <a:lnSpc>
                <a:spcPct val="80000"/>
              </a:lnSpc>
              <a:buFont typeface="Wingdings" pitchFamily="2" charset="2"/>
              <a:buAutoNum type="romanLcPeriod"/>
            </a:pPr>
            <a:r>
              <a:rPr lang="sl-SI" dirty="0"/>
              <a:t>Sprejemniki in oddajniki</a:t>
            </a:r>
          </a:p>
          <a:p>
            <a:pPr marL="1498600" lvl="2" indent="-371475" eaLnBrk="1" hangingPunct="1">
              <a:lnSpc>
                <a:spcPct val="80000"/>
              </a:lnSpc>
              <a:buFont typeface="Wingdings" pitchFamily="2" charset="2"/>
              <a:buAutoNum type="romanLcPeriod"/>
            </a:pPr>
            <a:r>
              <a:rPr lang="sl-SI" dirty="0"/>
              <a:t>Antene, antenski vodi, propagacije in meritve</a:t>
            </a:r>
          </a:p>
          <a:p>
            <a:pPr marL="1498600" lvl="2" indent="-371475" eaLnBrk="1" hangingPunct="1">
              <a:lnSpc>
                <a:spcPct val="80000"/>
              </a:lnSpc>
              <a:buFont typeface="Wingdings" pitchFamily="2" charset="2"/>
              <a:buAutoNum type="romanLcPeriod"/>
            </a:pPr>
            <a:r>
              <a:rPr lang="sl-SI" dirty="0"/>
              <a:t>Motnje in njihovo odpravljanje</a:t>
            </a:r>
          </a:p>
          <a:p>
            <a:pPr marL="1498600" lvl="2" indent="-371475" eaLnBrk="1" hangingPunct="1">
              <a:lnSpc>
                <a:spcPct val="80000"/>
              </a:lnSpc>
              <a:buFont typeface="Wingdings" pitchFamily="2" charset="2"/>
              <a:buAutoNum type="romanLcPeriod"/>
            </a:pPr>
            <a:r>
              <a:rPr lang="sl-SI" dirty="0"/>
              <a:t>Varnost pri delu z električnim tokom</a:t>
            </a:r>
          </a:p>
          <a:p>
            <a:pPr marL="947738" lvl="1" indent="-412750" eaLnBrk="1" hangingPunct="1">
              <a:lnSpc>
                <a:spcPct val="80000"/>
              </a:lnSpc>
              <a:buFont typeface="Wingdings" pitchFamily="2" charset="2"/>
              <a:buAutoNum type="alphaLcParenR" startAt="4"/>
            </a:pPr>
            <a:endParaRPr lang="sl-SI" sz="1800" dirty="0"/>
          </a:p>
          <a:p>
            <a:pPr marL="1498600" lvl="2" indent="-371475" eaLnBrk="1" hangingPunct="1">
              <a:lnSpc>
                <a:spcPct val="80000"/>
              </a:lnSpc>
              <a:buFont typeface="Wingdings" pitchFamily="2" charset="2"/>
              <a:buNone/>
            </a:pPr>
            <a:endParaRPr lang="sl-SI" sz="700" dirty="0"/>
          </a:p>
          <a:p>
            <a:pPr marL="412750" indent="-412750" eaLnBrk="1" hangingPunct="1">
              <a:lnSpc>
                <a:spcPct val="80000"/>
              </a:lnSpc>
              <a:buFont typeface="Wingdings" pitchFamily="2" charset="2"/>
              <a:buNone/>
            </a:pPr>
            <a:endParaRPr lang="sl-SI" sz="400" b="1" dirty="0"/>
          </a:p>
          <a:p>
            <a:pPr marL="412750" indent="-412750" algn="ctr" eaLnBrk="1" hangingPunct="1">
              <a:lnSpc>
                <a:spcPct val="80000"/>
              </a:lnSpc>
              <a:buFont typeface="Wingdings" pitchFamily="2" charset="2"/>
              <a:buNone/>
            </a:pPr>
            <a:r>
              <a:rPr lang="sl-SI" b="1" dirty="0"/>
              <a:t>Del </a:t>
            </a:r>
            <a:r>
              <a:rPr lang="sl-SI" b="1"/>
              <a:t>zadnjega termina </a:t>
            </a:r>
            <a:r>
              <a:rPr lang="sl-SI" b="1" dirty="0"/>
              <a:t>bo namenjen obnovi snovi in utrjevanju znanja pred izpitom!</a:t>
            </a:r>
          </a:p>
          <a:p>
            <a:pPr marL="412750" indent="-412750" eaLnBrk="1" hangingPunct="1">
              <a:lnSpc>
                <a:spcPct val="80000"/>
              </a:lnSpc>
              <a:buFont typeface="Wingdings" pitchFamily="2" charset="2"/>
              <a:buNone/>
            </a:pPr>
            <a:endParaRPr lang="sl-SI" sz="800" b="1" dirty="0"/>
          </a:p>
          <a:p>
            <a:pPr marL="412750" indent="-412750" eaLnBrk="1" hangingPunct="1">
              <a:lnSpc>
                <a:spcPct val="80000"/>
              </a:lnSpc>
              <a:buFont typeface="Wingdings" pitchFamily="2" charset="2"/>
              <a:buNone/>
            </a:pPr>
            <a:endParaRPr lang="sl-SI" sz="1200" b="1" dirty="0"/>
          </a:p>
          <a:p>
            <a:pPr marL="412750" indent="-412750" eaLnBrk="1" hangingPunct="1">
              <a:lnSpc>
                <a:spcPct val="80000"/>
              </a:lnSpc>
              <a:buFont typeface="Wingdings" pitchFamily="2" charset="2"/>
              <a:buNone/>
            </a:pPr>
            <a:endParaRPr lang="sl-SI" sz="1400" b="1" dirty="0"/>
          </a:p>
          <a:p>
            <a:pPr marL="412750" indent="-412750" eaLnBrk="1" hangingPunct="1">
              <a:lnSpc>
                <a:spcPct val="80000"/>
              </a:lnSpc>
              <a:buFont typeface="Wingdings" pitchFamily="2" charset="2"/>
              <a:buNone/>
            </a:pPr>
            <a:endParaRPr lang="sl-SI" sz="1400" b="1" dirty="0"/>
          </a:p>
          <a:p>
            <a:pPr marL="412750" indent="-412750" eaLnBrk="1" hangingPunct="1">
              <a:lnSpc>
                <a:spcPct val="80000"/>
              </a:lnSpc>
              <a:buFont typeface="Wingdings" pitchFamily="2" charset="2"/>
              <a:buNone/>
            </a:pPr>
            <a:endParaRPr lang="sl-SI" sz="1400" b="1" dirty="0"/>
          </a:p>
          <a:p>
            <a:pPr marL="412750" indent="-412750" eaLnBrk="1" hangingPunct="1">
              <a:lnSpc>
                <a:spcPct val="80000"/>
              </a:lnSpc>
              <a:buFont typeface="Wingdings" pitchFamily="2" charset="2"/>
              <a:buNone/>
            </a:pPr>
            <a:endParaRPr lang="sl-SI" sz="1400" b="1" dirty="0"/>
          </a:p>
          <a:p>
            <a:pPr marL="412750" indent="-412750" eaLnBrk="1" hangingPunct="1">
              <a:lnSpc>
                <a:spcPct val="80000"/>
              </a:lnSpc>
              <a:buFont typeface="Wingdings" pitchFamily="2" charset="2"/>
              <a:buNone/>
            </a:pPr>
            <a:endParaRPr lang="sl-SI" b="1" dirty="0"/>
          </a:p>
          <a:p>
            <a:pPr marL="412750" indent="-412750" eaLnBrk="1" hangingPunct="1">
              <a:lnSpc>
                <a:spcPct val="80000"/>
              </a:lnSpc>
              <a:buFont typeface="Wingdings" pitchFamily="2" charset="2"/>
              <a:buNone/>
            </a:pPr>
            <a:r>
              <a:rPr lang="sl-SI" sz="1000" b="1" dirty="0"/>
              <a:t>Ob koncu vsakega termina bomo z namenom ocene kvalitete opravljenega dela izvedli kratko preverjanje znanja, hi.</a:t>
            </a:r>
            <a:r>
              <a:rPr lang="sl-SI" sz="120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7" name="Rectangle 2"/>
          <p:cNvSpPr>
            <a:spLocks noGrp="1" noChangeArrowheads="1"/>
          </p:cNvSpPr>
          <p:nvPr>
            <p:ph type="title"/>
          </p:nvPr>
        </p:nvSpPr>
        <p:spPr/>
        <p:txBody>
          <a:bodyPr/>
          <a:lstStyle/>
          <a:p>
            <a:pPr eaLnBrk="1" hangingPunct="1"/>
            <a:r>
              <a:rPr lang="sl-SI"/>
              <a:t>Izpit za radioamaterja razreda A</a:t>
            </a:r>
          </a:p>
        </p:txBody>
      </p:sp>
      <p:sp>
        <p:nvSpPr>
          <p:cNvPr id="1110018" name="Rectangle 3"/>
          <p:cNvSpPr>
            <a:spLocks noGrp="1" noChangeArrowheads="1"/>
          </p:cNvSpPr>
          <p:nvPr>
            <p:ph type="body" idx="1"/>
          </p:nvPr>
        </p:nvSpPr>
        <p:spPr>
          <a:xfrm>
            <a:off x="479425" y="1468438"/>
            <a:ext cx="8229600" cy="5600700"/>
          </a:xfrm>
        </p:spPr>
        <p:txBody>
          <a:bodyPr/>
          <a:lstStyle/>
          <a:p>
            <a:pPr marL="0" indent="0" eaLnBrk="1" hangingPunct="1">
              <a:buFont typeface="Wingdings" pitchFamily="2" charset="2"/>
              <a:buNone/>
            </a:pPr>
            <a:r>
              <a:rPr lang="sl-SI" dirty="0"/>
              <a:t>Kandidati za radioamaterja razreda A opravljajo izpit iz predmeta Tehnika in predpisi I. v skladu s priporočilom </a:t>
            </a:r>
            <a:br>
              <a:rPr lang="sl-SI" dirty="0"/>
            </a:br>
            <a:r>
              <a:rPr lang="sl-SI" dirty="0"/>
              <a:t>CEPT, T/R 61-02 – HAREC.</a:t>
            </a:r>
          </a:p>
          <a:p>
            <a:pPr marL="0" indent="0" eaLnBrk="1" hangingPunct="1">
              <a:buFont typeface="Wingdings" pitchFamily="2" charset="2"/>
              <a:buNone/>
            </a:pPr>
            <a:endParaRPr lang="sl-SI" sz="900" dirty="0"/>
          </a:p>
          <a:p>
            <a:pPr marL="0" indent="0" eaLnBrk="1" hangingPunct="1">
              <a:buFont typeface="Wingdings" pitchFamily="2" charset="2"/>
              <a:buNone/>
            </a:pPr>
            <a:r>
              <a:rPr lang="sl-SI" dirty="0"/>
              <a:t>Test je sestavljen iz </a:t>
            </a:r>
            <a:r>
              <a:rPr lang="sl-SI" dirty="0">
                <a:solidFill>
                  <a:srgbClr val="2469AE"/>
                </a:solidFill>
                <a:highlight>
                  <a:srgbClr val="FFFF00"/>
                </a:highlight>
              </a:rPr>
              <a:t>60 različnih vprašanj</a:t>
            </a:r>
            <a:r>
              <a:rPr lang="sl-SI" dirty="0"/>
              <a:t>. </a:t>
            </a:r>
          </a:p>
          <a:p>
            <a:pPr marL="0" indent="0" eaLnBrk="1" hangingPunct="1">
              <a:buFont typeface="Wingdings" pitchFamily="2" charset="2"/>
              <a:buNone/>
            </a:pPr>
            <a:r>
              <a:rPr lang="sl-SI" dirty="0"/>
              <a:t>Vsako vprašanje ima 4 možne odgovore, od katerih je </a:t>
            </a:r>
            <a:r>
              <a:rPr lang="sl-SI" dirty="0">
                <a:solidFill>
                  <a:srgbClr val="2469AE"/>
                </a:solidFill>
              </a:rPr>
              <a:t>samo en pravilen</a:t>
            </a:r>
            <a:r>
              <a:rPr lang="sl-SI" dirty="0"/>
              <a:t>. </a:t>
            </a:r>
          </a:p>
          <a:p>
            <a:pPr marL="0" indent="0" eaLnBrk="1" hangingPunct="1">
              <a:buFont typeface="Wingdings" pitchFamily="2" charset="2"/>
              <a:buNone/>
            </a:pPr>
            <a:r>
              <a:rPr lang="sl-SI" dirty="0"/>
              <a:t>Kandidat ima na voljo </a:t>
            </a:r>
            <a:r>
              <a:rPr lang="sl-SI" dirty="0">
                <a:solidFill>
                  <a:srgbClr val="2469AE"/>
                </a:solidFill>
                <a:highlight>
                  <a:srgbClr val="FFFF00"/>
                </a:highlight>
              </a:rPr>
              <a:t>90 minut</a:t>
            </a:r>
            <a:r>
              <a:rPr lang="sl-SI" dirty="0">
                <a:highlight>
                  <a:srgbClr val="FFFF00"/>
                </a:highlight>
              </a:rPr>
              <a:t> </a:t>
            </a:r>
            <a:r>
              <a:rPr lang="sl-SI" dirty="0"/>
              <a:t>za reševanje izpitne pole. </a:t>
            </a:r>
          </a:p>
          <a:p>
            <a:pPr marL="0" indent="0" eaLnBrk="1" hangingPunct="1">
              <a:buFont typeface="Wingdings" pitchFamily="2" charset="2"/>
              <a:buNone/>
            </a:pPr>
            <a:r>
              <a:rPr lang="sl-SI" dirty="0"/>
              <a:t>Kandidat mora pravilno odgovoriti </a:t>
            </a:r>
            <a:r>
              <a:rPr lang="sl-SI" dirty="0">
                <a:solidFill>
                  <a:srgbClr val="FF3300"/>
                </a:solidFill>
                <a:highlight>
                  <a:srgbClr val="FFFF00"/>
                </a:highlight>
              </a:rPr>
              <a:t>vsaj na 36 vprašanj</a:t>
            </a:r>
            <a:r>
              <a:rPr lang="sl-SI" dirty="0"/>
              <a:t>!</a:t>
            </a:r>
          </a:p>
          <a:p>
            <a:pPr marL="0" indent="0" eaLnBrk="1" hangingPunct="1">
              <a:buFont typeface="Wingdings" pitchFamily="2" charset="2"/>
              <a:buNone/>
            </a:pPr>
            <a:endParaRPr lang="sl-SI" sz="1200" dirty="0"/>
          </a:p>
          <a:p>
            <a:pPr marL="0" indent="0" eaLnBrk="1" hangingPunct="1">
              <a:buFont typeface="Wingdings" pitchFamily="2" charset="2"/>
              <a:buNone/>
            </a:pPr>
            <a:r>
              <a:rPr lang="sl-SI" dirty="0"/>
              <a:t>V primeru sklicevanja na </a:t>
            </a:r>
            <a:r>
              <a:rPr lang="sl-SI" dirty="0">
                <a:solidFill>
                  <a:srgbClr val="2469AE"/>
                </a:solidFill>
              </a:rPr>
              <a:t>količine</a:t>
            </a:r>
            <a:r>
              <a:rPr lang="sl-SI" dirty="0"/>
              <a:t> morajo kandidati poznati </a:t>
            </a:r>
            <a:r>
              <a:rPr lang="sl-SI" dirty="0">
                <a:solidFill>
                  <a:srgbClr val="2469AE"/>
                </a:solidFill>
              </a:rPr>
              <a:t>enote</a:t>
            </a:r>
            <a:r>
              <a:rPr lang="sl-SI" dirty="0"/>
              <a:t>, v katerih te količine merimo.</a:t>
            </a:r>
          </a:p>
          <a:p>
            <a:pPr marL="0" indent="0" eaLnBrk="1" hangingPunct="1">
              <a:buFont typeface="Wingdings" pitchFamily="2" charset="2"/>
              <a:buNone/>
            </a:pPr>
            <a:r>
              <a:rPr lang="sl-SI" dirty="0"/>
              <a:t>Prav tako se zahteva poznavanje </a:t>
            </a:r>
            <a:r>
              <a:rPr lang="sl-SI" dirty="0">
                <a:solidFill>
                  <a:srgbClr val="2469AE"/>
                </a:solidFill>
              </a:rPr>
              <a:t>množilnih faktorjev</a:t>
            </a:r>
            <a:r>
              <a:rPr lang="sl-SI" dirty="0"/>
              <a:t> in </a:t>
            </a:r>
            <a:r>
              <a:rPr lang="sl-SI" dirty="0">
                <a:solidFill>
                  <a:srgbClr val="2469AE"/>
                </a:solidFill>
              </a:rPr>
              <a:t>predpon</a:t>
            </a:r>
            <a:r>
              <a:rPr lang="sl-SI" dirty="0"/>
              <a:t>, ki jih uporabljamo pri izpeljankah osnovnih enot.</a:t>
            </a:r>
          </a:p>
          <a:p>
            <a:pPr marL="0" indent="0" eaLnBrk="1" hangingPunct="1">
              <a:buFont typeface="Wingdings" pitchFamily="2" charset="2"/>
              <a:buNone/>
            </a:pPr>
            <a:endParaRPr lang="sl-SI" dirty="0"/>
          </a:p>
          <a:p>
            <a:pPr marL="0" indent="0" eaLnBrk="1" hangingPunct="1">
              <a:buFont typeface="Wingdings" pitchFamily="2" charset="2"/>
              <a:buNone/>
            </a:pPr>
            <a:endParaRPr lang="sl-SI" dirty="0"/>
          </a:p>
        </p:txBody>
      </p:sp>
      <p:sp>
        <p:nvSpPr>
          <p:cNvPr id="1110019" name="Rectangle 4"/>
          <p:cNvSpPr>
            <a:spLocks noChangeArrowheads="1"/>
          </p:cNvSpPr>
          <p:nvPr/>
        </p:nvSpPr>
        <p:spPr bwMode="auto">
          <a:xfrm>
            <a:off x="504825" y="2674938"/>
            <a:ext cx="8148638" cy="2238375"/>
          </a:xfrm>
          <a:prstGeom prst="rect">
            <a:avLst/>
          </a:prstGeom>
          <a:noFill/>
          <a:ln w="28575">
            <a:solidFill>
              <a:srgbClr val="FF3300"/>
            </a:solidFill>
            <a:miter lim="800000"/>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2"/>
          <p:cNvSpPr>
            <a:spLocks noGrp="1" noChangeArrowheads="1"/>
          </p:cNvSpPr>
          <p:nvPr>
            <p:ph type="title"/>
          </p:nvPr>
        </p:nvSpPr>
        <p:spPr/>
        <p:txBody>
          <a:bodyPr/>
          <a:lstStyle/>
          <a:p>
            <a:pPr eaLnBrk="1" hangingPunct="1"/>
            <a:r>
              <a:rPr lang="sl-SI"/>
              <a:t>Izpit iz predmeta sprejem in </a:t>
            </a:r>
            <a:br>
              <a:rPr lang="sl-SI"/>
            </a:br>
            <a:r>
              <a:rPr lang="sl-SI"/>
              <a:t>oddaja Morzejevih znakov</a:t>
            </a:r>
          </a:p>
        </p:txBody>
      </p:sp>
      <p:sp>
        <p:nvSpPr>
          <p:cNvPr id="1111042" name="Rectangle 3"/>
          <p:cNvSpPr>
            <a:spLocks noGrp="1" noChangeArrowheads="1"/>
          </p:cNvSpPr>
          <p:nvPr>
            <p:ph type="body" idx="1"/>
          </p:nvPr>
        </p:nvSpPr>
        <p:spPr/>
        <p:txBody>
          <a:bodyPr/>
          <a:lstStyle/>
          <a:p>
            <a:pPr marL="0" indent="0" eaLnBrk="1" hangingPunct="1">
              <a:buFont typeface="Wingdings" pitchFamily="2" charset="2"/>
              <a:buNone/>
            </a:pPr>
            <a:r>
              <a:rPr lang="sl-SI" dirty="0"/>
              <a:t>Kandidat, ki na </a:t>
            </a:r>
            <a:r>
              <a:rPr lang="sl-SI" dirty="0">
                <a:solidFill>
                  <a:srgbClr val="2469AE"/>
                </a:solidFill>
              </a:rPr>
              <a:t>lastno željo</a:t>
            </a:r>
            <a:r>
              <a:rPr lang="sl-SI" dirty="0"/>
              <a:t> opravlja izpit iz tega predmeta, mora dokazati, da je sposoben v </a:t>
            </a:r>
            <a:r>
              <a:rPr lang="sl-SI" dirty="0" err="1"/>
              <a:t>Morzejevih</a:t>
            </a:r>
            <a:r>
              <a:rPr lang="sl-SI" dirty="0"/>
              <a:t> znakih sprejemati na sluh in s tipkalom oddajati odprti tekst, skupine številk, ločila in druge znake pri hitrosti </a:t>
            </a:r>
            <a:r>
              <a:rPr lang="sl-SI" dirty="0">
                <a:solidFill>
                  <a:srgbClr val="2469AE"/>
                </a:solidFill>
              </a:rPr>
              <a:t>25 znakov na minuto</a:t>
            </a:r>
            <a:r>
              <a:rPr lang="sl-SI" dirty="0"/>
              <a:t>. </a:t>
            </a:r>
          </a:p>
          <a:p>
            <a:pPr marL="0" indent="0" eaLnBrk="1" hangingPunct="1">
              <a:buFont typeface="Wingdings" pitchFamily="2" charset="2"/>
              <a:buNone/>
            </a:pPr>
            <a:r>
              <a:rPr lang="sl-SI" dirty="0"/>
              <a:t>Pri oddaji ni dovoljena uporaba tipkal, ki avtomatsko generirajo </a:t>
            </a:r>
            <a:r>
              <a:rPr lang="sl-SI" dirty="0" err="1"/>
              <a:t>Morzejeve</a:t>
            </a:r>
            <a:r>
              <a:rPr lang="sl-SI" dirty="0"/>
              <a:t> znake.</a:t>
            </a:r>
          </a:p>
          <a:p>
            <a:pPr marL="0" indent="0" eaLnBrk="1" hangingPunct="1">
              <a:buFont typeface="Wingdings" pitchFamily="2" charset="2"/>
              <a:buNone/>
            </a:pPr>
            <a:endParaRPr lang="sl-SI" dirty="0"/>
          </a:p>
          <a:p>
            <a:pPr marL="0" indent="0" eaLnBrk="1" hangingPunct="1">
              <a:buFont typeface="Wingdings" pitchFamily="2" charset="2"/>
              <a:buNone/>
            </a:pPr>
            <a:r>
              <a:rPr lang="sl-SI" dirty="0"/>
              <a:t>Preizkusni tekst je sestavljen iz </a:t>
            </a:r>
            <a:r>
              <a:rPr lang="sl-SI" dirty="0">
                <a:solidFill>
                  <a:srgbClr val="2469AE"/>
                </a:solidFill>
                <a:highlight>
                  <a:srgbClr val="FFFF00"/>
                </a:highlight>
              </a:rPr>
              <a:t>75 </a:t>
            </a:r>
            <a:r>
              <a:rPr lang="sl-SI" dirty="0" err="1">
                <a:solidFill>
                  <a:srgbClr val="2469AE"/>
                </a:solidFill>
                <a:highlight>
                  <a:srgbClr val="FFFF00"/>
                </a:highlight>
              </a:rPr>
              <a:t>Morzejevih</a:t>
            </a:r>
            <a:r>
              <a:rPr lang="sl-SI" dirty="0">
                <a:solidFill>
                  <a:srgbClr val="2469AE"/>
                </a:solidFill>
                <a:highlight>
                  <a:srgbClr val="FFFF00"/>
                </a:highlight>
              </a:rPr>
              <a:t> znakov</a:t>
            </a:r>
            <a:r>
              <a:rPr lang="sl-SI" dirty="0"/>
              <a:t>.</a:t>
            </a:r>
          </a:p>
          <a:p>
            <a:pPr marL="0" indent="0" eaLnBrk="1" hangingPunct="1">
              <a:buFont typeface="Wingdings" pitchFamily="2" charset="2"/>
              <a:buNone/>
            </a:pPr>
            <a:r>
              <a:rPr lang="sl-SI" dirty="0"/>
              <a:t>Preizkus traja </a:t>
            </a:r>
            <a:r>
              <a:rPr lang="sl-SI" dirty="0">
                <a:solidFill>
                  <a:srgbClr val="2469AE"/>
                </a:solidFill>
                <a:highlight>
                  <a:srgbClr val="FFFF00"/>
                </a:highlight>
              </a:rPr>
              <a:t>3 minute</a:t>
            </a:r>
            <a:r>
              <a:rPr lang="sl-SI" dirty="0"/>
              <a:t>. V tem času mora kandidat oddati oziroma sprejeti </a:t>
            </a:r>
            <a:r>
              <a:rPr lang="sl-SI" dirty="0">
                <a:solidFill>
                  <a:srgbClr val="2469AE"/>
                </a:solidFill>
              </a:rPr>
              <a:t>75 </a:t>
            </a:r>
            <a:r>
              <a:rPr lang="sl-SI" dirty="0" err="1">
                <a:solidFill>
                  <a:srgbClr val="2469AE"/>
                </a:solidFill>
              </a:rPr>
              <a:t>Morzejevih</a:t>
            </a:r>
            <a:r>
              <a:rPr lang="sl-SI" dirty="0">
                <a:solidFill>
                  <a:srgbClr val="2469AE"/>
                </a:solidFill>
              </a:rPr>
              <a:t> znakov</a:t>
            </a:r>
            <a:r>
              <a:rPr lang="sl-SI" dirty="0"/>
              <a:t>. Dovoljeno število napak pri sprejemu in oddaji znaša </a:t>
            </a:r>
            <a:r>
              <a:rPr lang="sl-SI" dirty="0">
                <a:solidFill>
                  <a:srgbClr val="2469AE"/>
                </a:solidFill>
                <a:highlight>
                  <a:srgbClr val="FFFF00"/>
                </a:highlight>
              </a:rPr>
              <a:t>4 znake</a:t>
            </a:r>
            <a:r>
              <a:rPr lang="sl-SI" dirty="0"/>
              <a:t>.</a:t>
            </a:r>
          </a:p>
          <a:p>
            <a:pPr marL="0" indent="0" eaLnBrk="1" hangingPunct="1">
              <a:buFont typeface="Wingdings" pitchFamily="2" charset="2"/>
              <a:buNone/>
            </a:pPr>
            <a:endParaRPr lang="sl-SI" sz="1600" dirty="0"/>
          </a:p>
          <a:p>
            <a:pPr marL="0" indent="0" eaLnBrk="1" hangingPunct="1">
              <a:buFont typeface="Wingdings" pitchFamily="2" charset="2"/>
              <a:buNone/>
            </a:pPr>
            <a:r>
              <a:rPr lang="sl-SI" sz="1600" b="1" dirty="0"/>
              <a:t>Preizkus sprejema oziroma oddaje se ob neuspehu lahko enkrat ponovi na istem izpitu.</a:t>
            </a:r>
          </a:p>
          <a:p>
            <a:pPr marL="0" indent="0" eaLnBrk="1" hangingPunct="1">
              <a:buFont typeface="Wingdings" pitchFamily="2" charset="2"/>
              <a:buNone/>
            </a:pPr>
            <a:endParaRPr lang="sl-SI" dirty="0"/>
          </a:p>
        </p:txBody>
      </p:sp>
      <p:sp>
        <p:nvSpPr>
          <p:cNvPr id="1111043" name="Rectangle 4"/>
          <p:cNvSpPr>
            <a:spLocks noChangeArrowheads="1"/>
          </p:cNvSpPr>
          <p:nvPr/>
        </p:nvSpPr>
        <p:spPr bwMode="auto">
          <a:xfrm>
            <a:off x="504825" y="3943350"/>
            <a:ext cx="8148638" cy="1719263"/>
          </a:xfrm>
          <a:prstGeom prst="rect">
            <a:avLst/>
          </a:prstGeom>
          <a:noFill/>
          <a:ln w="28575">
            <a:solidFill>
              <a:srgbClr val="FF3300"/>
            </a:solidFill>
            <a:miter lim="800000"/>
            <a:headEnd type="none" w="sm" len="sm"/>
            <a:tailEnd type="none" w="sm" len="sm"/>
          </a:ln>
        </p:spPr>
        <p:txBody>
          <a:bodyPr anchor="ctr">
            <a:spAutoFit/>
          </a:bodyPr>
          <a:lstStyle/>
          <a:p>
            <a:pPr algn="ct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5" name="Rectangle 2"/>
          <p:cNvSpPr>
            <a:spLocks noGrp="1" noChangeArrowheads="1"/>
          </p:cNvSpPr>
          <p:nvPr>
            <p:ph type="title"/>
          </p:nvPr>
        </p:nvSpPr>
        <p:spPr/>
        <p:txBody>
          <a:bodyPr/>
          <a:lstStyle/>
          <a:p>
            <a:pPr eaLnBrk="1" hangingPunct="1"/>
            <a:r>
              <a:rPr lang="sl-SI"/>
              <a:t>ITU – Radioamaterski frekvenčni </a:t>
            </a:r>
            <a:br>
              <a:rPr lang="sl-SI"/>
            </a:br>
            <a:r>
              <a:rPr lang="sl-SI"/>
              <a:t>	                    pasovi</a:t>
            </a:r>
          </a:p>
        </p:txBody>
      </p:sp>
      <p:sp>
        <p:nvSpPr>
          <p:cNvPr id="1112066" name="Rectangle 3"/>
          <p:cNvSpPr>
            <a:spLocks noGrp="1" noChangeArrowheads="1"/>
          </p:cNvSpPr>
          <p:nvPr>
            <p:ph type="body" idx="1"/>
          </p:nvPr>
        </p:nvSpPr>
        <p:spPr/>
        <p:txBody>
          <a:bodyPr/>
          <a:lstStyle/>
          <a:p>
            <a:pPr marL="0" indent="0" eaLnBrk="1" hangingPunct="1">
              <a:buFont typeface="Wingdings" pitchFamily="2" charset="2"/>
              <a:buNone/>
            </a:pPr>
            <a:r>
              <a:rPr lang="sl-SI" dirty="0"/>
              <a:t>Na podlagi 3. člena Splošnega akta o pogojih za uporabo radijskih frekvenc, namenjenih radioamaterski in radioamaterski satelitski storitvi (Uradni list RS, št. 117/04) je sprejela Zveza radioamaterjev Slovenije</a:t>
            </a:r>
          </a:p>
          <a:p>
            <a:pPr marL="0" indent="0" eaLnBrk="1" hangingPunct="1">
              <a:buFont typeface="Wingdings" pitchFamily="2" charset="2"/>
              <a:buNone/>
            </a:pPr>
            <a:endParaRPr lang="sl-SI" b="1" dirty="0"/>
          </a:p>
          <a:p>
            <a:pPr marL="0" indent="0" algn="ctr" eaLnBrk="1" hangingPunct="1">
              <a:buFont typeface="Wingdings" pitchFamily="2" charset="2"/>
              <a:buNone/>
            </a:pPr>
            <a:r>
              <a:rPr lang="sl-SI" b="1" dirty="0"/>
              <a:t>Pogoje za uporabo amaterskih radijskih postaj</a:t>
            </a:r>
          </a:p>
          <a:p>
            <a:pPr marL="0" indent="0" algn="ctr" eaLnBrk="1" hangingPunct="1">
              <a:buFont typeface="Wingdings" pitchFamily="2" charset="2"/>
              <a:buNone/>
            </a:pPr>
            <a:r>
              <a:rPr lang="sl-SI" b="1" dirty="0"/>
              <a:t>(PUARP 2006)</a:t>
            </a:r>
            <a:endParaRPr lang="sl-SI" dirty="0"/>
          </a:p>
          <a:p>
            <a:pPr marL="0" indent="0" eaLnBrk="1" hangingPunct="1">
              <a:buFont typeface="Wingdings" pitchFamily="2" charset="2"/>
              <a:buNone/>
            </a:pPr>
            <a:endParaRPr lang="sl-SI" dirty="0"/>
          </a:p>
          <a:p>
            <a:pPr marL="0" indent="0" eaLnBrk="1" hangingPunct="1">
              <a:buFont typeface="Wingdings" pitchFamily="2" charset="2"/>
              <a:buNone/>
            </a:pPr>
            <a:endParaRPr lang="sl-SI" dirty="0"/>
          </a:p>
          <a:p>
            <a:pPr marL="0" indent="0" eaLnBrk="1" hangingPunct="1">
              <a:buFont typeface="Wingdings" pitchFamily="2" charset="2"/>
              <a:buNone/>
            </a:pPr>
            <a:r>
              <a:rPr lang="sl-SI" dirty="0"/>
              <a:t>V RS so </a:t>
            </a:r>
            <a:r>
              <a:rPr lang="sl-SI" dirty="0">
                <a:solidFill>
                  <a:srgbClr val="2469AE"/>
                </a:solidFill>
                <a:highlight>
                  <a:srgbClr val="FFFF00"/>
                </a:highlight>
              </a:rPr>
              <a:t>predpisani frekvenčni pasovi</a:t>
            </a:r>
            <a:r>
              <a:rPr lang="sl-SI" dirty="0"/>
              <a:t>, ki jih smejo uporabljati radioamaterji </a:t>
            </a:r>
            <a:r>
              <a:rPr lang="sl-SI" dirty="0">
                <a:solidFill>
                  <a:srgbClr val="2469AE"/>
                </a:solidFill>
                <a:highlight>
                  <a:srgbClr val="FFFF00"/>
                </a:highlight>
              </a:rPr>
              <a:t>v skladu z razredom amaterskega operaterja</a:t>
            </a:r>
            <a:r>
              <a:rPr lang="sl-SI" dirty="0"/>
              <a:t>, za katerega imajo opravljen izpit.</a:t>
            </a:r>
          </a:p>
          <a:p>
            <a:pPr marL="0" indent="0" eaLnBrk="1" hangingPunct="1">
              <a:buFont typeface="Wingdings" pitchFamily="2" charset="2"/>
              <a:buNone/>
            </a:pPr>
            <a:endParaRPr lang="sl-SI" dirty="0"/>
          </a:p>
          <a:p>
            <a:pPr marL="0" indent="0" eaLnBrk="1" hangingPunct="1">
              <a:buFont typeface="Wingdings" pitchFamily="2" charset="2"/>
              <a:buNone/>
            </a:pPr>
            <a:endParaRPr lang="sl-SI"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Title 1"/>
          <p:cNvSpPr>
            <a:spLocks noGrp="1"/>
          </p:cNvSpPr>
          <p:nvPr>
            <p:ph type="title"/>
          </p:nvPr>
        </p:nvSpPr>
        <p:spPr/>
        <p:txBody>
          <a:bodyPr/>
          <a:lstStyle/>
          <a:p>
            <a:pPr eaLnBrk="1" hangingPunct="1"/>
            <a:r>
              <a:rPr lang="sl-SI" dirty="0"/>
              <a:t>Nadzor RF spektra – AKOS (Jeruzalem)</a:t>
            </a:r>
          </a:p>
        </p:txBody>
      </p:sp>
      <p:pic>
        <p:nvPicPr>
          <p:cNvPr id="1113090" name="Picture 2" descr="C:\Documents and Settings\Administrator\Desktop\APEK1.jpg"/>
          <p:cNvPicPr>
            <a:picLocks noGrp="1" noChangeAspect="1" noChangeArrowheads="1"/>
          </p:cNvPicPr>
          <p:nvPr>
            <p:ph idx="1"/>
          </p:nvPr>
        </p:nvPicPr>
        <p:blipFill>
          <a:blip r:embed="rId2"/>
          <a:srcRect/>
          <a:stretch>
            <a:fillRect/>
          </a:stretch>
        </p:blipFill>
        <p:spPr>
          <a:xfrm>
            <a:off x="1135063" y="1465263"/>
            <a:ext cx="6891337" cy="51689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Title 1"/>
          <p:cNvSpPr>
            <a:spLocks noGrp="1"/>
          </p:cNvSpPr>
          <p:nvPr>
            <p:ph type="title"/>
          </p:nvPr>
        </p:nvSpPr>
        <p:spPr/>
        <p:txBody>
          <a:bodyPr/>
          <a:lstStyle/>
          <a:p>
            <a:pPr eaLnBrk="1" hangingPunct="1"/>
            <a:r>
              <a:rPr lang="sl-SI"/>
              <a:t>Nadzor RF spektra – APEK (Jeruzalem)</a:t>
            </a:r>
          </a:p>
        </p:txBody>
      </p:sp>
      <p:pic>
        <p:nvPicPr>
          <p:cNvPr id="1114114" name="Picture 2" descr="C:\Documents and Settings\Administrator\Desktop\2012.20.01_APEK_Jeruzalem\IMG_0673.jpg"/>
          <p:cNvPicPr>
            <a:picLocks noChangeAspect="1" noChangeArrowheads="1"/>
          </p:cNvPicPr>
          <p:nvPr/>
        </p:nvPicPr>
        <p:blipFill>
          <a:blip r:embed="rId2"/>
          <a:srcRect/>
          <a:stretch>
            <a:fillRect/>
          </a:stretch>
        </p:blipFill>
        <p:spPr bwMode="auto">
          <a:xfrm>
            <a:off x="406400" y="1465263"/>
            <a:ext cx="6691313" cy="5019675"/>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6754481" y="2673783"/>
            <a:ext cx="1986321" cy="3816425"/>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7" name="Rectangle 2"/>
          <p:cNvSpPr>
            <a:spLocks noGrp="1" noChangeArrowheads="1"/>
          </p:cNvSpPr>
          <p:nvPr>
            <p:ph type="title"/>
          </p:nvPr>
        </p:nvSpPr>
        <p:spPr/>
        <p:txBody>
          <a:bodyPr/>
          <a:lstStyle/>
          <a:p>
            <a:pPr eaLnBrk="1" hangingPunct="1"/>
            <a:r>
              <a:rPr lang="sl-SI"/>
              <a:t>Mednarodna in slovenska </a:t>
            </a:r>
            <a:br>
              <a:rPr lang="sl-SI"/>
            </a:br>
            <a:r>
              <a:rPr lang="sl-SI"/>
              <a:t>operaterska pravila in postopki (1)</a:t>
            </a:r>
          </a:p>
        </p:txBody>
      </p:sp>
      <p:sp>
        <p:nvSpPr>
          <p:cNvPr id="1115138" name="Rectangle 3"/>
          <p:cNvSpPr>
            <a:spLocks noGrp="1" noChangeArrowheads="1"/>
          </p:cNvSpPr>
          <p:nvPr>
            <p:ph type="body" idx="1"/>
          </p:nvPr>
        </p:nvSpPr>
        <p:spPr>
          <a:xfrm>
            <a:off x="7938" y="1354138"/>
            <a:ext cx="8229600" cy="4849812"/>
          </a:xfrm>
        </p:spPr>
        <p:txBody>
          <a:bodyPr/>
          <a:lstStyle/>
          <a:p>
            <a:pPr marL="838200" lvl="1" indent="-381000" eaLnBrk="1" hangingPunct="1">
              <a:buFont typeface="Wingdings" pitchFamily="2" charset="2"/>
              <a:buAutoNum type="arabicPeriod"/>
            </a:pPr>
            <a:r>
              <a:rPr lang="sl-SI"/>
              <a:t>Operaterski postopki in vsebina amaterskih radijskih zvez</a:t>
            </a:r>
          </a:p>
          <a:p>
            <a:pPr marL="838200" lvl="1" indent="-381000" eaLnBrk="1" hangingPunct="1">
              <a:buFont typeface="Wingdings" pitchFamily="2" charset="2"/>
              <a:buAutoNum type="arabicPeriod"/>
            </a:pPr>
            <a:r>
              <a:rPr lang="sl-SI"/>
              <a:t>Tablica črkovanja</a:t>
            </a:r>
          </a:p>
          <a:p>
            <a:pPr marL="1257300" lvl="2" indent="-342900" eaLnBrk="1" hangingPunct="1">
              <a:buFont typeface="Wingdings" pitchFamily="2" charset="2"/>
              <a:buAutoNum type="alphaLcParenR"/>
            </a:pPr>
            <a:r>
              <a:rPr lang="sl-SI"/>
              <a:t>Mednarodna tablica</a:t>
            </a:r>
          </a:p>
          <a:p>
            <a:pPr marL="1257300" lvl="2" indent="-342900" eaLnBrk="1" hangingPunct="1">
              <a:buFont typeface="Wingdings" pitchFamily="2" charset="2"/>
              <a:buAutoNum type="alphaLcParenR"/>
            </a:pPr>
            <a:r>
              <a:rPr lang="sl-SI"/>
              <a:t>Slovenska tablica</a:t>
            </a:r>
          </a:p>
          <a:p>
            <a:pPr marL="838200" lvl="1" indent="-381000" eaLnBrk="1" hangingPunct="1">
              <a:buFont typeface="Wingdings" pitchFamily="2" charset="2"/>
              <a:buAutoNum type="arabicPeriod"/>
            </a:pPr>
            <a:r>
              <a:rPr lang="sl-SI"/>
              <a:t>Q-kod</a:t>
            </a:r>
          </a:p>
          <a:p>
            <a:pPr marL="1257300" lvl="2" indent="-342900" eaLnBrk="1" hangingPunct="1">
              <a:buFont typeface="Wingdings" pitchFamily="2" charset="2"/>
              <a:buAutoNum type="alphaLcParenR"/>
            </a:pPr>
            <a:r>
              <a:rPr lang="sl-SI"/>
              <a:t>Vprašanje</a:t>
            </a:r>
          </a:p>
          <a:p>
            <a:pPr marL="1257300" lvl="2" indent="-342900" eaLnBrk="1" hangingPunct="1">
              <a:buFont typeface="Wingdings" pitchFamily="2" charset="2"/>
              <a:buAutoNum type="alphaLcParenR"/>
            </a:pPr>
            <a:r>
              <a:rPr lang="sl-SI"/>
              <a:t>Odgovor</a:t>
            </a:r>
          </a:p>
          <a:p>
            <a:pPr marL="838200" lvl="1" indent="-381000" eaLnBrk="1" hangingPunct="1">
              <a:buFont typeface="Wingdings" pitchFamily="2" charset="2"/>
              <a:buAutoNum type="arabicPeriod"/>
            </a:pPr>
            <a:r>
              <a:rPr lang="sl-SI"/>
              <a:t>Operaterske kratice</a:t>
            </a:r>
          </a:p>
          <a:p>
            <a:pPr marL="838200" lvl="1" indent="-381000" eaLnBrk="1" hangingPunct="1">
              <a:buFont typeface="Wingdings" pitchFamily="2" charset="2"/>
              <a:buAutoNum type="arabicPeriod"/>
            </a:pPr>
            <a:r>
              <a:rPr lang="sl-SI"/>
              <a:t>Mednarodni signali za nevarnost in postopki za delovanje ob nesrečah in nevarnostih</a:t>
            </a:r>
          </a:p>
          <a:p>
            <a:pPr marL="1257300" lvl="2" indent="-342900" eaLnBrk="1" hangingPunct="1">
              <a:buFont typeface="Wingdings" pitchFamily="2" charset="2"/>
              <a:buAutoNum type="alphaLcParenR"/>
            </a:pPr>
            <a:r>
              <a:rPr lang="sl-SI"/>
              <a:t>V radiotelegrafiji</a:t>
            </a:r>
          </a:p>
          <a:p>
            <a:pPr marL="1257300" lvl="2" indent="-342900" eaLnBrk="1" hangingPunct="1">
              <a:buFont typeface="Wingdings" pitchFamily="2" charset="2"/>
              <a:buAutoNum type="alphaLcParenR"/>
            </a:pPr>
            <a:r>
              <a:rPr lang="sl-SI"/>
              <a:t>V radiotelefoniji</a:t>
            </a:r>
          </a:p>
          <a:p>
            <a:pPr marL="1257300" lvl="2" indent="-342900" eaLnBrk="1" hangingPunct="1">
              <a:buFont typeface="Wingdings" pitchFamily="2" charset="2"/>
              <a:buAutoNum type="alphaLcParenR"/>
            </a:pPr>
            <a:r>
              <a:rPr lang="sl-SI"/>
              <a:t>Delovanje radioamaterjev ob nesrečah in nevarnostih (Kodeks ARON)</a:t>
            </a:r>
          </a:p>
          <a:p>
            <a:pPr marL="1257300" lvl="2" indent="-342900" eaLnBrk="1" hangingPunct="1">
              <a:buFont typeface="Wingdings" pitchFamily="2" charset="2"/>
              <a:buAutoNum type="alphaLcParenR"/>
            </a:pPr>
            <a:endParaRPr lang="sl-SI"/>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p:cNvSpPr>
            <a:spLocks noGrp="1" noChangeArrowheads="1"/>
          </p:cNvSpPr>
          <p:nvPr>
            <p:ph type="title"/>
          </p:nvPr>
        </p:nvSpPr>
        <p:spPr/>
        <p:txBody>
          <a:bodyPr/>
          <a:lstStyle/>
          <a:p>
            <a:pPr eaLnBrk="1" hangingPunct="1"/>
            <a:r>
              <a:rPr lang="sl-SI"/>
              <a:t>Mednarodna in slovenska</a:t>
            </a:r>
            <a:br>
              <a:rPr lang="sl-SI"/>
            </a:br>
            <a:r>
              <a:rPr lang="sl-SI"/>
              <a:t>operaterska pravila in postopki (2)</a:t>
            </a:r>
          </a:p>
        </p:txBody>
      </p:sp>
      <p:sp>
        <p:nvSpPr>
          <p:cNvPr id="1116162" name="Rectangle 3"/>
          <p:cNvSpPr>
            <a:spLocks noGrp="1" noChangeArrowheads="1"/>
          </p:cNvSpPr>
          <p:nvPr>
            <p:ph type="body" idx="1"/>
          </p:nvPr>
        </p:nvSpPr>
        <p:spPr>
          <a:xfrm>
            <a:off x="7938" y="1468438"/>
            <a:ext cx="8229600" cy="4849812"/>
          </a:xfrm>
        </p:spPr>
        <p:txBody>
          <a:bodyPr/>
          <a:lstStyle/>
          <a:p>
            <a:pPr marL="838200" lvl="1" indent="-381000" eaLnBrk="1" hangingPunct="1">
              <a:buFont typeface="Wingdings" pitchFamily="2" charset="2"/>
              <a:buAutoNum type="arabicPeriod" startAt="6"/>
            </a:pPr>
            <a:r>
              <a:rPr lang="sl-SI"/>
              <a:t>Klicni znaki</a:t>
            </a:r>
          </a:p>
          <a:p>
            <a:pPr marL="1257300" lvl="2" indent="-342900" eaLnBrk="1" hangingPunct="1">
              <a:buFont typeface="Wingdings" pitchFamily="2" charset="2"/>
              <a:buAutoNum type="arabicPeriod"/>
            </a:pPr>
            <a:r>
              <a:rPr lang="sl-SI"/>
              <a:t>Identifikacija amaterske radijske postaje</a:t>
            </a:r>
          </a:p>
          <a:p>
            <a:pPr marL="1257300" lvl="2" indent="-342900" eaLnBrk="1" hangingPunct="1">
              <a:buFont typeface="Wingdings" pitchFamily="2" charset="2"/>
              <a:buAutoNum type="arabicPeriod"/>
            </a:pPr>
            <a:r>
              <a:rPr lang="sl-SI"/>
              <a:t>Uporaba klicnega znaka</a:t>
            </a:r>
          </a:p>
          <a:p>
            <a:pPr marL="1257300" lvl="2" indent="-342900" eaLnBrk="1" hangingPunct="1">
              <a:buFont typeface="Wingdings" pitchFamily="2" charset="2"/>
              <a:buAutoNum type="arabicPeriod"/>
            </a:pPr>
            <a:r>
              <a:rPr lang="sl-SI"/>
              <a:t>Zgradba klicnega znaka</a:t>
            </a:r>
          </a:p>
          <a:p>
            <a:pPr marL="1257300" lvl="2" indent="-342900" eaLnBrk="1" hangingPunct="1">
              <a:buFont typeface="Wingdings" pitchFamily="2" charset="2"/>
              <a:buAutoNum type="arabicPeriod"/>
            </a:pPr>
            <a:r>
              <a:rPr lang="sl-SI"/>
              <a:t>Nacionalni prefiksi</a:t>
            </a:r>
          </a:p>
          <a:p>
            <a:pPr marL="838200" lvl="1" indent="-381000" eaLnBrk="1" hangingPunct="1">
              <a:buFont typeface="Wingdings" pitchFamily="2" charset="2"/>
              <a:buAutoNum type="arabicPeriod" startAt="6"/>
            </a:pPr>
            <a:r>
              <a:rPr lang="sl-SI"/>
              <a:t>IARU razdelitev frekvenčnih pasov</a:t>
            </a:r>
          </a:p>
          <a:p>
            <a:pPr marL="838200" lvl="1" indent="-381000" eaLnBrk="1" hangingPunct="1">
              <a:buFont typeface="Wingdings" pitchFamily="2" charset="2"/>
              <a:buAutoNum type="arabicPeriod" startAt="6"/>
            </a:pPr>
            <a:r>
              <a:rPr lang="sl-SI"/>
              <a:t>Družbenokoristna vloga radioamaterjev</a:t>
            </a:r>
          </a:p>
          <a:p>
            <a:pPr marL="381000" indent="-381000" eaLnBrk="1" hangingPunct="1">
              <a:buFont typeface="Wingdings" pitchFamily="2" charset="2"/>
              <a:buNone/>
            </a:pPr>
            <a:endParaRPr lang="sl-SI"/>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Rectangle 2"/>
          <p:cNvSpPr>
            <a:spLocks noGrp="1" noChangeArrowheads="1"/>
          </p:cNvSpPr>
          <p:nvPr>
            <p:ph type="title"/>
          </p:nvPr>
        </p:nvSpPr>
        <p:spPr/>
        <p:txBody>
          <a:bodyPr/>
          <a:lstStyle/>
          <a:p>
            <a:pPr eaLnBrk="1" hangingPunct="1"/>
            <a:r>
              <a:rPr lang="sl-SI"/>
              <a:t>Radioamaterska dejavnost - telegrafija</a:t>
            </a:r>
          </a:p>
        </p:txBody>
      </p:sp>
      <p:sp>
        <p:nvSpPr>
          <p:cNvPr id="1117186" name="Rectangle 3"/>
          <p:cNvSpPr>
            <a:spLocks noGrp="1" noChangeArrowheads="1"/>
          </p:cNvSpPr>
          <p:nvPr>
            <p:ph type="body" idx="1"/>
          </p:nvPr>
        </p:nvSpPr>
        <p:spPr/>
        <p:txBody>
          <a:bodyPr/>
          <a:lstStyle/>
          <a:p>
            <a:pPr marL="0" indent="0" eaLnBrk="1" hangingPunct="1">
              <a:buFont typeface="Wingdings" pitchFamily="2" charset="2"/>
              <a:buNone/>
            </a:pPr>
            <a:r>
              <a:rPr lang="sl-SI"/>
              <a:t>Za prenos sporočil v telegrafiji moramo besedilo na določen način pretvoriti v električne impulze – kod mora biti znan vsem.</a:t>
            </a:r>
          </a:p>
          <a:p>
            <a:pPr marL="0" indent="0" eaLnBrk="1" hangingPunct="1">
              <a:buFont typeface="Wingdings" pitchFamily="2" charset="2"/>
              <a:buNone/>
            </a:pPr>
            <a:endParaRPr lang="sl-SI"/>
          </a:p>
          <a:p>
            <a:pPr marL="0" indent="0" eaLnBrk="1" hangingPunct="1">
              <a:buFont typeface="Wingdings" pitchFamily="2" charset="2"/>
              <a:buNone/>
            </a:pPr>
            <a:r>
              <a:rPr lang="sl-SI"/>
              <a:t>Samuel Morse (1791-1872) je leta 1835 objavil žični elektromagnetni telegraf.</a:t>
            </a:r>
          </a:p>
        </p:txBody>
      </p:sp>
      <p:pic>
        <p:nvPicPr>
          <p:cNvPr id="1117187" name="Picture 4" descr="morse1"/>
          <p:cNvPicPr>
            <a:picLocks noChangeAspect="1" noChangeArrowheads="1"/>
          </p:cNvPicPr>
          <p:nvPr/>
        </p:nvPicPr>
        <p:blipFill>
          <a:blip r:embed="rId2"/>
          <a:srcRect/>
          <a:stretch>
            <a:fillRect/>
          </a:stretch>
        </p:blipFill>
        <p:spPr bwMode="auto">
          <a:xfrm>
            <a:off x="612775" y="3802063"/>
            <a:ext cx="6918325" cy="1252537"/>
          </a:xfrm>
          <a:prstGeom prst="rect">
            <a:avLst/>
          </a:prstGeom>
          <a:noFill/>
          <a:ln w="9525">
            <a:noFill/>
            <a:miter lim="800000"/>
            <a:headEnd/>
            <a:tailEnd/>
          </a:ln>
        </p:spPr>
      </p:pic>
      <p:pic>
        <p:nvPicPr>
          <p:cNvPr id="1117188" name="Picture 5" descr="morse-stevilke"/>
          <p:cNvPicPr>
            <a:picLocks noChangeAspect="1" noChangeArrowheads="1"/>
          </p:cNvPicPr>
          <p:nvPr/>
        </p:nvPicPr>
        <p:blipFill>
          <a:blip r:embed="rId3"/>
          <a:srcRect/>
          <a:stretch>
            <a:fillRect/>
          </a:stretch>
        </p:blipFill>
        <p:spPr bwMode="auto">
          <a:xfrm>
            <a:off x="3074988" y="4933950"/>
            <a:ext cx="5548312" cy="161607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2"/>
          <p:cNvSpPr>
            <a:spLocks noGrp="1" noChangeArrowheads="1"/>
          </p:cNvSpPr>
          <p:nvPr>
            <p:ph type="title"/>
          </p:nvPr>
        </p:nvSpPr>
        <p:spPr/>
        <p:txBody>
          <a:bodyPr/>
          <a:lstStyle/>
          <a:p>
            <a:pPr eaLnBrk="1" hangingPunct="1"/>
            <a:r>
              <a:rPr lang="sl-SI"/>
              <a:t>MORSE-KOD - črke</a:t>
            </a:r>
          </a:p>
        </p:txBody>
      </p:sp>
      <p:pic>
        <p:nvPicPr>
          <p:cNvPr id="1118210" name="Picture 4" descr="morse-crke"/>
          <p:cNvPicPr>
            <a:picLocks noChangeAspect="1" noChangeArrowheads="1"/>
          </p:cNvPicPr>
          <p:nvPr/>
        </p:nvPicPr>
        <p:blipFill>
          <a:blip r:embed="rId2"/>
          <a:srcRect/>
          <a:stretch>
            <a:fillRect/>
          </a:stretch>
        </p:blipFill>
        <p:spPr bwMode="auto">
          <a:xfrm>
            <a:off x="601663" y="1389063"/>
            <a:ext cx="8083550" cy="52292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3" name="Rectangle 2"/>
          <p:cNvSpPr>
            <a:spLocks noGrp="1" noChangeArrowheads="1"/>
          </p:cNvSpPr>
          <p:nvPr>
            <p:ph type="title"/>
          </p:nvPr>
        </p:nvSpPr>
        <p:spPr/>
        <p:txBody>
          <a:bodyPr/>
          <a:lstStyle/>
          <a:p>
            <a:pPr eaLnBrk="1" hangingPunct="1"/>
            <a:r>
              <a:rPr lang="sl-SI"/>
              <a:t>MORSE-KOD - ločila</a:t>
            </a:r>
          </a:p>
        </p:txBody>
      </p:sp>
      <p:pic>
        <p:nvPicPr>
          <p:cNvPr id="1119234" name="Picture 5" descr="morse-locila"/>
          <p:cNvPicPr>
            <a:picLocks noChangeAspect="1" noChangeArrowheads="1"/>
          </p:cNvPicPr>
          <p:nvPr/>
        </p:nvPicPr>
        <p:blipFill>
          <a:blip r:embed="rId2"/>
          <a:srcRect/>
          <a:stretch>
            <a:fillRect/>
          </a:stretch>
        </p:blipFill>
        <p:spPr bwMode="auto">
          <a:xfrm>
            <a:off x="1389063" y="1411288"/>
            <a:ext cx="6189662" cy="51657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sl-SI"/>
              <a:t>Zgodovina radioamaterstva (1)</a:t>
            </a:r>
          </a:p>
        </p:txBody>
      </p:sp>
      <p:sp>
        <p:nvSpPr>
          <p:cNvPr id="24578" name="Rectangle 3"/>
          <p:cNvSpPr>
            <a:spLocks noGrp="1" noChangeArrowheads="1"/>
          </p:cNvSpPr>
          <p:nvPr>
            <p:ph type="body" idx="1"/>
          </p:nvPr>
        </p:nvSpPr>
        <p:spPr/>
        <p:txBody>
          <a:bodyPr/>
          <a:lstStyle/>
          <a:p>
            <a:pPr marL="0" indent="0" eaLnBrk="1" hangingPunct="1">
              <a:buFont typeface="Wingdings" pitchFamily="2" charset="2"/>
              <a:buNone/>
            </a:pPr>
            <a:r>
              <a:rPr lang="sl-SI"/>
              <a:t>RADIOAMATERSTVO: ljubiteljsko, nepoklicno ukvarjanje z radiom oz. radiotehniko.</a:t>
            </a:r>
          </a:p>
          <a:p>
            <a:pPr marL="0" indent="0" eaLnBrk="1" hangingPunct="1">
              <a:buFont typeface="Wingdings" pitchFamily="2" charset="2"/>
              <a:buNone/>
            </a:pPr>
            <a:r>
              <a:rPr lang="sl-SI"/>
              <a:t>Pregled razvoja radioamaterstva:</a:t>
            </a:r>
          </a:p>
          <a:p>
            <a:pPr lvl="1" eaLnBrk="1" hangingPunct="1"/>
            <a:r>
              <a:rPr lang="sl-SI"/>
              <a:t>Leto </a:t>
            </a:r>
            <a:r>
              <a:rPr lang="sl-SI">
                <a:solidFill>
                  <a:srgbClr val="2469AE"/>
                </a:solidFill>
              </a:rPr>
              <a:t>1895</a:t>
            </a:r>
            <a:r>
              <a:rPr lang="sl-SI"/>
              <a:t>…</a:t>
            </a:r>
            <a:r>
              <a:rPr lang="sl-SI">
                <a:solidFill>
                  <a:srgbClr val="2469AE"/>
                </a:solidFill>
              </a:rPr>
              <a:t>prvi prenos</a:t>
            </a:r>
            <a:r>
              <a:rPr lang="sl-SI"/>
              <a:t> sporočil preko radijskih valov.</a:t>
            </a:r>
          </a:p>
        </p:txBody>
      </p:sp>
      <p:pic>
        <p:nvPicPr>
          <p:cNvPr id="24579" name="Picture 4" descr="1876_Marconi"/>
          <p:cNvPicPr>
            <a:picLocks noChangeAspect="1" noChangeArrowheads="1"/>
          </p:cNvPicPr>
          <p:nvPr/>
        </p:nvPicPr>
        <p:blipFill>
          <a:blip r:embed="rId2"/>
          <a:srcRect/>
          <a:stretch>
            <a:fillRect/>
          </a:stretch>
        </p:blipFill>
        <p:spPr bwMode="auto">
          <a:xfrm>
            <a:off x="1425575" y="3151188"/>
            <a:ext cx="4518025" cy="3411537"/>
          </a:xfrm>
          <a:prstGeom prst="rect">
            <a:avLst/>
          </a:prstGeom>
          <a:noFill/>
          <a:ln w="9525">
            <a:noFill/>
            <a:miter lim="800000"/>
            <a:headEnd/>
            <a:tailEnd/>
          </a:ln>
        </p:spPr>
      </p:pic>
      <p:sp>
        <p:nvSpPr>
          <p:cNvPr id="24580" name="Text Box 5"/>
          <p:cNvSpPr txBox="1">
            <a:spLocks noChangeArrowheads="1"/>
          </p:cNvSpPr>
          <p:nvPr/>
        </p:nvSpPr>
        <p:spPr bwMode="auto">
          <a:xfrm>
            <a:off x="6070600" y="3503613"/>
            <a:ext cx="2582863" cy="985837"/>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400"/>
              <a:t>Pontecchio, Italija: </a:t>
            </a:r>
          </a:p>
          <a:p>
            <a:pPr eaLnBrk="0" hangingPunct="0">
              <a:spcBef>
                <a:spcPct val="20000"/>
              </a:spcBef>
              <a:buClr>
                <a:schemeClr val="tx2"/>
              </a:buClr>
              <a:buSzPct val="75000"/>
              <a:buFont typeface="Monotype Sorts"/>
              <a:buNone/>
            </a:pPr>
            <a:r>
              <a:rPr lang="sl-SI" sz="1400"/>
              <a:t>Marconi pošlje preko radijskih valov črko “S”, ki je bila slišana 3 km daleč.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7" name="Rectangle 2"/>
          <p:cNvSpPr>
            <a:spLocks noGrp="1" noChangeArrowheads="1"/>
          </p:cNvSpPr>
          <p:nvPr>
            <p:ph type="title"/>
          </p:nvPr>
        </p:nvSpPr>
        <p:spPr/>
        <p:txBody>
          <a:bodyPr/>
          <a:lstStyle/>
          <a:p>
            <a:pPr eaLnBrk="1" hangingPunct="1"/>
            <a:r>
              <a:rPr lang="sl-SI"/>
              <a:t>Vsebina in procedura zveze</a:t>
            </a:r>
          </a:p>
        </p:txBody>
      </p:sp>
      <p:sp>
        <p:nvSpPr>
          <p:cNvPr id="1120258" name="Rectangle 3"/>
          <p:cNvSpPr>
            <a:spLocks noGrp="1" noChangeArrowheads="1"/>
          </p:cNvSpPr>
          <p:nvPr>
            <p:ph type="body" idx="1"/>
          </p:nvPr>
        </p:nvSpPr>
        <p:spPr>
          <a:xfrm>
            <a:off x="479425" y="1397000"/>
            <a:ext cx="8229600" cy="5389563"/>
          </a:xfrm>
        </p:spPr>
        <p:txBody>
          <a:bodyPr/>
          <a:lstStyle/>
          <a:p>
            <a:pPr marL="0" indent="0" eaLnBrk="1" hangingPunct="1">
              <a:buFont typeface="Wingdings" pitchFamily="2" charset="2"/>
              <a:buAutoNum type="arabicPeriod"/>
              <a:tabLst>
                <a:tab pos="449263" algn="l"/>
              </a:tabLst>
            </a:pPr>
            <a:r>
              <a:rPr lang="sl-SI" dirty="0"/>
              <a:t> 	Klicanje</a:t>
            </a:r>
          </a:p>
          <a:p>
            <a:pPr marL="0" indent="0" eaLnBrk="1" hangingPunct="1">
              <a:buFont typeface="Wingdings" pitchFamily="2" charset="2"/>
              <a:buAutoNum type="arabicPeriod"/>
              <a:tabLst>
                <a:tab pos="449263" algn="l"/>
              </a:tabLst>
            </a:pPr>
            <a:r>
              <a:rPr lang="sl-SI" dirty="0"/>
              <a:t> 	Vzpostavitev zveze, pozdrav, izmenjava podatkov o 	kakovosti sprejema signalov, lokaciji radijske postaje in 	imenu operaterja</a:t>
            </a:r>
          </a:p>
          <a:p>
            <a:pPr marL="0" indent="0" eaLnBrk="1" hangingPunct="1">
              <a:buFont typeface="Wingdings" pitchFamily="2" charset="2"/>
              <a:buAutoNum type="arabicPeriod"/>
              <a:tabLst>
                <a:tab pos="449263" algn="l"/>
              </a:tabLst>
            </a:pPr>
            <a:r>
              <a:rPr lang="sl-SI" dirty="0"/>
              <a:t> 	Izmenjava podatkov o radijski postaji, antenah in ostali 	uporabljeni opremi, </a:t>
            </a:r>
            <a:br>
              <a:rPr lang="sl-SI" dirty="0"/>
            </a:br>
            <a:br>
              <a:rPr lang="sl-SI" dirty="0"/>
            </a:br>
            <a:r>
              <a:rPr lang="sl-SI" dirty="0"/>
              <a:t>	informacija o vremenu in različni drugi 	podatki iz 	radioamaterskega dela,</a:t>
            </a:r>
            <a:br>
              <a:rPr lang="sl-SI" dirty="0"/>
            </a:br>
            <a:r>
              <a:rPr lang="sl-SI" dirty="0"/>
              <a:t> </a:t>
            </a:r>
            <a:br>
              <a:rPr lang="sl-SI" dirty="0"/>
            </a:br>
            <a:r>
              <a:rPr lang="sl-SI" dirty="0"/>
              <a:t>	dogovor za izmenjavo QSL kartic in zahvala za zvezo</a:t>
            </a:r>
          </a:p>
          <a:p>
            <a:pPr marL="0" indent="0" eaLnBrk="1" hangingPunct="1">
              <a:buFont typeface="Wingdings" pitchFamily="2" charset="2"/>
              <a:buAutoNum type="arabicPeriod"/>
              <a:tabLst>
                <a:tab pos="449263" algn="l"/>
              </a:tabLst>
            </a:pPr>
            <a:r>
              <a:rPr lang="sl-SI" dirty="0"/>
              <a:t> 	Zaključek zveze</a:t>
            </a:r>
          </a:p>
          <a:p>
            <a:pPr marL="0" indent="0" eaLnBrk="1" hangingPunct="1">
              <a:buFont typeface="Wingdings" pitchFamily="2" charset="2"/>
              <a:buAutoNum type="arabicPeriod"/>
              <a:tabLst>
                <a:tab pos="449263" algn="l"/>
              </a:tabLst>
            </a:pPr>
            <a:endParaRPr lang="sl-SI" sz="1400" dirty="0"/>
          </a:p>
          <a:p>
            <a:pPr marL="0" indent="0" eaLnBrk="1" hangingPunct="1">
              <a:buFont typeface="Wingdings" pitchFamily="2" charset="2"/>
              <a:buNone/>
              <a:tabLst>
                <a:tab pos="449263" algn="l"/>
              </a:tabLst>
            </a:pPr>
            <a:r>
              <a:rPr lang="sl-SI" dirty="0"/>
              <a:t>Klicni znak oddamo pri klicanju na začetku zveze in na koncu</a:t>
            </a:r>
            <a:br>
              <a:rPr lang="sl-SI" dirty="0"/>
            </a:br>
            <a:r>
              <a:rPr lang="sl-SI" dirty="0"/>
              <a:t>zveze ter </a:t>
            </a:r>
            <a:r>
              <a:rPr lang="sl-SI" dirty="0">
                <a:highlight>
                  <a:srgbClr val="FFFF00"/>
                </a:highlight>
              </a:rPr>
              <a:t>na vsakih 10 min</a:t>
            </a:r>
            <a:r>
              <a:rPr lang="sl-SI" dirty="0"/>
              <a:t>, če zveza traja dlje časa.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1" name="Rectangle 2"/>
          <p:cNvSpPr>
            <a:spLocks noGrp="1" noChangeArrowheads="1"/>
          </p:cNvSpPr>
          <p:nvPr>
            <p:ph type="title"/>
          </p:nvPr>
        </p:nvSpPr>
        <p:spPr/>
        <p:txBody>
          <a:bodyPr/>
          <a:lstStyle/>
          <a:p>
            <a:pPr eaLnBrk="1" hangingPunct="1"/>
            <a:r>
              <a:rPr lang="sl-SI"/>
              <a:t>Struktura klicnega znaka</a:t>
            </a:r>
          </a:p>
        </p:txBody>
      </p:sp>
      <p:sp>
        <p:nvSpPr>
          <p:cNvPr id="1121282" name="Rectangle 3"/>
          <p:cNvSpPr>
            <a:spLocks noGrp="1" noChangeArrowheads="1"/>
          </p:cNvSpPr>
          <p:nvPr>
            <p:ph type="body" idx="1"/>
          </p:nvPr>
        </p:nvSpPr>
        <p:spPr/>
        <p:txBody>
          <a:bodyPr/>
          <a:lstStyle/>
          <a:p>
            <a:pPr marL="0" indent="0" eaLnBrk="1" hangingPunct="1">
              <a:buFont typeface="Wingdings" pitchFamily="2" charset="2"/>
              <a:buNone/>
            </a:pPr>
            <a:r>
              <a:rPr lang="sl-SI" dirty="0"/>
              <a:t>Klicni znak je oznaka s katero se identificira postaja in je sestavljen iz:</a:t>
            </a:r>
          </a:p>
          <a:p>
            <a:pPr lvl="1" eaLnBrk="1" hangingPunct="1"/>
            <a:r>
              <a:rPr lang="sl-SI" dirty="0"/>
              <a:t>črke in števke: S5</a:t>
            </a:r>
          </a:p>
          <a:p>
            <a:pPr lvl="1" eaLnBrk="1" hangingPunct="1"/>
            <a:r>
              <a:rPr lang="sl-SI" dirty="0"/>
              <a:t>števke (0,1,2,…9)</a:t>
            </a:r>
          </a:p>
          <a:p>
            <a:pPr lvl="1" eaLnBrk="1" hangingPunct="1"/>
            <a:r>
              <a:rPr lang="sl-SI" dirty="0"/>
              <a:t>ene, dveh ali treh črk od 26. črk latinice, skladno z določili Pravilnika o </a:t>
            </a:r>
            <a:r>
              <a:rPr lang="sl-SI" dirty="0" err="1"/>
              <a:t>radiokomunikacijah</a:t>
            </a:r>
            <a:r>
              <a:rPr lang="sl-SI" dirty="0"/>
              <a:t> ITU, pri čemer se ne smejo uporabljati kombinacije črk, ki bi zaradi podobnosti s signali za nesrečo, nevarnost, alarm ali nujnost utegnile povzročiti zmedo.</a:t>
            </a:r>
          </a:p>
          <a:p>
            <a:pPr marL="0" indent="0" eaLnBrk="1" hangingPunct="1">
              <a:buFont typeface="Wingdings" pitchFamily="2" charset="2"/>
              <a:buNone/>
            </a:pPr>
            <a:r>
              <a:rPr lang="sl-SI" dirty="0"/>
              <a:t>		Primer: S59DXX</a:t>
            </a:r>
          </a:p>
          <a:p>
            <a:pPr marL="0" indent="0" eaLnBrk="1" hangingPunct="1">
              <a:buFont typeface="Wingdings" pitchFamily="2" charset="2"/>
              <a:buNone/>
            </a:pPr>
            <a:endParaRPr lang="sl-SI" dirty="0"/>
          </a:p>
          <a:p>
            <a:pPr marL="0" indent="0" eaLnBrk="1" hangingPunct="1">
              <a:buFont typeface="Wingdings" pitchFamily="2" charset="2"/>
              <a:buNone/>
            </a:pPr>
            <a:r>
              <a:rPr lang="sl-SI" dirty="0"/>
              <a:t>Serija S5A-S5Z: Slovenija</a:t>
            </a:r>
          </a:p>
          <a:p>
            <a:pPr marL="0" indent="0" eaLnBrk="1" hangingPunct="1">
              <a:buFont typeface="Wingdings" pitchFamily="2" charset="2"/>
              <a:buNone/>
            </a:pPr>
            <a:endParaRPr lang="sl-SI"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5" name="Rectangle 2"/>
          <p:cNvSpPr>
            <a:spLocks noGrp="1" noChangeArrowheads="1"/>
          </p:cNvSpPr>
          <p:nvPr>
            <p:ph type="title"/>
          </p:nvPr>
        </p:nvSpPr>
        <p:spPr/>
        <p:txBody>
          <a:bodyPr/>
          <a:lstStyle/>
          <a:p>
            <a:pPr eaLnBrk="1" hangingPunct="1"/>
            <a:r>
              <a:rPr lang="sl-SI"/>
              <a:t>Uporaba sufiksov klicnih znakov</a:t>
            </a:r>
          </a:p>
        </p:txBody>
      </p:sp>
      <p:sp>
        <p:nvSpPr>
          <p:cNvPr id="1122306" name="Rectangle 3"/>
          <p:cNvSpPr>
            <a:spLocks noGrp="1" noChangeArrowheads="1"/>
          </p:cNvSpPr>
          <p:nvPr>
            <p:ph type="body" idx="1"/>
          </p:nvPr>
        </p:nvSpPr>
        <p:spPr/>
        <p:txBody>
          <a:bodyPr/>
          <a:lstStyle/>
          <a:p>
            <a:pPr eaLnBrk="1" hangingPunct="1">
              <a:buFont typeface="Wingdings" pitchFamily="2" charset="2"/>
              <a:buNone/>
            </a:pPr>
            <a:r>
              <a:rPr lang="sl-SI" dirty="0"/>
              <a:t>v skladu s priporočilom CEPT T/R 61-01:</a:t>
            </a:r>
          </a:p>
          <a:p>
            <a:pPr eaLnBrk="1" hangingPunct="1">
              <a:buFont typeface="Wingdings" pitchFamily="2" charset="2"/>
              <a:buNone/>
            </a:pPr>
            <a:endParaRPr lang="sl-SI" dirty="0"/>
          </a:p>
          <a:p>
            <a:pPr eaLnBrk="1" hangingPunct="1"/>
            <a:r>
              <a:rPr lang="sl-SI" b="1" dirty="0"/>
              <a:t>/M</a:t>
            </a:r>
            <a:r>
              <a:rPr lang="sl-SI" dirty="0"/>
              <a:t>…</a:t>
            </a:r>
            <a:r>
              <a:rPr lang="sl-SI" dirty="0">
                <a:highlight>
                  <a:srgbClr val="FFFF00"/>
                </a:highlight>
              </a:rPr>
              <a:t>mobilna postaja</a:t>
            </a:r>
            <a:r>
              <a:rPr lang="sl-SI" dirty="0"/>
              <a:t>; postaja, ki se uporablja v vozilu,</a:t>
            </a:r>
          </a:p>
          <a:p>
            <a:pPr eaLnBrk="1" hangingPunct="1"/>
            <a:r>
              <a:rPr lang="sl-SI" b="1" dirty="0"/>
              <a:t>/MM</a:t>
            </a:r>
            <a:r>
              <a:rPr lang="sl-SI" dirty="0"/>
              <a:t>…</a:t>
            </a:r>
            <a:r>
              <a:rPr lang="sl-SI" dirty="0">
                <a:highlight>
                  <a:srgbClr val="FFFF00"/>
                </a:highlight>
              </a:rPr>
              <a:t>pomorska mobilna postaja</a:t>
            </a:r>
            <a:r>
              <a:rPr lang="sl-SI" dirty="0"/>
              <a:t>; postaja ki se uporablja na ladji ali drugem plovnem objektu,</a:t>
            </a:r>
          </a:p>
          <a:p>
            <a:pPr eaLnBrk="1" hangingPunct="1"/>
            <a:r>
              <a:rPr lang="sl-SI" b="1" dirty="0"/>
              <a:t>/AM</a:t>
            </a:r>
            <a:r>
              <a:rPr lang="sl-SI" dirty="0"/>
              <a:t>…</a:t>
            </a:r>
            <a:r>
              <a:rPr lang="sl-SI" dirty="0">
                <a:highlight>
                  <a:srgbClr val="FFFF00"/>
                </a:highlight>
              </a:rPr>
              <a:t>zrakoplovna mobilna postaj</a:t>
            </a:r>
            <a:r>
              <a:rPr lang="sl-SI" dirty="0"/>
              <a:t>; postaja, ki se uporablja na letalu ali drugem zrakoplovnem objektu</a:t>
            </a:r>
          </a:p>
          <a:p>
            <a:pPr eaLnBrk="1" hangingPunct="1"/>
            <a:r>
              <a:rPr lang="sl-SI" b="1" dirty="0"/>
              <a:t>/P</a:t>
            </a:r>
            <a:r>
              <a:rPr lang="sl-SI" dirty="0"/>
              <a:t>…postaja, ki se uporablja na občasni lokaciji; tudi </a:t>
            </a:r>
            <a:r>
              <a:rPr lang="sl-SI" dirty="0">
                <a:highlight>
                  <a:srgbClr val="FFFF00"/>
                </a:highlight>
              </a:rPr>
              <a:t>prenosna postaja</a:t>
            </a:r>
            <a:r>
              <a:rPr lang="sl-SI" dirty="0"/>
              <a:t>.</a:t>
            </a:r>
          </a:p>
          <a:p>
            <a:pPr eaLnBrk="1" hangingPunct="1">
              <a:buFont typeface="Wingdings" pitchFamily="2" charset="2"/>
              <a:buNone/>
            </a:pPr>
            <a:endParaRPr lang="sl-SI" dirty="0"/>
          </a:p>
          <a:p>
            <a:pPr eaLnBrk="1" hangingPunct="1">
              <a:buFont typeface="Wingdings" pitchFamily="2" charset="2"/>
              <a:buNone/>
            </a:pPr>
            <a:endParaRPr lang="sl-SI"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3" name="Rectangle 2"/>
          <p:cNvSpPr>
            <a:spLocks noGrp="1" noChangeArrowheads="1"/>
          </p:cNvSpPr>
          <p:nvPr>
            <p:ph type="title"/>
          </p:nvPr>
        </p:nvSpPr>
        <p:spPr/>
        <p:txBody>
          <a:bodyPr/>
          <a:lstStyle/>
          <a:p>
            <a:pPr eaLnBrk="1" hangingPunct="1"/>
            <a:r>
              <a:rPr lang="sl-SI"/>
              <a:t>RST sistem ocenjevanja zveze</a:t>
            </a:r>
          </a:p>
        </p:txBody>
      </p:sp>
      <p:sp>
        <p:nvSpPr>
          <p:cNvPr id="1124354" name="Rectangle 3"/>
          <p:cNvSpPr>
            <a:spLocks noGrp="1" noChangeArrowheads="1"/>
          </p:cNvSpPr>
          <p:nvPr>
            <p:ph type="body" idx="1"/>
          </p:nvPr>
        </p:nvSpPr>
        <p:spPr>
          <a:xfrm>
            <a:off x="479425" y="1468438"/>
            <a:ext cx="8229600" cy="5070475"/>
          </a:xfrm>
        </p:spPr>
        <p:txBody>
          <a:bodyPr/>
          <a:lstStyle/>
          <a:p>
            <a:pPr marL="0" indent="0" eaLnBrk="1" hangingPunct="1">
              <a:buFont typeface="Wingdings" pitchFamily="2" charset="2"/>
              <a:buNone/>
              <a:tabLst>
                <a:tab pos="536575" algn="l"/>
                <a:tab pos="2336800" algn="l"/>
                <a:tab pos="4848225" algn="l"/>
              </a:tabLst>
            </a:pPr>
            <a:r>
              <a:rPr lang="sl-SI" dirty="0"/>
              <a:t>Ocena kakovosti sprejema (</a:t>
            </a:r>
            <a:r>
              <a:rPr lang="sl-SI" dirty="0">
                <a:highlight>
                  <a:srgbClr val="FFFF00"/>
                </a:highlight>
              </a:rPr>
              <a:t>raport</a:t>
            </a:r>
            <a:r>
              <a:rPr lang="sl-SI" dirty="0"/>
              <a:t>):</a:t>
            </a:r>
          </a:p>
          <a:p>
            <a:pPr marL="0" indent="0" eaLnBrk="1" hangingPunct="1">
              <a:buFont typeface="Wingdings" pitchFamily="2" charset="2"/>
              <a:buNone/>
              <a:tabLst>
                <a:tab pos="536575" algn="l"/>
                <a:tab pos="2336800" algn="l"/>
                <a:tab pos="4848225" algn="l"/>
              </a:tabLst>
            </a:pPr>
            <a:r>
              <a:rPr lang="sl-SI" dirty="0"/>
              <a:t>	Telegrafija: 	- za čitljivost (R)	od 1 do 5,</a:t>
            </a:r>
          </a:p>
          <a:p>
            <a:pPr marL="0" indent="0" eaLnBrk="1" hangingPunct="1">
              <a:buFont typeface="Wingdings" pitchFamily="2" charset="2"/>
              <a:buNone/>
              <a:tabLst>
                <a:tab pos="536575" algn="l"/>
                <a:tab pos="2336800" algn="l"/>
                <a:tab pos="4848225" algn="l"/>
              </a:tabLst>
            </a:pPr>
            <a:r>
              <a:rPr lang="sl-SI" dirty="0"/>
              <a:t>		- za moč (S)	od 1 do 9,</a:t>
            </a:r>
          </a:p>
          <a:p>
            <a:pPr marL="0" indent="0" eaLnBrk="1" hangingPunct="1">
              <a:buFont typeface="Wingdings" pitchFamily="2" charset="2"/>
              <a:buNone/>
              <a:tabLst>
                <a:tab pos="536575" algn="l"/>
                <a:tab pos="2336800" algn="l"/>
                <a:tab pos="4848225" algn="l"/>
              </a:tabLst>
            </a:pPr>
            <a:r>
              <a:rPr lang="sl-SI" dirty="0"/>
              <a:t>		- za ton (T)	od 1 do 9.</a:t>
            </a:r>
          </a:p>
          <a:p>
            <a:pPr marL="0" indent="0" eaLnBrk="1" hangingPunct="1">
              <a:buFont typeface="Wingdings" pitchFamily="2" charset="2"/>
              <a:buNone/>
              <a:tabLst>
                <a:tab pos="536575" algn="l"/>
                <a:tab pos="2336800" algn="l"/>
                <a:tab pos="4848225" algn="l"/>
              </a:tabLst>
            </a:pPr>
            <a:r>
              <a:rPr lang="sl-SI" dirty="0"/>
              <a:t>	Telefonija: 	- za čitljivost (R)	od 1 do 5,</a:t>
            </a:r>
          </a:p>
          <a:p>
            <a:pPr marL="0" indent="0" eaLnBrk="1" hangingPunct="1">
              <a:buFont typeface="Wingdings" pitchFamily="2" charset="2"/>
              <a:buNone/>
              <a:tabLst>
                <a:tab pos="536575" algn="l"/>
                <a:tab pos="2336800" algn="l"/>
                <a:tab pos="4848225" algn="l"/>
              </a:tabLst>
            </a:pPr>
            <a:r>
              <a:rPr lang="sl-SI" dirty="0"/>
              <a:t>		- za moč (S)	od 1 do 9.</a:t>
            </a:r>
          </a:p>
          <a:p>
            <a:pPr marL="0" indent="0" eaLnBrk="1" hangingPunct="1">
              <a:buFont typeface="Wingdings" pitchFamily="2" charset="2"/>
              <a:buNone/>
              <a:tabLst>
                <a:tab pos="536575" algn="l"/>
                <a:tab pos="2336800" algn="l"/>
                <a:tab pos="4848225" algn="l"/>
              </a:tabLst>
            </a:pPr>
            <a:br>
              <a:rPr lang="sl-SI" dirty="0"/>
            </a:br>
            <a:r>
              <a:rPr lang="sl-SI" dirty="0"/>
              <a:t>Ocena pri uporabi pretvornika (repetitorja):</a:t>
            </a:r>
          </a:p>
          <a:p>
            <a:pPr marL="0" indent="0" eaLnBrk="1" hangingPunct="1">
              <a:buFont typeface="Wingdings" pitchFamily="2" charset="2"/>
              <a:buNone/>
              <a:tabLst>
                <a:tab pos="536575" algn="l"/>
                <a:tab pos="2336800" algn="l"/>
                <a:tab pos="4848225" algn="l"/>
              </a:tabLst>
            </a:pPr>
            <a:r>
              <a:rPr lang="sl-SI" dirty="0"/>
              <a:t>	Poda se ocena čitljivosti: </a:t>
            </a:r>
            <a:br>
              <a:rPr lang="sl-SI" dirty="0"/>
            </a:br>
            <a:r>
              <a:rPr lang="sl-SI" dirty="0"/>
              <a:t>		100% sprejeto, </a:t>
            </a:r>
            <a:br>
              <a:rPr lang="sl-SI" dirty="0"/>
            </a:br>
            <a:r>
              <a:rPr lang="sl-SI" dirty="0"/>
              <a:t>		sprejemam s precej šuma, </a:t>
            </a:r>
            <a:br>
              <a:rPr lang="sl-SI" dirty="0"/>
            </a:br>
            <a:r>
              <a:rPr lang="sl-SI" dirty="0"/>
              <a:t>		odlično greš preko repetitorja, ipd.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2"/>
          <p:cNvSpPr>
            <a:spLocks noGrp="1" noChangeArrowheads="1"/>
          </p:cNvSpPr>
          <p:nvPr>
            <p:ph type="title"/>
          </p:nvPr>
        </p:nvSpPr>
        <p:spPr/>
        <p:txBody>
          <a:bodyPr/>
          <a:lstStyle/>
          <a:p>
            <a:pPr eaLnBrk="1" hangingPunct="1"/>
            <a:r>
              <a:rPr lang="sl-SI"/>
              <a:t>RST sistem (1)</a:t>
            </a:r>
          </a:p>
        </p:txBody>
      </p:sp>
      <p:sp>
        <p:nvSpPr>
          <p:cNvPr id="1125378" name="Rectangle 3"/>
          <p:cNvSpPr>
            <a:spLocks noGrp="1" noChangeArrowheads="1"/>
          </p:cNvSpPr>
          <p:nvPr>
            <p:ph type="body" idx="1"/>
          </p:nvPr>
        </p:nvSpPr>
        <p:spPr>
          <a:xfrm>
            <a:off x="479425" y="1468438"/>
            <a:ext cx="8229600" cy="5099050"/>
          </a:xfrm>
        </p:spPr>
        <p:txBody>
          <a:bodyPr/>
          <a:lstStyle/>
          <a:p>
            <a:pPr eaLnBrk="1" hangingPunct="1">
              <a:lnSpc>
                <a:spcPct val="90000"/>
              </a:lnSpc>
              <a:buFont typeface="Wingdings" pitchFamily="2" charset="2"/>
              <a:buNone/>
            </a:pPr>
            <a:r>
              <a:rPr lang="sl-SI" sz="1400" dirty="0"/>
              <a:t>ČITLJIVOST (R)</a:t>
            </a:r>
          </a:p>
          <a:p>
            <a:pPr lvl="1" eaLnBrk="1" hangingPunct="1">
              <a:lnSpc>
                <a:spcPct val="90000"/>
              </a:lnSpc>
            </a:pPr>
            <a:r>
              <a:rPr lang="sl-SI" sz="1400" dirty="0"/>
              <a:t>R1   Nečitljivi signal (nerazumljivi signali)</a:t>
            </a:r>
          </a:p>
          <a:p>
            <a:pPr lvl="1" eaLnBrk="1" hangingPunct="1">
              <a:lnSpc>
                <a:spcPct val="90000"/>
              </a:lnSpc>
            </a:pPr>
            <a:r>
              <a:rPr lang="sl-SI" sz="1400" dirty="0"/>
              <a:t>R2   Komaj čitljivi (le občasno razpoznavni signali)</a:t>
            </a:r>
          </a:p>
          <a:p>
            <a:pPr lvl="1" eaLnBrk="1" hangingPunct="1">
              <a:lnSpc>
                <a:spcPct val="90000"/>
              </a:lnSpc>
            </a:pPr>
            <a:r>
              <a:rPr lang="sl-SI" sz="1400" dirty="0"/>
              <a:t>R3   Težko čitljivi signali</a:t>
            </a:r>
          </a:p>
          <a:p>
            <a:pPr lvl="1" eaLnBrk="1" hangingPunct="1">
              <a:lnSpc>
                <a:spcPct val="90000"/>
              </a:lnSpc>
            </a:pPr>
            <a:r>
              <a:rPr lang="sl-SI" sz="1400" dirty="0"/>
              <a:t>R4   Brez večjih težav čitljivi signali</a:t>
            </a:r>
          </a:p>
          <a:p>
            <a:pPr lvl="1" eaLnBrk="1" hangingPunct="1">
              <a:lnSpc>
                <a:spcPct val="90000"/>
              </a:lnSpc>
            </a:pPr>
            <a:r>
              <a:rPr lang="sl-SI" sz="1400" dirty="0"/>
              <a:t>R5   Odlično čitljivi signali</a:t>
            </a:r>
          </a:p>
          <a:p>
            <a:pPr eaLnBrk="1" hangingPunct="1">
              <a:lnSpc>
                <a:spcPct val="90000"/>
              </a:lnSpc>
              <a:buFont typeface="Wingdings" pitchFamily="2" charset="2"/>
              <a:buNone/>
            </a:pPr>
            <a:endParaRPr lang="sl-SI" sz="1400" dirty="0"/>
          </a:p>
          <a:p>
            <a:pPr eaLnBrk="1" hangingPunct="1">
              <a:lnSpc>
                <a:spcPct val="90000"/>
              </a:lnSpc>
              <a:buFont typeface="Wingdings" pitchFamily="2" charset="2"/>
              <a:buNone/>
            </a:pPr>
            <a:r>
              <a:rPr lang="sl-SI" sz="1400" dirty="0"/>
              <a:t>MOČ SIGNALOV (S)</a:t>
            </a:r>
          </a:p>
          <a:p>
            <a:pPr lvl="1" eaLnBrk="1" hangingPunct="1">
              <a:lnSpc>
                <a:spcPct val="90000"/>
              </a:lnSpc>
            </a:pPr>
            <a:r>
              <a:rPr lang="sl-SI" sz="1400" dirty="0"/>
              <a:t>S1   Izredno šibki (komaj zaznavni) signali</a:t>
            </a:r>
          </a:p>
          <a:p>
            <a:pPr lvl="1" eaLnBrk="1" hangingPunct="1">
              <a:lnSpc>
                <a:spcPct val="90000"/>
              </a:lnSpc>
            </a:pPr>
            <a:r>
              <a:rPr lang="sl-SI" sz="1400" dirty="0"/>
              <a:t>S2   Zelo šibki (zelo slabi) signali</a:t>
            </a:r>
          </a:p>
          <a:p>
            <a:pPr lvl="1" eaLnBrk="1" hangingPunct="1">
              <a:lnSpc>
                <a:spcPct val="90000"/>
              </a:lnSpc>
            </a:pPr>
            <a:r>
              <a:rPr lang="sl-SI" sz="1400" dirty="0"/>
              <a:t>S3   Šibki (slabi) signali</a:t>
            </a:r>
          </a:p>
          <a:p>
            <a:pPr lvl="1" eaLnBrk="1" hangingPunct="1">
              <a:lnSpc>
                <a:spcPct val="90000"/>
              </a:lnSpc>
            </a:pPr>
            <a:r>
              <a:rPr lang="sl-SI" sz="1400" dirty="0"/>
              <a:t>S4   Še zadovoljivi signali</a:t>
            </a:r>
          </a:p>
          <a:p>
            <a:pPr lvl="1" eaLnBrk="1" hangingPunct="1">
              <a:lnSpc>
                <a:spcPct val="90000"/>
              </a:lnSpc>
            </a:pPr>
            <a:r>
              <a:rPr lang="sl-SI" sz="1400" dirty="0"/>
              <a:t>S5   Že kar dobri signali</a:t>
            </a:r>
          </a:p>
          <a:p>
            <a:pPr lvl="1" eaLnBrk="1" hangingPunct="1">
              <a:lnSpc>
                <a:spcPct val="90000"/>
              </a:lnSpc>
            </a:pPr>
            <a:r>
              <a:rPr lang="sl-SI" sz="1400" dirty="0"/>
              <a:t>S6   Dobri signali</a:t>
            </a:r>
          </a:p>
          <a:p>
            <a:pPr lvl="1" eaLnBrk="1" hangingPunct="1">
              <a:lnSpc>
                <a:spcPct val="90000"/>
              </a:lnSpc>
            </a:pPr>
            <a:r>
              <a:rPr lang="sl-SI" sz="1400" dirty="0"/>
              <a:t>S7   Zmerno močni signali</a:t>
            </a:r>
          </a:p>
          <a:p>
            <a:pPr lvl="1" eaLnBrk="1" hangingPunct="1">
              <a:lnSpc>
                <a:spcPct val="90000"/>
              </a:lnSpc>
            </a:pPr>
            <a:r>
              <a:rPr lang="sl-SI" sz="1400" dirty="0"/>
              <a:t>S8   Močni signali</a:t>
            </a:r>
          </a:p>
          <a:p>
            <a:pPr lvl="1" eaLnBrk="1" hangingPunct="1">
              <a:lnSpc>
                <a:spcPct val="90000"/>
              </a:lnSpc>
            </a:pPr>
            <a:r>
              <a:rPr lang="sl-SI" sz="1400" dirty="0"/>
              <a:t>S9   Izredno močni signali</a:t>
            </a:r>
          </a:p>
        </p:txBody>
      </p:sp>
      <p:pic>
        <p:nvPicPr>
          <p:cNvPr id="1125379" name="Picture 4"/>
          <p:cNvPicPr>
            <a:picLocks noChangeAspect="1" noChangeArrowheads="1"/>
          </p:cNvPicPr>
          <p:nvPr/>
        </p:nvPicPr>
        <p:blipFill>
          <a:blip r:embed="rId2"/>
          <a:srcRect/>
          <a:stretch>
            <a:fillRect/>
          </a:stretch>
        </p:blipFill>
        <p:spPr bwMode="auto">
          <a:xfrm>
            <a:off x="5457825" y="4575175"/>
            <a:ext cx="2740025" cy="1381125"/>
          </a:xfrm>
          <a:prstGeom prst="rect">
            <a:avLst/>
          </a:prstGeom>
          <a:noFill/>
          <a:ln w="12700">
            <a:noFill/>
            <a:miter lim="800000"/>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2"/>
          <p:cNvSpPr>
            <a:spLocks noGrp="1" noChangeArrowheads="1"/>
          </p:cNvSpPr>
          <p:nvPr>
            <p:ph type="title"/>
          </p:nvPr>
        </p:nvSpPr>
        <p:spPr/>
        <p:txBody>
          <a:bodyPr/>
          <a:lstStyle/>
          <a:p>
            <a:pPr eaLnBrk="1" hangingPunct="1"/>
            <a:r>
              <a:rPr lang="sl-SI"/>
              <a:t>RST sistem (2)</a:t>
            </a:r>
          </a:p>
        </p:txBody>
      </p:sp>
      <p:sp>
        <p:nvSpPr>
          <p:cNvPr id="1126402" name="Rectangle 3"/>
          <p:cNvSpPr>
            <a:spLocks noGrp="1" noChangeArrowheads="1"/>
          </p:cNvSpPr>
          <p:nvPr>
            <p:ph type="body" idx="1"/>
          </p:nvPr>
        </p:nvSpPr>
        <p:spPr/>
        <p:txBody>
          <a:bodyPr/>
          <a:lstStyle/>
          <a:p>
            <a:pPr eaLnBrk="1" hangingPunct="1">
              <a:buFont typeface="Wingdings" pitchFamily="2" charset="2"/>
              <a:buNone/>
            </a:pPr>
            <a:r>
              <a:rPr lang="sl-SI" sz="1400"/>
              <a:t>TON (T)</a:t>
            </a:r>
          </a:p>
          <a:p>
            <a:pPr lvl="1" eaLnBrk="1" hangingPunct="1"/>
            <a:r>
              <a:rPr lang="sl-SI" sz="1400"/>
              <a:t>T1   Izredno grob, hreščeč in sikajoč ton, z izredno močnim brnenjem</a:t>
            </a:r>
          </a:p>
          <a:p>
            <a:pPr lvl="1" eaLnBrk="1" hangingPunct="1"/>
            <a:r>
              <a:rPr lang="sl-SI" sz="1400"/>
              <a:t>T2   Zelo grob in hreščeč ton z močnim brnenjem</a:t>
            </a:r>
          </a:p>
          <a:p>
            <a:pPr lvl="1" eaLnBrk="1" hangingPunct="1"/>
            <a:r>
              <a:rPr lang="sl-SI" sz="1400"/>
              <a:t>T3   Grob in nizek, že rahlo muzikalen ton s precejšnjim brnenjem</a:t>
            </a:r>
          </a:p>
          <a:p>
            <a:pPr lvl="1" eaLnBrk="1" hangingPunct="1"/>
            <a:r>
              <a:rPr lang="sl-SI" sz="1400"/>
              <a:t>T4   Precej grob, rezek, delno muzikalen ton s precejšnjim brnenjem</a:t>
            </a:r>
          </a:p>
          <a:p>
            <a:pPr lvl="1" eaLnBrk="1" hangingPunct="1"/>
            <a:r>
              <a:rPr lang="sl-SI" sz="1400"/>
              <a:t>T5   Muzikalen ton s precej opaznim brnenjem</a:t>
            </a:r>
          </a:p>
          <a:p>
            <a:pPr lvl="1" eaLnBrk="1" hangingPunct="1"/>
            <a:r>
              <a:rPr lang="sl-SI" sz="1400"/>
              <a:t>T6   Muzikalen ton z opaznim brnenjem</a:t>
            </a:r>
          </a:p>
          <a:p>
            <a:pPr lvl="1" eaLnBrk="1" hangingPunct="1"/>
            <a:r>
              <a:rPr lang="sl-SI" sz="1400"/>
              <a:t>T7   Skoraj čist ton s še opaznim brnenjem</a:t>
            </a:r>
          </a:p>
          <a:p>
            <a:pPr lvl="1" eaLnBrk="1" hangingPunct="1"/>
            <a:r>
              <a:rPr lang="sl-SI" sz="1400"/>
              <a:t>T8   Dober, čist ton s komaj opaznim brnenjem</a:t>
            </a:r>
          </a:p>
          <a:p>
            <a:pPr lvl="1" eaLnBrk="1" hangingPunct="1"/>
            <a:r>
              <a:rPr lang="sl-SI" sz="1400"/>
              <a:t>T9   Odličen, popolnoma čist ton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Rectangle 2"/>
          <p:cNvSpPr>
            <a:spLocks noGrp="1" noChangeArrowheads="1"/>
          </p:cNvSpPr>
          <p:nvPr>
            <p:ph type="title"/>
          </p:nvPr>
        </p:nvSpPr>
        <p:spPr/>
        <p:txBody>
          <a:bodyPr/>
          <a:lstStyle/>
          <a:p>
            <a:pPr eaLnBrk="1" hangingPunct="1"/>
            <a:r>
              <a:rPr lang="sl-SI"/>
              <a:t>Radijski dnevnik – LOG (1)</a:t>
            </a:r>
          </a:p>
        </p:txBody>
      </p:sp>
      <p:sp>
        <p:nvSpPr>
          <p:cNvPr id="1127426" name="Rectangle 3"/>
          <p:cNvSpPr>
            <a:spLocks noGrp="1" noChangeArrowheads="1"/>
          </p:cNvSpPr>
          <p:nvPr>
            <p:ph type="body" idx="1"/>
          </p:nvPr>
        </p:nvSpPr>
        <p:spPr>
          <a:xfrm>
            <a:off x="479425" y="1468438"/>
            <a:ext cx="8229600" cy="5026025"/>
          </a:xfrm>
        </p:spPr>
        <p:txBody>
          <a:bodyPr/>
          <a:lstStyle/>
          <a:p>
            <a:pPr eaLnBrk="1" hangingPunct="1">
              <a:lnSpc>
                <a:spcPct val="80000"/>
              </a:lnSpc>
              <a:buFont typeface="Wingdings" pitchFamily="2" charset="2"/>
              <a:buNone/>
            </a:pPr>
            <a:r>
              <a:rPr lang="sl-SI" sz="1800" dirty="0"/>
              <a:t>V </a:t>
            </a:r>
            <a:r>
              <a:rPr lang="sl-SI" sz="1800" dirty="0">
                <a:highlight>
                  <a:srgbClr val="FFFF00"/>
                </a:highlight>
              </a:rPr>
              <a:t>dnevnik</a:t>
            </a:r>
            <a:r>
              <a:rPr lang="sl-SI" sz="1800" dirty="0"/>
              <a:t> amaterske radijske postaje </a:t>
            </a:r>
            <a:r>
              <a:rPr lang="sl-SI" sz="1800" dirty="0">
                <a:solidFill>
                  <a:srgbClr val="2469AE"/>
                </a:solidFill>
              </a:rPr>
              <a:t>se obvezno vpišejo</a:t>
            </a:r>
            <a:r>
              <a:rPr lang="sl-SI" sz="1800" dirty="0"/>
              <a:t> naslednji podatki: </a:t>
            </a:r>
          </a:p>
          <a:p>
            <a:pPr eaLnBrk="1" hangingPunct="1">
              <a:lnSpc>
                <a:spcPct val="80000"/>
              </a:lnSpc>
            </a:pPr>
            <a:r>
              <a:rPr lang="sl-SI" sz="1800" dirty="0"/>
              <a:t>dan, mesec in leto vzpostavljene amaterske radijske zveze (UTC čas, 0000-2359), </a:t>
            </a:r>
          </a:p>
          <a:p>
            <a:pPr eaLnBrk="1" hangingPunct="1">
              <a:lnSpc>
                <a:spcPct val="80000"/>
              </a:lnSpc>
            </a:pPr>
            <a:r>
              <a:rPr lang="sl-SI" sz="1800" dirty="0"/>
              <a:t>čas začetka amaterske radijske zveze, </a:t>
            </a:r>
          </a:p>
          <a:p>
            <a:pPr eaLnBrk="1" hangingPunct="1">
              <a:lnSpc>
                <a:spcPct val="80000"/>
              </a:lnSpc>
            </a:pPr>
            <a:r>
              <a:rPr lang="sl-SI" sz="1800" dirty="0"/>
              <a:t>klicni znak korespondenčne amaterske radijske postaje,</a:t>
            </a:r>
          </a:p>
          <a:p>
            <a:pPr eaLnBrk="1" hangingPunct="1">
              <a:lnSpc>
                <a:spcPct val="80000"/>
              </a:lnSpc>
            </a:pPr>
            <a:r>
              <a:rPr lang="sl-SI" sz="1800" dirty="0"/>
              <a:t>vrsta oddaje (FM, SSB, PSK,...) </a:t>
            </a:r>
            <a:br>
              <a:rPr lang="sl-SI" sz="1800" dirty="0"/>
            </a:br>
            <a:endParaRPr lang="sl-SI" sz="1800" dirty="0"/>
          </a:p>
          <a:p>
            <a:pPr eaLnBrk="1" hangingPunct="1">
              <a:lnSpc>
                <a:spcPct val="80000"/>
              </a:lnSpc>
              <a:buFont typeface="Wingdings" pitchFamily="2" charset="2"/>
              <a:buNone/>
            </a:pPr>
            <a:r>
              <a:rPr lang="sl-SI" sz="1800" dirty="0"/>
              <a:t>Neobvezno pa: </a:t>
            </a:r>
          </a:p>
          <a:p>
            <a:pPr eaLnBrk="1" hangingPunct="1">
              <a:lnSpc>
                <a:spcPct val="80000"/>
              </a:lnSpc>
            </a:pPr>
            <a:r>
              <a:rPr lang="sl-SI" sz="1800" dirty="0"/>
              <a:t>podatki o lokaciji korespondenčne amaterske radijske postaje,</a:t>
            </a:r>
          </a:p>
          <a:p>
            <a:pPr eaLnBrk="1" hangingPunct="1">
              <a:lnSpc>
                <a:spcPct val="80000"/>
              </a:lnSpc>
            </a:pPr>
            <a:r>
              <a:rPr lang="sl-SI" sz="1800" dirty="0"/>
              <a:t>poročilo o kakovosti signalov,</a:t>
            </a:r>
          </a:p>
          <a:p>
            <a:pPr eaLnBrk="1" hangingPunct="1">
              <a:lnSpc>
                <a:spcPct val="80000"/>
              </a:lnSpc>
            </a:pPr>
            <a:r>
              <a:rPr lang="sl-SI" sz="1800" dirty="0"/>
              <a:t>ime operaterja na korespondenčni postaji, </a:t>
            </a:r>
          </a:p>
          <a:p>
            <a:pPr eaLnBrk="1" hangingPunct="1">
              <a:lnSpc>
                <a:spcPct val="80000"/>
              </a:lnSpc>
            </a:pPr>
            <a:r>
              <a:rPr lang="sl-SI" sz="1800" dirty="0"/>
              <a:t>vrsta in jakost motenj ter drugo. </a:t>
            </a:r>
            <a:br>
              <a:rPr lang="sl-SI" sz="1800" dirty="0"/>
            </a:br>
            <a:br>
              <a:rPr lang="sl-SI" sz="1800" dirty="0"/>
            </a:br>
            <a:r>
              <a:rPr lang="sl-SI" sz="1800" b="1" dirty="0">
                <a:solidFill>
                  <a:srgbClr val="2469AE"/>
                </a:solidFill>
              </a:rPr>
              <a:t>Dnevnik amaterske radijske postaje  je treba hraniti najmanj 3 leta po zadnjem vpisu!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3" name="Rectangle 2"/>
          <p:cNvSpPr>
            <a:spLocks noGrp="1" noChangeArrowheads="1"/>
          </p:cNvSpPr>
          <p:nvPr>
            <p:ph type="title"/>
          </p:nvPr>
        </p:nvSpPr>
        <p:spPr/>
        <p:txBody>
          <a:bodyPr/>
          <a:lstStyle/>
          <a:p>
            <a:pPr eaLnBrk="1" hangingPunct="1"/>
            <a:r>
              <a:rPr lang="sl-SI"/>
              <a:t>Časovne cone in koordinirani univerzalni čas (UTC) (1)</a:t>
            </a:r>
          </a:p>
        </p:txBody>
      </p:sp>
      <p:sp>
        <p:nvSpPr>
          <p:cNvPr id="1129474" name="Rectangle 3"/>
          <p:cNvSpPr>
            <a:spLocks noGrp="1" noChangeArrowheads="1"/>
          </p:cNvSpPr>
          <p:nvPr>
            <p:ph type="body" sz="half" idx="1"/>
          </p:nvPr>
        </p:nvSpPr>
        <p:spPr>
          <a:xfrm>
            <a:off x="479425" y="1468438"/>
            <a:ext cx="8247063" cy="4849812"/>
          </a:xfrm>
        </p:spPr>
        <p:txBody>
          <a:bodyPr/>
          <a:lstStyle/>
          <a:p>
            <a:pPr eaLnBrk="1" hangingPunct="1">
              <a:buFont typeface="Wingdings" pitchFamily="2" charset="2"/>
              <a:buNone/>
            </a:pPr>
            <a:r>
              <a:rPr lang="sl-SI" sz="1800"/>
              <a:t>Svet je razdeljen na </a:t>
            </a:r>
            <a:r>
              <a:rPr lang="sl-SI" sz="1800">
                <a:solidFill>
                  <a:srgbClr val="2469AE"/>
                </a:solidFill>
              </a:rPr>
              <a:t>24 časovnih con</a:t>
            </a:r>
            <a:r>
              <a:rPr lang="sl-SI" sz="1800"/>
              <a:t>.</a:t>
            </a:r>
          </a:p>
        </p:txBody>
      </p:sp>
      <p:pic>
        <p:nvPicPr>
          <p:cNvPr id="1129475" name="Picture 4" descr="TimeZoneMap2007-prirocnik2"/>
          <p:cNvPicPr>
            <a:picLocks noGrp="1" noChangeAspect="1" noChangeArrowheads="1"/>
          </p:cNvPicPr>
          <p:nvPr>
            <p:ph sz="half" idx="2"/>
          </p:nvPr>
        </p:nvPicPr>
        <p:blipFill>
          <a:blip r:embed="rId3"/>
          <a:srcRect/>
          <a:stretch>
            <a:fillRect/>
          </a:stretch>
        </p:blipFill>
        <p:spPr>
          <a:xfrm>
            <a:off x="869950" y="1639888"/>
            <a:ext cx="7550150" cy="536416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Rectangle 2"/>
          <p:cNvSpPr>
            <a:spLocks noGrp="1" noChangeArrowheads="1"/>
          </p:cNvSpPr>
          <p:nvPr>
            <p:ph type="title"/>
          </p:nvPr>
        </p:nvSpPr>
        <p:spPr/>
        <p:txBody>
          <a:bodyPr/>
          <a:lstStyle/>
          <a:p>
            <a:pPr eaLnBrk="1" hangingPunct="1"/>
            <a:r>
              <a:rPr lang="sl-SI"/>
              <a:t>Časovne cone in koordinirani univerzalni čas (UTC) (2)</a:t>
            </a:r>
          </a:p>
        </p:txBody>
      </p:sp>
      <p:sp>
        <p:nvSpPr>
          <p:cNvPr id="1131522" name="Rectangle 3"/>
          <p:cNvSpPr>
            <a:spLocks noGrp="1" noChangeArrowheads="1"/>
          </p:cNvSpPr>
          <p:nvPr>
            <p:ph type="body" idx="1"/>
          </p:nvPr>
        </p:nvSpPr>
        <p:spPr/>
        <p:txBody>
          <a:bodyPr/>
          <a:lstStyle/>
          <a:p>
            <a:pPr eaLnBrk="1" hangingPunct="1">
              <a:buFont typeface="Wingdings" pitchFamily="2" charset="2"/>
              <a:buNone/>
            </a:pPr>
            <a:r>
              <a:rPr lang="sl-SI" dirty="0"/>
              <a:t>UTC=GMT(Greenwich </a:t>
            </a:r>
            <a:r>
              <a:rPr lang="sl-SI" dirty="0" err="1"/>
              <a:t>Mean</a:t>
            </a:r>
            <a:r>
              <a:rPr lang="sl-SI" dirty="0"/>
              <a:t> Time)</a:t>
            </a:r>
          </a:p>
          <a:p>
            <a:pPr eaLnBrk="1" hangingPunct="1">
              <a:buFont typeface="Wingdings" pitchFamily="2" charset="2"/>
              <a:buNone/>
            </a:pPr>
            <a:endParaRPr lang="sl-SI" dirty="0"/>
          </a:p>
          <a:p>
            <a:pPr eaLnBrk="1" hangingPunct="1">
              <a:buFont typeface="Wingdings" pitchFamily="2" charset="2"/>
              <a:buNone/>
            </a:pPr>
            <a:r>
              <a:rPr lang="sl-SI" dirty="0"/>
              <a:t>srednjeevropski čas (</a:t>
            </a:r>
            <a:r>
              <a:rPr lang="sl-SI" dirty="0">
                <a:highlight>
                  <a:srgbClr val="FFFF00"/>
                </a:highlight>
              </a:rPr>
              <a:t>naš zimski čas</a:t>
            </a:r>
            <a:r>
              <a:rPr lang="sl-SI" dirty="0"/>
              <a:t>): GMT plus 1 ura                                                               </a:t>
            </a:r>
          </a:p>
          <a:p>
            <a:pPr eaLnBrk="1" hangingPunct="1">
              <a:buFont typeface="Wingdings" pitchFamily="2" charset="2"/>
              <a:buNone/>
            </a:pPr>
            <a:r>
              <a:rPr lang="sl-SI" dirty="0"/>
              <a:t>srednjeevropski čas (</a:t>
            </a:r>
            <a:r>
              <a:rPr lang="sl-SI" dirty="0">
                <a:highlight>
                  <a:srgbClr val="FFFF00"/>
                </a:highlight>
              </a:rPr>
              <a:t>naš poletni čas</a:t>
            </a:r>
            <a:r>
              <a:rPr lang="sl-SI" dirty="0"/>
              <a:t>): GMT plus 2 uri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Rectangle 2"/>
          <p:cNvSpPr>
            <a:spLocks noGrp="1" noChangeArrowheads="1"/>
          </p:cNvSpPr>
          <p:nvPr>
            <p:ph type="title"/>
          </p:nvPr>
        </p:nvSpPr>
        <p:spPr/>
        <p:txBody>
          <a:bodyPr/>
          <a:lstStyle/>
          <a:p>
            <a:pPr eaLnBrk="1" hangingPunct="1"/>
            <a:r>
              <a:rPr lang="sl-SI"/>
              <a:t>Lokator sistem ali univerzalni </a:t>
            </a:r>
            <a:br>
              <a:rPr lang="sl-SI"/>
            </a:br>
            <a:r>
              <a:rPr lang="sl-SI"/>
              <a:t>lokator-UL (1)</a:t>
            </a:r>
          </a:p>
        </p:txBody>
      </p:sp>
      <p:sp>
        <p:nvSpPr>
          <p:cNvPr id="1133570" name="Rectangle 3"/>
          <p:cNvSpPr>
            <a:spLocks noGrp="1" noChangeArrowheads="1"/>
          </p:cNvSpPr>
          <p:nvPr>
            <p:ph type="body" sz="half" idx="1"/>
          </p:nvPr>
        </p:nvSpPr>
        <p:spPr>
          <a:xfrm>
            <a:off x="479425" y="1468438"/>
            <a:ext cx="8188325" cy="4849812"/>
          </a:xfrm>
        </p:spPr>
        <p:txBody>
          <a:bodyPr/>
          <a:lstStyle/>
          <a:p>
            <a:pPr eaLnBrk="1" hangingPunct="1">
              <a:buFont typeface="Wingdings" pitchFamily="2" charset="2"/>
              <a:buNone/>
            </a:pPr>
            <a:r>
              <a:rPr lang="sl-SI" sz="1800"/>
              <a:t>Zemljina površina je razdeljena na:</a:t>
            </a:r>
          </a:p>
          <a:p>
            <a:pPr eaLnBrk="1" hangingPunct="1"/>
            <a:r>
              <a:rPr lang="sl-SI" sz="1800"/>
              <a:t>Velika polja (Fields): 18x18=324 (označena z AA do RR)</a:t>
            </a:r>
          </a:p>
          <a:p>
            <a:pPr eaLnBrk="1" hangingPunct="1">
              <a:buFont typeface="Wingdings" pitchFamily="2" charset="2"/>
              <a:buNone/>
            </a:pPr>
            <a:r>
              <a:rPr lang="sl-SI" sz="1200"/>
              <a:t>		</a:t>
            </a:r>
            <a:r>
              <a:rPr lang="sl-SI" sz="1200">
                <a:solidFill>
                  <a:srgbClr val="2469AE"/>
                </a:solidFill>
              </a:rPr>
              <a:t>Velikost polja:</a:t>
            </a:r>
          </a:p>
          <a:p>
            <a:pPr lvl="2" eaLnBrk="1" hangingPunct="1"/>
            <a:r>
              <a:rPr lang="sl-SI" sz="1000">
                <a:solidFill>
                  <a:srgbClr val="2469AE"/>
                </a:solidFill>
              </a:rPr>
              <a:t>20</a:t>
            </a:r>
            <a:r>
              <a:rPr lang="en-US" sz="1000">
                <a:solidFill>
                  <a:srgbClr val="2469AE"/>
                </a:solidFill>
              </a:rPr>
              <a:t>°</a:t>
            </a:r>
            <a:r>
              <a:rPr lang="sl-SI" sz="1000">
                <a:solidFill>
                  <a:srgbClr val="2469AE"/>
                </a:solidFill>
              </a:rPr>
              <a:t> po dolžini </a:t>
            </a:r>
          </a:p>
          <a:p>
            <a:pPr lvl="2" eaLnBrk="1" hangingPunct="1"/>
            <a:r>
              <a:rPr lang="sl-SI" sz="1000">
                <a:solidFill>
                  <a:srgbClr val="2469AE"/>
                </a:solidFill>
              </a:rPr>
              <a:t>10</a:t>
            </a:r>
            <a:r>
              <a:rPr lang="en-US" sz="1000">
                <a:solidFill>
                  <a:srgbClr val="2469AE"/>
                </a:solidFill>
              </a:rPr>
              <a:t>°</a:t>
            </a:r>
            <a:r>
              <a:rPr lang="sl-SI" sz="1000">
                <a:solidFill>
                  <a:srgbClr val="2469AE"/>
                </a:solidFill>
              </a:rPr>
              <a:t> po širini</a:t>
            </a:r>
          </a:p>
        </p:txBody>
      </p:sp>
      <p:pic>
        <p:nvPicPr>
          <p:cNvPr id="1133571" name="Picture 4" descr="velika_polja"/>
          <p:cNvPicPr>
            <a:picLocks noGrp="1" noChangeAspect="1" noChangeArrowheads="1"/>
          </p:cNvPicPr>
          <p:nvPr>
            <p:ph sz="half" idx="2"/>
          </p:nvPr>
        </p:nvPicPr>
        <p:blipFill>
          <a:blip r:embed="rId3"/>
          <a:srcRect/>
          <a:stretch>
            <a:fillRect/>
          </a:stretch>
        </p:blipFill>
        <p:spPr>
          <a:xfrm>
            <a:off x="3149600" y="2208213"/>
            <a:ext cx="5508625" cy="4411662"/>
          </a:xfrm>
        </p:spPr>
      </p:pic>
      <p:sp>
        <p:nvSpPr>
          <p:cNvPr id="1133572" name="Text Box 5"/>
          <p:cNvSpPr txBox="1">
            <a:spLocks noChangeArrowheads="1"/>
          </p:cNvSpPr>
          <p:nvPr/>
        </p:nvSpPr>
        <p:spPr bwMode="auto">
          <a:xfrm>
            <a:off x="666750" y="3214688"/>
            <a:ext cx="2286000" cy="1900237"/>
          </a:xfrm>
          <a:prstGeom prst="rect">
            <a:avLst/>
          </a:prstGeom>
          <a:noFill/>
          <a:ln w="12700" algn="ctr">
            <a:noFill/>
            <a:miter lim="800000"/>
            <a:headEnd/>
            <a:tailEnd/>
          </a:ln>
        </p:spPr>
        <p:txBody>
          <a:bodyPr>
            <a:spAutoFit/>
          </a:bodyPr>
          <a:lstStyle/>
          <a:p>
            <a:pPr eaLnBrk="0" hangingPunct="0">
              <a:spcBef>
                <a:spcPct val="50000"/>
              </a:spcBef>
              <a:buClr>
                <a:schemeClr val="tx2"/>
              </a:buClr>
              <a:buSzPct val="75000"/>
              <a:buFont typeface="Monotype Sorts"/>
              <a:buNone/>
            </a:pPr>
            <a:r>
              <a:rPr lang="sl-SI" sz="1400"/>
              <a:t>JN76TN Maribor mesto</a:t>
            </a:r>
          </a:p>
          <a:p>
            <a:pPr eaLnBrk="0" hangingPunct="0">
              <a:spcBef>
                <a:spcPct val="50000"/>
              </a:spcBef>
              <a:buClr>
                <a:schemeClr val="tx2"/>
              </a:buClr>
              <a:buSzPct val="75000"/>
              <a:buFont typeface="Monotype Sorts"/>
              <a:buNone/>
            </a:pPr>
            <a:endParaRPr lang="sl-SI" sz="1400"/>
          </a:p>
          <a:p>
            <a:pPr eaLnBrk="0" hangingPunct="0">
              <a:spcBef>
                <a:spcPct val="50000"/>
              </a:spcBef>
              <a:buClr>
                <a:schemeClr val="tx2"/>
              </a:buClr>
              <a:buSzPct val="75000"/>
              <a:buFont typeface="Monotype Sorts"/>
              <a:buNone/>
            </a:pPr>
            <a:r>
              <a:rPr lang="sl-SI" sz="1400"/>
              <a:t>Izračun lokatorja iz zemljepisne širine in dolžine:</a:t>
            </a:r>
          </a:p>
          <a:p>
            <a:pPr eaLnBrk="0" hangingPunct="0">
              <a:spcBef>
                <a:spcPct val="50000"/>
              </a:spcBef>
              <a:buClr>
                <a:schemeClr val="tx2"/>
              </a:buClr>
              <a:buSzPct val="75000"/>
              <a:buFont typeface="Monotype Sorts"/>
              <a:buNone/>
            </a:pPr>
            <a:r>
              <a:rPr lang="sl-SI" sz="1400"/>
              <a:t>[]CQ ZRS, februar 1994, str. 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3" name="Rectangle 2"/>
          <p:cNvSpPr>
            <a:spLocks noGrp="1" noChangeArrowheads="1"/>
          </p:cNvSpPr>
          <p:nvPr>
            <p:ph type="title"/>
          </p:nvPr>
        </p:nvSpPr>
        <p:spPr/>
        <p:txBody>
          <a:bodyPr/>
          <a:lstStyle/>
          <a:p>
            <a:pPr eaLnBrk="1" hangingPunct="1"/>
            <a:r>
              <a:rPr lang="sl-SI"/>
              <a:t>Zgodovina radioamaterstva (2)</a:t>
            </a:r>
          </a:p>
        </p:txBody>
      </p:sp>
      <p:sp>
        <p:nvSpPr>
          <p:cNvPr id="1082374" name="Rectangle 3"/>
          <p:cNvSpPr>
            <a:spLocks noGrp="1" noChangeArrowheads="1"/>
          </p:cNvSpPr>
          <p:nvPr>
            <p:ph type="body" sz="half" idx="1"/>
          </p:nvPr>
        </p:nvSpPr>
        <p:spPr>
          <a:xfrm>
            <a:off x="307975" y="1497013"/>
            <a:ext cx="4794250" cy="5099050"/>
          </a:xfrm>
        </p:spPr>
        <p:txBody>
          <a:bodyPr/>
          <a:lstStyle/>
          <a:p>
            <a:pPr marL="0" indent="0" eaLnBrk="1" hangingPunct="1">
              <a:buFont typeface="Wingdings" pitchFamily="2" charset="2"/>
              <a:buNone/>
            </a:pPr>
            <a:r>
              <a:rPr lang="sl-SI"/>
              <a:t>Leto </a:t>
            </a:r>
            <a:r>
              <a:rPr lang="sl-SI">
                <a:solidFill>
                  <a:srgbClr val="2469AE"/>
                </a:solidFill>
              </a:rPr>
              <a:t>1903</a:t>
            </a:r>
            <a:r>
              <a:rPr lang="sl-SI"/>
              <a:t>…poslano prvo sporočilo preko radijskih valov </a:t>
            </a:r>
            <a:r>
              <a:rPr lang="sl-SI">
                <a:solidFill>
                  <a:srgbClr val="2469AE"/>
                </a:solidFill>
              </a:rPr>
              <a:t>iz Evrope v Severno Ameriko</a:t>
            </a:r>
            <a:r>
              <a:rPr lang="sl-SI"/>
              <a:t>. </a:t>
            </a:r>
          </a:p>
          <a:p>
            <a:pPr marL="0" indent="0" eaLnBrk="1" hangingPunct="1">
              <a:buFont typeface="Wingdings" pitchFamily="2" charset="2"/>
              <a:buNone/>
            </a:pPr>
            <a:endParaRPr lang="sl-SI" sz="1600"/>
          </a:p>
          <a:p>
            <a:pPr marL="0" indent="0" eaLnBrk="1" hangingPunct="1">
              <a:buFont typeface="Wingdings" pitchFamily="2" charset="2"/>
              <a:buNone/>
            </a:pPr>
            <a:r>
              <a:rPr lang="sl-SI"/>
              <a:t>Leto </a:t>
            </a:r>
            <a:r>
              <a:rPr lang="sl-SI">
                <a:solidFill>
                  <a:srgbClr val="2469AE"/>
                </a:solidFill>
              </a:rPr>
              <a:t>1955</a:t>
            </a:r>
            <a:r>
              <a:rPr lang="sl-SI"/>
              <a:t>…vzpostavljena prva radioamaterska zveza z </a:t>
            </a:r>
            <a:r>
              <a:rPr lang="sl-SI">
                <a:solidFill>
                  <a:srgbClr val="2469AE"/>
                </a:solidFill>
              </a:rPr>
              <a:t>odbojem od meteorskih sledi</a:t>
            </a:r>
            <a:r>
              <a:rPr lang="sl-SI"/>
              <a:t> (MS).</a:t>
            </a:r>
          </a:p>
          <a:p>
            <a:pPr marL="0" indent="0" eaLnBrk="1" hangingPunct="1">
              <a:buFont typeface="Wingdings" pitchFamily="2" charset="2"/>
              <a:buNone/>
            </a:pPr>
            <a:endParaRPr lang="sl-SI" sz="1600"/>
          </a:p>
          <a:p>
            <a:pPr marL="0" indent="0" eaLnBrk="1" hangingPunct="1">
              <a:buFont typeface="Wingdings" pitchFamily="2" charset="2"/>
              <a:buNone/>
            </a:pPr>
            <a:r>
              <a:rPr lang="sl-SI"/>
              <a:t>Leto </a:t>
            </a:r>
            <a:r>
              <a:rPr lang="sl-SI">
                <a:solidFill>
                  <a:srgbClr val="2469AE"/>
                </a:solidFill>
              </a:rPr>
              <a:t>1960</a:t>
            </a:r>
            <a:r>
              <a:rPr lang="sl-SI"/>
              <a:t>…vzpostavljena prva radioamaterska zveza z </a:t>
            </a:r>
            <a:r>
              <a:rPr lang="sl-SI">
                <a:solidFill>
                  <a:srgbClr val="2469AE"/>
                </a:solidFill>
              </a:rPr>
              <a:t>odbojem od Lune</a:t>
            </a:r>
            <a:r>
              <a:rPr lang="sl-SI"/>
              <a:t> (EME).</a:t>
            </a:r>
          </a:p>
          <a:p>
            <a:pPr marL="0" indent="0" eaLnBrk="1" hangingPunct="1">
              <a:buFont typeface="Wingdings" pitchFamily="2" charset="2"/>
              <a:buNone/>
            </a:pPr>
            <a:endParaRPr lang="sl-SI" sz="1600"/>
          </a:p>
          <a:p>
            <a:pPr marL="0" indent="0" eaLnBrk="1" hangingPunct="1">
              <a:buFont typeface="Wingdings" pitchFamily="2" charset="2"/>
              <a:buNone/>
            </a:pPr>
            <a:r>
              <a:rPr lang="sl-SI"/>
              <a:t>Leto </a:t>
            </a:r>
            <a:r>
              <a:rPr lang="sl-SI">
                <a:solidFill>
                  <a:srgbClr val="2469AE"/>
                </a:solidFill>
              </a:rPr>
              <a:t>1961</a:t>
            </a:r>
            <a:r>
              <a:rPr lang="sl-SI"/>
              <a:t>…začel delovati prvi </a:t>
            </a:r>
            <a:r>
              <a:rPr lang="sl-SI">
                <a:solidFill>
                  <a:srgbClr val="2469AE"/>
                </a:solidFill>
              </a:rPr>
              <a:t>radioamaterski satelit OSCAR</a:t>
            </a:r>
            <a:r>
              <a:rPr lang="sl-SI"/>
              <a:t>.</a:t>
            </a:r>
          </a:p>
        </p:txBody>
      </p:sp>
      <p:graphicFrame>
        <p:nvGraphicFramePr>
          <p:cNvPr id="1082372" name="Object 4"/>
          <p:cNvGraphicFramePr>
            <a:graphicFrameLocks noGrp="1" noChangeAspect="1"/>
          </p:cNvGraphicFramePr>
          <p:nvPr>
            <p:ph sz="half" idx="2"/>
          </p:nvPr>
        </p:nvGraphicFramePr>
        <p:xfrm>
          <a:off x="4841875" y="1770063"/>
          <a:ext cx="3867150" cy="4254500"/>
        </p:xfrm>
        <a:graphic>
          <a:graphicData uri="http://schemas.openxmlformats.org/presentationml/2006/ole">
            <mc:AlternateContent xmlns:mc="http://schemas.openxmlformats.org/markup-compatibility/2006">
              <mc:Choice xmlns:v="urn:schemas-microsoft-com:vml" Requires="v">
                <p:oleObj spid="_x0000_s1082388" name="PHOTO-PAINT" r:id="rId3" imgW="7606349" imgH="8761905" progId="CorelPhotoPaint.Image.12">
                  <p:embed/>
                </p:oleObj>
              </mc:Choice>
              <mc:Fallback>
                <p:oleObj name="PHOTO-PAINT" r:id="rId3" imgW="7606349" imgH="8761905" progId="CorelPhotoPaint.Image.12">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1770063"/>
                        <a:ext cx="3867150" cy="42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2375" name="Text Box 5"/>
          <p:cNvSpPr txBox="1">
            <a:spLocks noChangeArrowheads="1"/>
          </p:cNvSpPr>
          <p:nvPr/>
        </p:nvSpPr>
        <p:spPr bwMode="auto">
          <a:xfrm>
            <a:off x="4972050" y="6010275"/>
            <a:ext cx="3581400" cy="30480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b="1"/>
              <a:t>Prvi radioamaterski satelit OSCAR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7" name="Rectangle 2"/>
          <p:cNvSpPr>
            <a:spLocks noGrp="1" noChangeArrowheads="1"/>
          </p:cNvSpPr>
          <p:nvPr>
            <p:ph type="title"/>
          </p:nvPr>
        </p:nvSpPr>
        <p:spPr/>
        <p:txBody>
          <a:bodyPr/>
          <a:lstStyle/>
          <a:p>
            <a:pPr eaLnBrk="1" hangingPunct="1"/>
            <a:r>
              <a:rPr lang="sl-SI"/>
              <a:t>Lokator sistem ali univerzalni </a:t>
            </a:r>
            <a:br>
              <a:rPr lang="sl-SI"/>
            </a:br>
            <a:r>
              <a:rPr lang="sl-SI"/>
              <a:t>lokator-UL (2)</a:t>
            </a:r>
          </a:p>
        </p:txBody>
      </p:sp>
      <p:sp>
        <p:nvSpPr>
          <p:cNvPr id="1135618" name="Rectangle 3"/>
          <p:cNvSpPr>
            <a:spLocks noGrp="1" noChangeArrowheads="1"/>
          </p:cNvSpPr>
          <p:nvPr>
            <p:ph type="body" sz="half" idx="1"/>
          </p:nvPr>
        </p:nvSpPr>
        <p:spPr>
          <a:xfrm>
            <a:off x="479425" y="1468438"/>
            <a:ext cx="8243888" cy="4849812"/>
          </a:xfrm>
        </p:spPr>
        <p:txBody>
          <a:bodyPr/>
          <a:lstStyle/>
          <a:p>
            <a:pPr eaLnBrk="1" hangingPunct="1"/>
            <a:r>
              <a:rPr lang="sl-SI" sz="1800" dirty="0"/>
              <a:t>Kvadrati: 10x10=100 kvadratov=1 polje (označeni z </a:t>
            </a:r>
            <a:r>
              <a:rPr lang="sl-SI" sz="1800" dirty="0">
                <a:solidFill>
                  <a:srgbClr val="2469AE"/>
                </a:solidFill>
              </a:rPr>
              <a:t>00 do 99</a:t>
            </a:r>
            <a:r>
              <a:rPr lang="sl-SI" sz="1800" dirty="0"/>
              <a:t>)</a:t>
            </a:r>
            <a:endParaRPr lang="en-US" sz="1800" dirty="0"/>
          </a:p>
          <a:p>
            <a:pPr eaLnBrk="1" hangingPunct="1">
              <a:buFont typeface="Wingdings" pitchFamily="2" charset="2"/>
              <a:buNone/>
            </a:pPr>
            <a:r>
              <a:rPr lang="sl-SI" sz="1200" dirty="0"/>
              <a:t>		</a:t>
            </a:r>
            <a:r>
              <a:rPr lang="sl-SI" sz="1200" dirty="0">
                <a:solidFill>
                  <a:srgbClr val="2469AE"/>
                </a:solidFill>
              </a:rPr>
              <a:t>Velikost kvadrata:</a:t>
            </a:r>
          </a:p>
          <a:p>
            <a:pPr lvl="2" eaLnBrk="1" hangingPunct="1"/>
            <a:r>
              <a:rPr lang="sl-SI" sz="1000" dirty="0">
                <a:solidFill>
                  <a:srgbClr val="2469AE"/>
                </a:solidFill>
              </a:rPr>
              <a:t>2</a:t>
            </a:r>
            <a:r>
              <a:rPr lang="en-US" sz="1000" dirty="0">
                <a:solidFill>
                  <a:srgbClr val="2469AE"/>
                </a:solidFill>
              </a:rPr>
              <a:t>°</a:t>
            </a:r>
            <a:r>
              <a:rPr lang="sl-SI" sz="1000" dirty="0">
                <a:solidFill>
                  <a:srgbClr val="2469AE"/>
                </a:solidFill>
              </a:rPr>
              <a:t> po dolžini</a:t>
            </a:r>
          </a:p>
          <a:p>
            <a:pPr lvl="2" eaLnBrk="1" hangingPunct="1"/>
            <a:r>
              <a:rPr lang="sl-SI" sz="1000" dirty="0">
                <a:solidFill>
                  <a:srgbClr val="2469AE"/>
                </a:solidFill>
              </a:rPr>
              <a:t>1</a:t>
            </a:r>
            <a:r>
              <a:rPr lang="en-US" sz="1000" dirty="0">
                <a:solidFill>
                  <a:srgbClr val="2469AE"/>
                </a:solidFill>
              </a:rPr>
              <a:t>°</a:t>
            </a:r>
            <a:r>
              <a:rPr lang="sl-SI" sz="1000" dirty="0">
                <a:solidFill>
                  <a:srgbClr val="2469AE"/>
                </a:solidFill>
              </a:rPr>
              <a:t> po širini </a:t>
            </a:r>
          </a:p>
          <a:p>
            <a:pPr lvl="2" eaLnBrk="1" hangingPunct="1"/>
            <a:endParaRPr lang="sl-SI" sz="1000" dirty="0">
              <a:solidFill>
                <a:srgbClr val="2469AE"/>
              </a:solidFill>
            </a:endParaRPr>
          </a:p>
          <a:p>
            <a:pPr lvl="2" eaLnBrk="1" hangingPunct="1"/>
            <a:endParaRPr lang="sl-SI" sz="1000" dirty="0">
              <a:solidFill>
                <a:srgbClr val="2469AE"/>
              </a:solidFill>
            </a:endParaRPr>
          </a:p>
          <a:p>
            <a:pPr lvl="2" eaLnBrk="1" hangingPunct="1"/>
            <a:endParaRPr lang="sl-SI" sz="1000" dirty="0">
              <a:solidFill>
                <a:srgbClr val="2469AE"/>
              </a:solidFill>
            </a:endParaRPr>
          </a:p>
          <a:p>
            <a:pPr lvl="2" eaLnBrk="1" hangingPunct="1"/>
            <a:endParaRPr lang="sl-SI" sz="1000" dirty="0">
              <a:solidFill>
                <a:srgbClr val="2469AE"/>
              </a:solidFill>
            </a:endParaRPr>
          </a:p>
          <a:p>
            <a:pPr lvl="1" eaLnBrk="1" hangingPunct="1"/>
            <a:endParaRPr lang="sl-SI" sz="1800" dirty="0">
              <a:solidFill>
                <a:srgbClr val="2469AE"/>
              </a:solidFill>
            </a:endParaRPr>
          </a:p>
          <a:p>
            <a:pPr eaLnBrk="1" hangingPunct="1"/>
            <a:endParaRPr lang="sl-SI" sz="1800" dirty="0">
              <a:solidFill>
                <a:srgbClr val="2469AE"/>
              </a:solidFill>
            </a:endParaRPr>
          </a:p>
          <a:p>
            <a:pPr eaLnBrk="1" hangingPunct="1"/>
            <a:r>
              <a:rPr lang="sl-SI" sz="1800" dirty="0"/>
              <a:t>Mali kvadrati: 24x24=576 (označeni z AA do XX)</a:t>
            </a:r>
          </a:p>
          <a:p>
            <a:pPr lvl="2" eaLnBrk="1" hangingPunct="1">
              <a:buFontTx/>
              <a:buNone/>
            </a:pPr>
            <a:r>
              <a:rPr lang="sl-SI" sz="1200" dirty="0">
                <a:solidFill>
                  <a:srgbClr val="2469AE"/>
                </a:solidFill>
              </a:rPr>
              <a:t>Velikost malega kvadrata:</a:t>
            </a:r>
          </a:p>
          <a:p>
            <a:pPr lvl="2" eaLnBrk="1" hangingPunct="1"/>
            <a:r>
              <a:rPr lang="sl-SI" sz="1000" dirty="0">
                <a:solidFill>
                  <a:srgbClr val="2469AE"/>
                </a:solidFill>
              </a:rPr>
              <a:t>5 min po dolžini</a:t>
            </a:r>
          </a:p>
          <a:p>
            <a:pPr lvl="2" eaLnBrk="1" hangingPunct="1"/>
            <a:r>
              <a:rPr lang="sl-SI" sz="1000" dirty="0">
                <a:solidFill>
                  <a:srgbClr val="2469AE"/>
                </a:solidFill>
              </a:rPr>
              <a:t>2,5 min po širini</a:t>
            </a:r>
          </a:p>
          <a:p>
            <a:pPr eaLnBrk="1" hangingPunct="1"/>
            <a:endParaRPr lang="sl-SI" sz="1800" dirty="0"/>
          </a:p>
        </p:txBody>
      </p:sp>
      <p:pic>
        <p:nvPicPr>
          <p:cNvPr id="1135619" name="Picture 4" descr="kvadrati"/>
          <p:cNvPicPr>
            <a:picLocks noGrp="1" noChangeAspect="1" noChangeArrowheads="1"/>
          </p:cNvPicPr>
          <p:nvPr>
            <p:ph sz="quarter" idx="2"/>
          </p:nvPr>
        </p:nvPicPr>
        <p:blipFill>
          <a:blip r:embed="rId3"/>
          <a:srcRect/>
          <a:stretch>
            <a:fillRect/>
          </a:stretch>
        </p:blipFill>
        <p:spPr>
          <a:xfrm>
            <a:off x="5443538" y="1920875"/>
            <a:ext cx="2162175" cy="2120900"/>
          </a:xfrm>
        </p:spPr>
      </p:pic>
      <p:pic>
        <p:nvPicPr>
          <p:cNvPr id="1135620" name="Picture 5" descr="mali_kvadrati"/>
          <p:cNvPicPr>
            <a:picLocks noGrp="1" noChangeAspect="1" noChangeArrowheads="1"/>
          </p:cNvPicPr>
          <p:nvPr>
            <p:ph sz="quarter" idx="3"/>
          </p:nvPr>
        </p:nvPicPr>
        <p:blipFill>
          <a:blip r:embed="rId4"/>
          <a:srcRect/>
          <a:stretch>
            <a:fillRect/>
          </a:stretch>
        </p:blipFill>
        <p:spPr>
          <a:xfrm>
            <a:off x="5200650" y="4306888"/>
            <a:ext cx="2678113" cy="2459037"/>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2"/>
          <p:cNvSpPr>
            <a:spLocks noGrp="1" noChangeArrowheads="1"/>
          </p:cNvSpPr>
          <p:nvPr>
            <p:ph type="title"/>
          </p:nvPr>
        </p:nvSpPr>
        <p:spPr/>
        <p:txBody>
          <a:bodyPr/>
          <a:lstStyle/>
          <a:p>
            <a:pPr eaLnBrk="1" hangingPunct="1"/>
            <a:r>
              <a:rPr lang="sl-SI"/>
              <a:t>Q-kod (1)</a:t>
            </a:r>
          </a:p>
        </p:txBody>
      </p:sp>
      <p:sp>
        <p:nvSpPr>
          <p:cNvPr id="1137666" name="Rectangle 3"/>
          <p:cNvSpPr>
            <a:spLocks noGrp="1" noChangeArrowheads="1"/>
          </p:cNvSpPr>
          <p:nvPr>
            <p:ph type="body" idx="1"/>
          </p:nvPr>
        </p:nvSpPr>
        <p:spPr/>
        <p:txBody>
          <a:bodyPr/>
          <a:lstStyle/>
          <a:p>
            <a:pPr eaLnBrk="1" hangingPunct="1">
              <a:buFont typeface="Wingdings" pitchFamily="2" charset="2"/>
              <a:buNone/>
            </a:pPr>
            <a:r>
              <a:rPr lang="sl-SI" b="1"/>
              <a:t>Q-kod</a:t>
            </a:r>
          </a:p>
          <a:p>
            <a:pPr eaLnBrk="1" hangingPunct="1"/>
            <a:r>
              <a:rPr lang="sl-SI"/>
              <a:t>predpisan z mednarodnim ITU pravilnikom o  radiokomunikacijah</a:t>
            </a:r>
          </a:p>
          <a:p>
            <a:pPr eaLnBrk="1" hangingPunct="1"/>
            <a:r>
              <a:rPr lang="sl-SI"/>
              <a:t>namen uporabe: skranšanje prenosa informacije in premostitev jezikovnih pregrad</a:t>
            </a:r>
          </a:p>
          <a:p>
            <a:pPr eaLnBrk="1" hangingPunct="1">
              <a:buFont typeface="Wingdings" pitchFamily="2" charset="2"/>
              <a:buNone/>
            </a:pPr>
            <a:endParaRPr lang="sl-SI"/>
          </a:p>
          <a:p>
            <a:pPr eaLnBrk="1" hangingPunct="1">
              <a:buFont typeface="Wingdings" pitchFamily="2" charset="2"/>
              <a:buNone/>
            </a:pPr>
            <a:r>
              <a:rPr lang="sl-SI"/>
              <a:t>Celotna serija kod QAA do QZZ:</a:t>
            </a:r>
          </a:p>
          <a:p>
            <a:pPr eaLnBrk="1" hangingPunct="1">
              <a:buFont typeface="Wingdings" pitchFamily="2" charset="2"/>
              <a:buNone/>
            </a:pPr>
            <a:r>
              <a:rPr lang="sl-SI"/>
              <a:t>QAA do QZZ: zrakoplovna služba</a:t>
            </a:r>
          </a:p>
          <a:p>
            <a:pPr eaLnBrk="1" hangingPunct="1">
              <a:buFont typeface="Wingdings" pitchFamily="2" charset="2"/>
              <a:buNone/>
            </a:pPr>
            <a:r>
              <a:rPr lang="sl-SI">
                <a:solidFill>
                  <a:srgbClr val="2469AE"/>
                </a:solidFill>
              </a:rPr>
              <a:t>QRA do QUZ</a:t>
            </a:r>
            <a:r>
              <a:rPr lang="sl-SI"/>
              <a:t>: vse radijske službe (</a:t>
            </a:r>
            <a:r>
              <a:rPr lang="sl-SI">
                <a:solidFill>
                  <a:srgbClr val="2469AE"/>
                </a:solidFill>
              </a:rPr>
              <a:t>tudi radioamaterska</a:t>
            </a:r>
            <a:r>
              <a:rPr lang="sl-SI"/>
              <a:t>) </a:t>
            </a:r>
          </a:p>
          <a:p>
            <a:pPr eaLnBrk="1" hangingPunct="1">
              <a:buFont typeface="Wingdings" pitchFamily="2" charset="2"/>
              <a:buNone/>
            </a:pPr>
            <a:r>
              <a:rPr lang="sl-SI"/>
              <a:t>QOA do QQZ: pomorske službe</a:t>
            </a:r>
          </a:p>
          <a:p>
            <a:pPr eaLnBrk="1" hangingPunct="1">
              <a:buFont typeface="Wingdings" pitchFamily="2" charset="2"/>
              <a:buNone/>
            </a:pPr>
            <a:endParaRPr lang="sl-SI"/>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89" name="Rectangle 2"/>
          <p:cNvSpPr>
            <a:spLocks noGrp="1" noChangeArrowheads="1"/>
          </p:cNvSpPr>
          <p:nvPr>
            <p:ph type="title"/>
          </p:nvPr>
        </p:nvSpPr>
        <p:spPr/>
        <p:txBody>
          <a:bodyPr/>
          <a:lstStyle/>
          <a:p>
            <a:pPr eaLnBrk="1" hangingPunct="1"/>
            <a:r>
              <a:rPr lang="sl-SI"/>
              <a:t>Q-kod (2)</a:t>
            </a:r>
          </a:p>
        </p:txBody>
      </p:sp>
      <p:sp>
        <p:nvSpPr>
          <p:cNvPr id="1138690" name="Rectangle 3"/>
          <p:cNvSpPr>
            <a:spLocks noGrp="1" noChangeArrowheads="1"/>
          </p:cNvSpPr>
          <p:nvPr>
            <p:ph type="body" idx="1"/>
          </p:nvPr>
        </p:nvSpPr>
        <p:spPr>
          <a:xfrm>
            <a:off x="479425" y="1468438"/>
            <a:ext cx="8229600" cy="5099050"/>
          </a:xfrm>
        </p:spPr>
        <p:txBody>
          <a:bodyPr/>
          <a:lstStyle/>
          <a:p>
            <a:pPr marL="381000" indent="-381000" eaLnBrk="1" hangingPunct="1"/>
            <a:r>
              <a:rPr lang="sl-SI" sz="1500" b="1"/>
              <a:t>QRB</a:t>
            </a:r>
            <a:r>
              <a:rPr lang="sl-SI" sz="1500"/>
              <a:t>	V: Kakšna je razdalja med postajama?</a:t>
            </a:r>
          </a:p>
          <a:p>
            <a:pPr marL="381000" indent="-381000" eaLnBrk="1" hangingPunct="1">
              <a:buFont typeface="Wingdings" pitchFamily="2" charset="2"/>
              <a:buNone/>
            </a:pPr>
            <a:r>
              <a:rPr lang="sl-SI" sz="1500"/>
              <a:t>		O: Razdalja med postajama je …km.</a:t>
            </a:r>
          </a:p>
          <a:p>
            <a:pPr marL="381000" indent="-381000" eaLnBrk="1" hangingPunct="1">
              <a:buFont typeface="Wingdings" pitchFamily="2" charset="2"/>
              <a:buNone/>
            </a:pPr>
            <a:endParaRPr lang="sl-SI" sz="1500" b="1"/>
          </a:p>
          <a:p>
            <a:pPr marL="381000" indent="-381000" eaLnBrk="1" hangingPunct="1"/>
            <a:r>
              <a:rPr lang="sl-SI" sz="1500" b="1"/>
              <a:t>QRG</a:t>
            </a:r>
            <a:r>
              <a:rPr lang="sl-SI" sz="1500"/>
              <a:t>	V: Kakšna je moja točna frekvenca (kakšna je točna frekvenca od …)?</a:t>
            </a:r>
          </a:p>
          <a:p>
            <a:pPr marL="381000" indent="-381000" eaLnBrk="1" hangingPunct="1">
              <a:buFont typeface="Wingdings" pitchFamily="2" charset="2"/>
              <a:buNone/>
            </a:pPr>
            <a:r>
              <a:rPr lang="sl-SI" sz="1500"/>
              <a:t>		O: Tvoja točna frekvenca (točna frekvenca od …) je …kHz (MHz).</a:t>
            </a:r>
          </a:p>
          <a:p>
            <a:pPr marL="381000" indent="-381000" eaLnBrk="1" hangingPunct="1">
              <a:buFont typeface="Wingdings" pitchFamily="2" charset="2"/>
              <a:buNone/>
            </a:pPr>
            <a:endParaRPr lang="sl-SI" sz="1500"/>
          </a:p>
          <a:p>
            <a:pPr marL="381000" indent="-381000" eaLnBrk="1" hangingPunct="1"/>
            <a:r>
              <a:rPr lang="sl-SI" sz="1500" b="1"/>
              <a:t>QRK	</a:t>
            </a:r>
            <a:r>
              <a:rPr lang="sl-SI" sz="1500"/>
              <a:t>V: Kakšna je razumljivost mojega signala (kakšna je razumljivost signala 	     od …)?</a:t>
            </a:r>
            <a:br>
              <a:rPr lang="sl-SI" sz="1500"/>
            </a:br>
            <a:r>
              <a:rPr lang="sl-SI" sz="1500"/>
              <a:t>	O: Razumljivost tvojega signala (razumljivost signala od …) je …</a:t>
            </a:r>
          </a:p>
          <a:p>
            <a:pPr marL="1714500" lvl="3" indent="-342900" eaLnBrk="1" hangingPunct="1">
              <a:buFontTx/>
              <a:buAutoNum type="arabicPeriod"/>
            </a:pPr>
            <a:r>
              <a:rPr lang="sl-SI" sz="1300"/>
              <a:t>zanič</a:t>
            </a:r>
          </a:p>
          <a:p>
            <a:pPr marL="1714500" lvl="3" indent="-342900" eaLnBrk="1" hangingPunct="1">
              <a:buFontTx/>
              <a:buAutoNum type="arabicPeriod"/>
            </a:pPr>
            <a:r>
              <a:rPr lang="sl-SI" sz="1300"/>
              <a:t>slaba</a:t>
            </a:r>
          </a:p>
          <a:p>
            <a:pPr marL="1714500" lvl="3" indent="-342900" eaLnBrk="1" hangingPunct="1">
              <a:buFontTx/>
              <a:buAutoNum type="arabicPeriod"/>
            </a:pPr>
            <a:r>
              <a:rPr lang="sl-SI" sz="1300"/>
              <a:t>srednja</a:t>
            </a:r>
          </a:p>
          <a:p>
            <a:pPr marL="1714500" lvl="3" indent="-342900" eaLnBrk="1" hangingPunct="1">
              <a:buFontTx/>
              <a:buAutoNum type="arabicPeriod"/>
            </a:pPr>
            <a:r>
              <a:rPr lang="sl-SI" sz="1300"/>
              <a:t>dobra</a:t>
            </a:r>
          </a:p>
          <a:p>
            <a:pPr marL="1714500" lvl="3" indent="-342900" eaLnBrk="1" hangingPunct="1">
              <a:buFontTx/>
              <a:buAutoNum type="arabicPeriod"/>
            </a:pPr>
            <a:r>
              <a:rPr lang="sl-SI" sz="1300"/>
              <a:t>Odlična</a:t>
            </a:r>
          </a:p>
          <a:p>
            <a:pPr marL="1714500" lvl="3" indent="-342900" eaLnBrk="1" hangingPunct="1">
              <a:buFontTx/>
              <a:buAutoNum type="arabicPeriod"/>
            </a:pPr>
            <a:endParaRPr lang="sl-SI" sz="1300"/>
          </a:p>
          <a:p>
            <a:pPr marL="381000" indent="-381000" eaLnBrk="1" hangingPunct="1"/>
            <a:r>
              <a:rPr lang="sl-SI" sz="1500" b="1"/>
              <a:t>QRL</a:t>
            </a:r>
            <a:r>
              <a:rPr lang="sl-SI" sz="1500"/>
              <a:t>	V: Si zaseden?</a:t>
            </a:r>
          </a:p>
          <a:p>
            <a:pPr marL="381000" indent="-381000" eaLnBrk="1" hangingPunct="1">
              <a:buFont typeface="Wingdings" pitchFamily="2" charset="2"/>
              <a:buNone/>
            </a:pPr>
            <a:r>
              <a:rPr lang="sl-SI" sz="1500"/>
              <a:t>		O: Zaseden sem (zaseden sem z …). Prosim, ne moti.</a:t>
            </a:r>
          </a:p>
          <a:p>
            <a:pPr marL="381000" indent="-381000" eaLnBrk="1" hangingPunct="1">
              <a:buFont typeface="Wingdings" pitchFamily="2" charset="2"/>
              <a:buNone/>
            </a:pPr>
            <a:endParaRPr lang="sl-SI" sz="15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3" name="Rectangle 2"/>
          <p:cNvSpPr>
            <a:spLocks noGrp="1" noChangeArrowheads="1"/>
          </p:cNvSpPr>
          <p:nvPr>
            <p:ph type="title"/>
          </p:nvPr>
        </p:nvSpPr>
        <p:spPr/>
        <p:txBody>
          <a:bodyPr/>
          <a:lstStyle/>
          <a:p>
            <a:pPr eaLnBrk="1" hangingPunct="1"/>
            <a:r>
              <a:rPr lang="sl-SI"/>
              <a:t>Q-kod (3)</a:t>
            </a:r>
          </a:p>
        </p:txBody>
      </p:sp>
      <p:sp>
        <p:nvSpPr>
          <p:cNvPr id="1139714" name="Rectangle 3"/>
          <p:cNvSpPr>
            <a:spLocks noGrp="1" noChangeArrowheads="1"/>
          </p:cNvSpPr>
          <p:nvPr>
            <p:ph type="body" idx="1"/>
          </p:nvPr>
        </p:nvSpPr>
        <p:spPr>
          <a:xfrm>
            <a:off x="479425" y="1468438"/>
            <a:ext cx="8229600" cy="5132387"/>
          </a:xfrm>
        </p:spPr>
        <p:txBody>
          <a:bodyPr/>
          <a:lstStyle/>
          <a:p>
            <a:pPr marL="381000" indent="-381000" eaLnBrk="1" hangingPunct="1"/>
            <a:r>
              <a:rPr lang="sl-SI" sz="1500" b="1"/>
              <a:t>QRM</a:t>
            </a:r>
            <a:r>
              <a:rPr lang="sl-SI" sz="1500"/>
              <a:t>	V: Ali te motijo (druge postaje)?</a:t>
            </a:r>
          </a:p>
          <a:p>
            <a:pPr marL="381000" indent="-381000" eaLnBrk="1" hangingPunct="1">
              <a:buFont typeface="Wingdings" pitchFamily="2" charset="2"/>
              <a:buNone/>
            </a:pPr>
            <a:r>
              <a:rPr lang="sl-SI" sz="1500"/>
              <a:t>		O: Motijo me (druge postaje) …</a:t>
            </a:r>
          </a:p>
          <a:p>
            <a:pPr marL="1714500" lvl="3" indent="-342900" eaLnBrk="1" hangingPunct="1">
              <a:buFontTx/>
              <a:buAutoNum type="arabicPeriod"/>
            </a:pPr>
            <a:r>
              <a:rPr lang="sl-SI" sz="1400"/>
              <a:t>komaj zaznavno</a:t>
            </a:r>
          </a:p>
          <a:p>
            <a:pPr marL="1714500" lvl="3" indent="-342900" eaLnBrk="1" hangingPunct="1">
              <a:buFontTx/>
              <a:buAutoNum type="arabicPeriod"/>
            </a:pPr>
            <a:r>
              <a:rPr lang="sl-SI" sz="1400"/>
              <a:t>malo</a:t>
            </a:r>
          </a:p>
          <a:p>
            <a:pPr marL="1714500" lvl="3" indent="-342900" eaLnBrk="1" hangingPunct="1">
              <a:buFontTx/>
              <a:buAutoNum type="arabicPeriod"/>
            </a:pPr>
            <a:r>
              <a:rPr lang="sl-SI" sz="1400"/>
              <a:t>srednje</a:t>
            </a:r>
          </a:p>
          <a:p>
            <a:pPr marL="1714500" lvl="3" indent="-342900" eaLnBrk="1" hangingPunct="1">
              <a:buFontTx/>
              <a:buAutoNum type="arabicPeriod"/>
            </a:pPr>
            <a:r>
              <a:rPr lang="sl-SI" sz="1400"/>
              <a:t>močno</a:t>
            </a:r>
          </a:p>
          <a:p>
            <a:pPr marL="1714500" lvl="3" indent="-342900" eaLnBrk="1" hangingPunct="1">
              <a:buFontTx/>
              <a:buAutoNum type="arabicPeriod"/>
            </a:pPr>
            <a:r>
              <a:rPr lang="sl-SI" sz="1400"/>
              <a:t>izjemno močno</a:t>
            </a:r>
          </a:p>
          <a:p>
            <a:pPr marL="1714500" lvl="3" indent="-342900" eaLnBrk="1" hangingPunct="1">
              <a:buFontTx/>
              <a:buAutoNum type="arabicPeriod"/>
            </a:pPr>
            <a:endParaRPr lang="sl-SI" sz="1400"/>
          </a:p>
          <a:p>
            <a:pPr marL="381000" indent="-381000" eaLnBrk="1" hangingPunct="1"/>
            <a:r>
              <a:rPr lang="sl-SI" sz="1500" b="1"/>
              <a:t>QRN</a:t>
            </a:r>
            <a:r>
              <a:rPr lang="sl-SI" sz="1500"/>
              <a:t> V: Te moti statika?</a:t>
            </a:r>
          </a:p>
          <a:p>
            <a:pPr marL="381000" indent="-381000" eaLnBrk="1" hangingPunct="1">
              <a:buFont typeface="Wingdings" pitchFamily="2" charset="2"/>
              <a:buNone/>
            </a:pPr>
            <a:r>
              <a:rPr lang="sl-SI" sz="1500"/>
              <a:t>		O: Moti me statika …</a:t>
            </a:r>
          </a:p>
          <a:p>
            <a:pPr marL="1714500" lvl="3" indent="-342900" eaLnBrk="1" hangingPunct="1">
              <a:buFontTx/>
              <a:buAutoNum type="arabicPeriod"/>
            </a:pPr>
            <a:r>
              <a:rPr lang="sl-SI" sz="1400"/>
              <a:t>komaj zaznavno</a:t>
            </a:r>
          </a:p>
          <a:p>
            <a:pPr marL="1714500" lvl="3" indent="-342900" eaLnBrk="1" hangingPunct="1">
              <a:buFontTx/>
              <a:buAutoNum type="arabicPeriod"/>
            </a:pPr>
            <a:r>
              <a:rPr lang="sl-SI" sz="1400"/>
              <a:t>malo</a:t>
            </a:r>
          </a:p>
          <a:p>
            <a:pPr marL="1714500" lvl="3" indent="-342900" eaLnBrk="1" hangingPunct="1">
              <a:buFontTx/>
              <a:buAutoNum type="arabicPeriod"/>
            </a:pPr>
            <a:r>
              <a:rPr lang="sl-SI" sz="1400"/>
              <a:t>srednje</a:t>
            </a:r>
          </a:p>
          <a:p>
            <a:pPr marL="1714500" lvl="3" indent="-342900" eaLnBrk="1" hangingPunct="1">
              <a:buFontTx/>
              <a:buAutoNum type="arabicPeriod"/>
            </a:pPr>
            <a:r>
              <a:rPr lang="sl-SI" sz="1400"/>
              <a:t>močno</a:t>
            </a:r>
          </a:p>
          <a:p>
            <a:pPr marL="1714500" lvl="3" indent="-342900" eaLnBrk="1" hangingPunct="1">
              <a:buFontTx/>
              <a:buAutoNum type="arabicPeriod"/>
            </a:pPr>
            <a:r>
              <a:rPr lang="sl-SI" sz="1400"/>
              <a:t>izjemno močno</a:t>
            </a:r>
          </a:p>
          <a:p>
            <a:pPr marL="1714500" lvl="3" indent="-342900" eaLnBrk="1" hangingPunct="1">
              <a:buFontTx/>
              <a:buNone/>
            </a:pPr>
            <a:endParaRPr lang="sl-SI" sz="1400"/>
          </a:p>
          <a:p>
            <a:pPr marL="381000" indent="-381000" eaLnBrk="1" hangingPunct="1"/>
            <a:r>
              <a:rPr lang="sl-SI" sz="1500" b="1"/>
              <a:t>QRO</a:t>
            </a:r>
            <a:r>
              <a:rPr lang="sl-SI" sz="1500"/>
              <a:t>	V: Naj povečam oddajno moč?</a:t>
            </a:r>
          </a:p>
          <a:p>
            <a:pPr marL="381000" indent="-381000" eaLnBrk="1" hangingPunct="1">
              <a:buFont typeface="Wingdings" pitchFamily="2" charset="2"/>
              <a:buNone/>
            </a:pPr>
            <a:r>
              <a:rPr lang="sl-SI" sz="1500"/>
              <a:t>		O: Povečaj oddajno moč.</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7" name="Rectangle 2"/>
          <p:cNvSpPr>
            <a:spLocks noGrp="1" noChangeArrowheads="1"/>
          </p:cNvSpPr>
          <p:nvPr>
            <p:ph type="title"/>
          </p:nvPr>
        </p:nvSpPr>
        <p:spPr/>
        <p:txBody>
          <a:bodyPr/>
          <a:lstStyle/>
          <a:p>
            <a:pPr eaLnBrk="1" hangingPunct="1"/>
            <a:r>
              <a:rPr lang="sl-SI"/>
              <a:t>Q-kod (4)</a:t>
            </a:r>
          </a:p>
        </p:txBody>
      </p:sp>
      <p:sp>
        <p:nvSpPr>
          <p:cNvPr id="1140738" name="Rectangle 3"/>
          <p:cNvSpPr>
            <a:spLocks noGrp="1" noChangeArrowheads="1"/>
          </p:cNvSpPr>
          <p:nvPr>
            <p:ph type="body" idx="1"/>
          </p:nvPr>
        </p:nvSpPr>
        <p:spPr/>
        <p:txBody>
          <a:bodyPr/>
          <a:lstStyle/>
          <a:p>
            <a:pPr eaLnBrk="1" hangingPunct="1"/>
            <a:r>
              <a:rPr lang="sl-SI" sz="1500" b="1"/>
              <a:t>QRP</a:t>
            </a:r>
            <a:r>
              <a:rPr lang="sl-SI" sz="1500"/>
              <a:t> V: Naj zmanjšam oddajno moč?</a:t>
            </a:r>
          </a:p>
          <a:p>
            <a:pPr eaLnBrk="1" hangingPunct="1">
              <a:buFont typeface="Wingdings" pitchFamily="2" charset="2"/>
              <a:buNone/>
            </a:pPr>
            <a:r>
              <a:rPr lang="sl-SI" sz="1500"/>
              <a:t>		  O: Zmanjšaj oddajno moč.</a:t>
            </a:r>
          </a:p>
          <a:p>
            <a:pPr eaLnBrk="1" hangingPunct="1">
              <a:buFont typeface="Wingdings" pitchFamily="2" charset="2"/>
              <a:buNone/>
            </a:pPr>
            <a:endParaRPr lang="sl-SI" sz="1500" b="1"/>
          </a:p>
          <a:p>
            <a:pPr eaLnBrk="1" hangingPunct="1"/>
            <a:r>
              <a:rPr lang="sl-SI" sz="1500" b="1"/>
              <a:t>QRQ</a:t>
            </a:r>
            <a:r>
              <a:rPr lang="sl-SI" sz="1500"/>
              <a:t> V: Naj oddajam hitreje?</a:t>
            </a:r>
          </a:p>
          <a:p>
            <a:pPr eaLnBrk="1" hangingPunct="1">
              <a:buFont typeface="Wingdings" pitchFamily="2" charset="2"/>
              <a:buNone/>
            </a:pPr>
            <a:r>
              <a:rPr lang="sl-SI" sz="1500"/>
              <a:t>		  O: Oddajaj hitreje ( … znakov na minuto).</a:t>
            </a:r>
          </a:p>
          <a:p>
            <a:pPr eaLnBrk="1" hangingPunct="1">
              <a:buFont typeface="Wingdings" pitchFamily="2" charset="2"/>
              <a:buNone/>
            </a:pPr>
            <a:endParaRPr lang="sl-SI" sz="1500"/>
          </a:p>
          <a:p>
            <a:pPr eaLnBrk="1" hangingPunct="1"/>
            <a:r>
              <a:rPr lang="sl-SI" sz="1500" b="1"/>
              <a:t>QRS</a:t>
            </a:r>
            <a:r>
              <a:rPr lang="sl-SI" sz="1500"/>
              <a:t>	V: Naj oddajam počasneje?</a:t>
            </a:r>
          </a:p>
          <a:p>
            <a:pPr eaLnBrk="1" hangingPunct="1">
              <a:buFont typeface="Wingdings" pitchFamily="2" charset="2"/>
              <a:buNone/>
            </a:pPr>
            <a:r>
              <a:rPr lang="sl-SI" sz="1500"/>
              <a:t>		O: Oddajaj počasneje ( … znakov na minuto).</a:t>
            </a:r>
          </a:p>
          <a:p>
            <a:pPr eaLnBrk="1" hangingPunct="1">
              <a:buFont typeface="Wingdings" pitchFamily="2" charset="2"/>
              <a:buNone/>
            </a:pPr>
            <a:endParaRPr lang="sl-SI" sz="1500"/>
          </a:p>
          <a:p>
            <a:pPr eaLnBrk="1" hangingPunct="1"/>
            <a:r>
              <a:rPr lang="sl-SI" sz="1500" b="1"/>
              <a:t>QRT</a:t>
            </a:r>
            <a:r>
              <a:rPr lang="sl-SI" sz="1500"/>
              <a:t>	V: Naj preneham z oddajanjem?</a:t>
            </a:r>
          </a:p>
          <a:p>
            <a:pPr eaLnBrk="1" hangingPunct="1">
              <a:buFont typeface="Wingdings" pitchFamily="2" charset="2"/>
              <a:buNone/>
            </a:pPr>
            <a:r>
              <a:rPr lang="sl-SI" sz="1500"/>
              <a:t>		O: Prenehaj z oddajanjem.</a:t>
            </a:r>
          </a:p>
          <a:p>
            <a:pPr eaLnBrk="1" hangingPunct="1">
              <a:buFont typeface="Wingdings" pitchFamily="2" charset="2"/>
              <a:buNone/>
            </a:pPr>
            <a:endParaRPr lang="sl-SI" sz="1500"/>
          </a:p>
          <a:p>
            <a:pPr eaLnBrk="1" hangingPunct="1"/>
            <a:r>
              <a:rPr lang="sl-SI" sz="1500" b="1"/>
              <a:t>QRU</a:t>
            </a:r>
            <a:r>
              <a:rPr lang="sl-SI" sz="1500"/>
              <a:t>	V: Imaš kaj zame?</a:t>
            </a:r>
          </a:p>
          <a:p>
            <a:pPr eaLnBrk="1" hangingPunct="1">
              <a:buFont typeface="Wingdings" pitchFamily="2" charset="2"/>
              <a:buNone/>
            </a:pPr>
            <a:r>
              <a:rPr lang="sl-SI" sz="1500"/>
              <a:t>		O: Nič nimam zate.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1" name="Rectangle 2"/>
          <p:cNvSpPr>
            <a:spLocks noGrp="1" noChangeArrowheads="1"/>
          </p:cNvSpPr>
          <p:nvPr>
            <p:ph type="title"/>
          </p:nvPr>
        </p:nvSpPr>
        <p:spPr/>
        <p:txBody>
          <a:bodyPr/>
          <a:lstStyle/>
          <a:p>
            <a:pPr eaLnBrk="1" hangingPunct="1"/>
            <a:r>
              <a:rPr lang="sl-SI"/>
              <a:t>Q-kod (5)</a:t>
            </a:r>
          </a:p>
        </p:txBody>
      </p:sp>
      <p:sp>
        <p:nvSpPr>
          <p:cNvPr id="1141762" name="Rectangle 3"/>
          <p:cNvSpPr>
            <a:spLocks noGrp="1" noChangeArrowheads="1"/>
          </p:cNvSpPr>
          <p:nvPr>
            <p:ph type="body" idx="1"/>
          </p:nvPr>
        </p:nvSpPr>
        <p:spPr>
          <a:xfrm>
            <a:off x="479425" y="1468438"/>
            <a:ext cx="8229600" cy="5118100"/>
          </a:xfrm>
        </p:spPr>
        <p:txBody>
          <a:bodyPr/>
          <a:lstStyle/>
          <a:p>
            <a:pPr eaLnBrk="1" hangingPunct="1"/>
            <a:r>
              <a:rPr lang="sl-SI" sz="1500" b="1"/>
              <a:t>QRV	</a:t>
            </a:r>
            <a:r>
              <a:rPr lang="sl-SI" sz="1500"/>
              <a:t>V: Si pripravljen?</a:t>
            </a:r>
          </a:p>
          <a:p>
            <a:pPr eaLnBrk="1" hangingPunct="1">
              <a:buFont typeface="Wingdings" pitchFamily="2" charset="2"/>
              <a:buNone/>
            </a:pPr>
            <a:r>
              <a:rPr lang="sl-SI" sz="1500"/>
              <a:t>		O: Pripravljen sem.</a:t>
            </a:r>
          </a:p>
          <a:p>
            <a:pPr eaLnBrk="1" hangingPunct="1">
              <a:buFont typeface="Wingdings" pitchFamily="2" charset="2"/>
              <a:buNone/>
            </a:pPr>
            <a:endParaRPr lang="sl-SI" sz="1500" b="1"/>
          </a:p>
          <a:p>
            <a:pPr eaLnBrk="1" hangingPunct="1"/>
            <a:r>
              <a:rPr lang="sl-SI" sz="1500" b="1"/>
              <a:t>QRW</a:t>
            </a:r>
            <a:r>
              <a:rPr lang="sl-SI" sz="1500"/>
              <a:t>	V: Naj obvestim …, da ga kličeš na … kHz (MHz)?</a:t>
            </a:r>
          </a:p>
          <a:p>
            <a:pPr eaLnBrk="1" hangingPunct="1">
              <a:buFont typeface="Wingdings" pitchFamily="2" charset="2"/>
              <a:buNone/>
            </a:pPr>
            <a:r>
              <a:rPr lang="sl-SI" sz="1500"/>
              <a:t>		O: Prosim obvesti …, da ga kličem na … kHz (MHz).</a:t>
            </a:r>
          </a:p>
          <a:p>
            <a:pPr eaLnBrk="1" hangingPunct="1">
              <a:buFont typeface="Wingdings" pitchFamily="2" charset="2"/>
              <a:buNone/>
            </a:pPr>
            <a:endParaRPr lang="sl-SI" sz="1500" b="1"/>
          </a:p>
          <a:p>
            <a:pPr eaLnBrk="1" hangingPunct="1"/>
            <a:r>
              <a:rPr lang="sl-SI" sz="1500" b="1"/>
              <a:t>QRZ</a:t>
            </a:r>
            <a:r>
              <a:rPr lang="sl-SI" sz="1500"/>
              <a:t>	V: Kdo me kliče?</a:t>
            </a:r>
          </a:p>
          <a:p>
            <a:pPr eaLnBrk="1" hangingPunct="1">
              <a:buFont typeface="Wingdings" pitchFamily="2" charset="2"/>
              <a:buNone/>
            </a:pPr>
            <a:r>
              <a:rPr lang="sl-SI" sz="1500"/>
              <a:t>		O: Kliče te … (na …kHz (MHz)).</a:t>
            </a:r>
          </a:p>
          <a:p>
            <a:pPr eaLnBrk="1" hangingPunct="1">
              <a:buFont typeface="Wingdings" pitchFamily="2" charset="2"/>
              <a:buNone/>
            </a:pPr>
            <a:endParaRPr lang="sl-SI" sz="1500"/>
          </a:p>
          <a:p>
            <a:pPr eaLnBrk="1" hangingPunct="1"/>
            <a:r>
              <a:rPr lang="sl-SI" sz="1500" b="1"/>
              <a:t>QRX	</a:t>
            </a:r>
            <a:r>
              <a:rPr lang="sl-SI" sz="1500"/>
              <a:t>V: Me boš ponovno poklical?</a:t>
            </a:r>
          </a:p>
          <a:p>
            <a:pPr eaLnBrk="1" hangingPunct="1">
              <a:buFont typeface="Wingdings" pitchFamily="2" charset="2"/>
              <a:buNone/>
            </a:pPr>
            <a:r>
              <a:rPr lang="sl-SI" sz="1500"/>
              <a:t>		O: Ponovno te bom poklical ob … uri (na … kHz (MHz)).</a:t>
            </a:r>
          </a:p>
          <a:p>
            <a:pPr eaLnBrk="1" hangingPunct="1">
              <a:buFont typeface="Wingdings" pitchFamily="2" charset="2"/>
              <a:buNone/>
            </a:pPr>
            <a:endParaRPr lang="sl-SI" sz="1500"/>
          </a:p>
          <a:p>
            <a:pPr eaLnBrk="1" hangingPunct="1">
              <a:buFont typeface="Wingdings" pitchFamily="2" charset="2"/>
              <a:buNone/>
            </a:pPr>
            <a:endParaRPr lang="sl-SI" sz="1500"/>
          </a:p>
          <a:p>
            <a:pPr eaLnBrk="1" hangingPunct="1">
              <a:buFont typeface="Wingdings" pitchFamily="2" charset="2"/>
              <a:buNone/>
            </a:pPr>
            <a:endParaRPr lang="sl-SI" sz="1500"/>
          </a:p>
          <a:p>
            <a:pPr eaLnBrk="1" hangingPunct="1">
              <a:buFont typeface="Wingdings" pitchFamily="2" charset="2"/>
              <a:buNone/>
            </a:pPr>
            <a:endParaRPr lang="sl-SI" sz="15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5" name="Rectangle 2"/>
          <p:cNvSpPr>
            <a:spLocks noGrp="1" noChangeArrowheads="1"/>
          </p:cNvSpPr>
          <p:nvPr>
            <p:ph type="title"/>
          </p:nvPr>
        </p:nvSpPr>
        <p:spPr/>
        <p:txBody>
          <a:bodyPr/>
          <a:lstStyle/>
          <a:p>
            <a:pPr eaLnBrk="1" hangingPunct="1"/>
            <a:r>
              <a:rPr lang="sl-SI"/>
              <a:t>Q-kod (6)</a:t>
            </a:r>
          </a:p>
        </p:txBody>
      </p:sp>
      <p:sp>
        <p:nvSpPr>
          <p:cNvPr id="1142786" name="Rectangle 3"/>
          <p:cNvSpPr>
            <a:spLocks noGrp="1" noChangeArrowheads="1"/>
          </p:cNvSpPr>
          <p:nvPr>
            <p:ph type="body" idx="1"/>
          </p:nvPr>
        </p:nvSpPr>
        <p:spPr>
          <a:xfrm>
            <a:off x="479425" y="1468438"/>
            <a:ext cx="8229600" cy="5148262"/>
          </a:xfrm>
        </p:spPr>
        <p:txBody>
          <a:bodyPr/>
          <a:lstStyle/>
          <a:p>
            <a:pPr eaLnBrk="1" hangingPunct="1">
              <a:lnSpc>
                <a:spcPct val="90000"/>
              </a:lnSpc>
            </a:pPr>
            <a:r>
              <a:rPr lang="sl-SI" sz="1500" b="1"/>
              <a:t>QSB</a:t>
            </a:r>
            <a:r>
              <a:rPr lang="sl-SI" sz="1500"/>
              <a:t>	V: Ali moj signal niha?</a:t>
            </a:r>
          </a:p>
          <a:p>
            <a:pPr eaLnBrk="1" hangingPunct="1">
              <a:lnSpc>
                <a:spcPct val="90000"/>
              </a:lnSpc>
              <a:buFont typeface="Wingdings" pitchFamily="2" charset="2"/>
              <a:buNone/>
            </a:pPr>
            <a:r>
              <a:rPr lang="sl-SI" sz="1500"/>
              <a:t>		O: Tvoj signal niha.</a:t>
            </a:r>
          </a:p>
          <a:p>
            <a:pPr eaLnBrk="1" hangingPunct="1">
              <a:lnSpc>
                <a:spcPct val="90000"/>
              </a:lnSpc>
              <a:buFont typeface="Wingdings" pitchFamily="2" charset="2"/>
              <a:buNone/>
            </a:pPr>
            <a:endParaRPr lang="sl-SI" sz="1500" b="1"/>
          </a:p>
          <a:p>
            <a:pPr eaLnBrk="1" hangingPunct="1">
              <a:lnSpc>
                <a:spcPct val="90000"/>
              </a:lnSpc>
            </a:pPr>
            <a:r>
              <a:rPr lang="sl-SI" sz="1500" b="1"/>
              <a:t>QSD</a:t>
            </a:r>
            <a:r>
              <a:rPr lang="sl-SI" sz="1500"/>
              <a:t>	V: Je moje tipkanje napačno?</a:t>
            </a:r>
          </a:p>
          <a:p>
            <a:pPr eaLnBrk="1" hangingPunct="1">
              <a:lnSpc>
                <a:spcPct val="90000"/>
              </a:lnSpc>
              <a:buFont typeface="Wingdings" pitchFamily="2" charset="2"/>
              <a:buNone/>
            </a:pPr>
            <a:r>
              <a:rPr lang="sl-SI" sz="1500"/>
              <a:t>		O: Tvoje tipkanje je napačno.</a:t>
            </a:r>
            <a:endParaRPr lang="sl-SI" sz="1500" b="1"/>
          </a:p>
          <a:p>
            <a:pPr eaLnBrk="1" hangingPunct="1">
              <a:lnSpc>
                <a:spcPct val="90000"/>
              </a:lnSpc>
            </a:pPr>
            <a:endParaRPr lang="sl-SI" sz="1500" b="1"/>
          </a:p>
          <a:p>
            <a:pPr eaLnBrk="1" hangingPunct="1">
              <a:lnSpc>
                <a:spcPct val="90000"/>
              </a:lnSpc>
            </a:pPr>
            <a:r>
              <a:rPr lang="sl-SI" sz="1500" b="1"/>
              <a:t>QSL</a:t>
            </a:r>
            <a:r>
              <a:rPr lang="sl-SI" sz="1500"/>
              <a:t>	V: Lahko potrdiš sprejem?</a:t>
            </a:r>
          </a:p>
          <a:p>
            <a:pPr eaLnBrk="1" hangingPunct="1">
              <a:lnSpc>
                <a:spcPct val="90000"/>
              </a:lnSpc>
              <a:buFont typeface="Wingdings" pitchFamily="2" charset="2"/>
              <a:buNone/>
            </a:pPr>
            <a:r>
              <a:rPr lang="sl-SI" sz="1500"/>
              <a:t>		O: Potrjujem sprejem.</a:t>
            </a:r>
          </a:p>
          <a:p>
            <a:pPr eaLnBrk="1" hangingPunct="1">
              <a:lnSpc>
                <a:spcPct val="90000"/>
              </a:lnSpc>
            </a:pPr>
            <a:endParaRPr lang="sl-SI" sz="1500" b="1"/>
          </a:p>
          <a:p>
            <a:pPr eaLnBrk="1" hangingPunct="1">
              <a:lnSpc>
                <a:spcPct val="90000"/>
              </a:lnSpc>
            </a:pPr>
            <a:r>
              <a:rPr lang="sl-SI" sz="1500" b="1"/>
              <a:t>QSO</a:t>
            </a:r>
            <a:r>
              <a:rPr lang="sl-SI" sz="1500"/>
              <a:t>	V: Ali lahko komuniciraš z … direktno (ali preko relejne (vmesne) 		    postaje)?</a:t>
            </a:r>
          </a:p>
          <a:p>
            <a:pPr eaLnBrk="1" hangingPunct="1">
              <a:lnSpc>
                <a:spcPct val="90000"/>
              </a:lnSpc>
              <a:buFont typeface="Wingdings" pitchFamily="2" charset="2"/>
              <a:buNone/>
            </a:pPr>
            <a:r>
              <a:rPr lang="sl-SI" sz="1500"/>
              <a:t>		O: Lahko komuniciram z … direktno (ali preko relejne (vmesne) postaje 	     …).</a:t>
            </a:r>
          </a:p>
          <a:p>
            <a:pPr eaLnBrk="1" hangingPunct="1">
              <a:lnSpc>
                <a:spcPct val="90000"/>
              </a:lnSpc>
              <a:buFont typeface="Wingdings" pitchFamily="2" charset="2"/>
              <a:buNone/>
            </a:pPr>
            <a:endParaRPr lang="sl-SI" sz="1500" b="1"/>
          </a:p>
          <a:p>
            <a:pPr eaLnBrk="1" hangingPunct="1">
              <a:lnSpc>
                <a:spcPct val="90000"/>
              </a:lnSpc>
            </a:pPr>
            <a:r>
              <a:rPr lang="sl-SI" sz="1500" b="1"/>
              <a:t>QSP</a:t>
            </a:r>
            <a:r>
              <a:rPr lang="sl-SI" sz="1500"/>
              <a:t>	V: Ali boš posredoval do …?</a:t>
            </a:r>
          </a:p>
          <a:p>
            <a:pPr eaLnBrk="1" hangingPunct="1">
              <a:lnSpc>
                <a:spcPct val="90000"/>
              </a:lnSpc>
              <a:buFont typeface="Wingdings" pitchFamily="2" charset="2"/>
              <a:buNone/>
            </a:pPr>
            <a:r>
              <a:rPr lang="sl-SI" sz="1500"/>
              <a:t>		O: Posredoval bom do … .</a:t>
            </a:r>
          </a:p>
          <a:p>
            <a:pPr eaLnBrk="1" hangingPunct="1">
              <a:lnSpc>
                <a:spcPct val="90000"/>
              </a:lnSpc>
              <a:buFont typeface="Wingdings" pitchFamily="2" charset="2"/>
              <a:buNone/>
            </a:pPr>
            <a:endParaRPr lang="sl-SI" sz="1500"/>
          </a:p>
          <a:p>
            <a:pPr eaLnBrk="1" hangingPunct="1">
              <a:lnSpc>
                <a:spcPct val="90000"/>
              </a:lnSpc>
              <a:buFont typeface="Wingdings" pitchFamily="2" charset="2"/>
              <a:buNone/>
            </a:pPr>
            <a:endParaRPr lang="sl-SI" sz="15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09" name="Rectangle 2"/>
          <p:cNvSpPr>
            <a:spLocks noGrp="1" noChangeArrowheads="1"/>
          </p:cNvSpPr>
          <p:nvPr>
            <p:ph type="title"/>
          </p:nvPr>
        </p:nvSpPr>
        <p:spPr/>
        <p:txBody>
          <a:bodyPr/>
          <a:lstStyle/>
          <a:p>
            <a:pPr eaLnBrk="1" hangingPunct="1"/>
            <a:r>
              <a:rPr lang="sl-SI"/>
              <a:t>Q-kod (7)</a:t>
            </a:r>
          </a:p>
        </p:txBody>
      </p:sp>
      <p:sp>
        <p:nvSpPr>
          <p:cNvPr id="1143810" name="Rectangle 3"/>
          <p:cNvSpPr>
            <a:spLocks noGrp="1" noChangeArrowheads="1"/>
          </p:cNvSpPr>
          <p:nvPr>
            <p:ph type="body" idx="1"/>
          </p:nvPr>
        </p:nvSpPr>
        <p:spPr/>
        <p:txBody>
          <a:bodyPr/>
          <a:lstStyle/>
          <a:p>
            <a:pPr eaLnBrk="1" hangingPunct="1"/>
            <a:r>
              <a:rPr lang="sl-SI" sz="1500" b="1"/>
              <a:t>QSX</a:t>
            </a:r>
            <a:r>
              <a:rPr lang="sl-SI" sz="1500"/>
              <a:t>	V: Ali boš poslušal … (pozivni znak) na … kHz (MHz)?</a:t>
            </a:r>
          </a:p>
          <a:p>
            <a:pPr eaLnBrk="1" hangingPunct="1">
              <a:buFont typeface="Wingdings" pitchFamily="2" charset="2"/>
              <a:buNone/>
            </a:pPr>
            <a:r>
              <a:rPr lang="sl-SI" sz="1500"/>
              <a:t>		O: Poslušal bom … (pozivni znak) na … kHz (MHz).</a:t>
            </a:r>
          </a:p>
          <a:p>
            <a:pPr eaLnBrk="1" hangingPunct="1">
              <a:buFont typeface="Wingdings" pitchFamily="2" charset="2"/>
              <a:buNone/>
            </a:pPr>
            <a:endParaRPr lang="sl-SI" sz="1500" b="1"/>
          </a:p>
          <a:p>
            <a:pPr eaLnBrk="1" hangingPunct="1"/>
            <a:r>
              <a:rPr lang="sl-SI" sz="1500" b="1"/>
              <a:t>QSY</a:t>
            </a:r>
            <a:r>
              <a:rPr lang="sl-SI" sz="1500"/>
              <a:t>	V: Ali se naj pomaknem z oddajanjem na drugo frekvenco?</a:t>
            </a:r>
          </a:p>
          <a:p>
            <a:pPr eaLnBrk="1" hangingPunct="1">
              <a:buFont typeface="Wingdings" pitchFamily="2" charset="2"/>
              <a:buNone/>
            </a:pPr>
            <a:r>
              <a:rPr lang="sl-SI" sz="1500"/>
              <a:t>		O: Pomakni se z oddajanjem na drugo frekvenco (na … kHZ (MHz).</a:t>
            </a:r>
            <a:endParaRPr lang="sl-SI" sz="1500" b="1"/>
          </a:p>
          <a:p>
            <a:pPr eaLnBrk="1" hangingPunct="1"/>
            <a:endParaRPr lang="sl-SI" sz="1500" b="1"/>
          </a:p>
          <a:p>
            <a:pPr eaLnBrk="1" hangingPunct="1"/>
            <a:r>
              <a:rPr lang="sl-SI" sz="1500" b="1"/>
              <a:t>QTC	</a:t>
            </a:r>
            <a:r>
              <a:rPr lang="sl-SI" sz="1500"/>
              <a:t>V: Koliko sporočil imaš zame?</a:t>
            </a:r>
          </a:p>
          <a:p>
            <a:pPr eaLnBrk="1" hangingPunct="1">
              <a:buFont typeface="Wingdings" pitchFamily="2" charset="2"/>
              <a:buNone/>
            </a:pPr>
            <a:r>
              <a:rPr lang="sl-SI" sz="1500"/>
              <a:t>		O: Imam … sporočil zate (za …).</a:t>
            </a:r>
          </a:p>
          <a:p>
            <a:pPr eaLnBrk="1" hangingPunct="1"/>
            <a:endParaRPr lang="sl-SI" sz="1500"/>
          </a:p>
          <a:p>
            <a:pPr eaLnBrk="1" hangingPunct="1"/>
            <a:r>
              <a:rPr lang="sl-SI" sz="1500" b="1"/>
              <a:t>QTH</a:t>
            </a:r>
            <a:r>
              <a:rPr lang="sl-SI" sz="1500"/>
              <a:t>	V: Kje je tvoja lokacija?</a:t>
            </a:r>
          </a:p>
          <a:p>
            <a:pPr eaLnBrk="1" hangingPunct="1">
              <a:buFont typeface="Wingdings" pitchFamily="2" charset="2"/>
              <a:buNone/>
            </a:pPr>
            <a:r>
              <a:rPr lang="sl-SI" sz="1500"/>
              <a:t>		O: Moja lokacija je … .</a:t>
            </a:r>
          </a:p>
          <a:p>
            <a:pPr eaLnBrk="1" hangingPunct="1">
              <a:buFont typeface="Wingdings" pitchFamily="2" charset="2"/>
              <a:buNone/>
            </a:pPr>
            <a:endParaRPr lang="sl-SI" sz="1500" b="1"/>
          </a:p>
          <a:p>
            <a:pPr eaLnBrk="1" hangingPunct="1"/>
            <a:r>
              <a:rPr lang="sl-SI" sz="1500" b="1"/>
              <a:t>QTR</a:t>
            </a:r>
            <a:r>
              <a:rPr lang="sl-SI" sz="1500"/>
              <a:t>	V: Kakšen je točen čas?</a:t>
            </a:r>
          </a:p>
          <a:p>
            <a:pPr eaLnBrk="1" hangingPunct="1">
              <a:buFont typeface="Wingdings" pitchFamily="2" charset="2"/>
              <a:buNone/>
            </a:pPr>
            <a:r>
              <a:rPr lang="sl-SI" sz="1500"/>
              <a:t>		O: Točen čas je …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3" name="Rectangle 2"/>
          <p:cNvSpPr>
            <a:spLocks noGrp="1" noChangeArrowheads="1"/>
          </p:cNvSpPr>
          <p:nvPr>
            <p:ph type="title"/>
          </p:nvPr>
        </p:nvSpPr>
        <p:spPr/>
        <p:txBody>
          <a:bodyPr/>
          <a:lstStyle/>
          <a:p>
            <a:pPr eaLnBrk="1" hangingPunct="1"/>
            <a:r>
              <a:rPr lang="sl-SI"/>
              <a:t>Mednarodne kratice in signali </a:t>
            </a:r>
          </a:p>
        </p:txBody>
      </p:sp>
      <p:sp>
        <p:nvSpPr>
          <p:cNvPr id="1144834" name="Rectangle 3"/>
          <p:cNvSpPr>
            <a:spLocks noGrp="1" noChangeArrowheads="1"/>
          </p:cNvSpPr>
          <p:nvPr>
            <p:ph type="body" idx="1"/>
          </p:nvPr>
        </p:nvSpPr>
        <p:spPr>
          <a:xfrm>
            <a:off x="479425" y="1468438"/>
            <a:ext cx="8229600" cy="5148262"/>
          </a:xfrm>
        </p:spPr>
        <p:txBody>
          <a:bodyPr/>
          <a:lstStyle/>
          <a:p>
            <a:pPr eaLnBrk="1" hangingPunct="1">
              <a:lnSpc>
                <a:spcPct val="80000"/>
              </a:lnSpc>
              <a:buFont typeface="Wingdings" pitchFamily="2" charset="2"/>
              <a:buNone/>
            </a:pPr>
            <a:r>
              <a:rPr lang="sl-SI" sz="1600"/>
              <a:t>Kratice in signali procedure:</a:t>
            </a:r>
          </a:p>
          <a:p>
            <a:pPr eaLnBrk="1" hangingPunct="1">
              <a:lnSpc>
                <a:spcPct val="80000"/>
              </a:lnSpc>
            </a:pPr>
            <a:r>
              <a:rPr lang="sl-SI" sz="1600"/>
              <a:t>AR	konec oddaje (tipkano povezano kot en signal) </a:t>
            </a:r>
          </a:p>
          <a:p>
            <a:pPr eaLnBrk="1" hangingPunct="1">
              <a:lnSpc>
                <a:spcPct val="80000"/>
              </a:lnSpc>
            </a:pPr>
            <a:r>
              <a:rPr lang="sl-SI" sz="1600"/>
              <a:t>AS	čakalna doba (tipkano povezano kot en signal) </a:t>
            </a:r>
          </a:p>
          <a:p>
            <a:pPr eaLnBrk="1" hangingPunct="1">
              <a:lnSpc>
                <a:spcPct val="80000"/>
              </a:lnSpc>
            </a:pPr>
            <a:r>
              <a:rPr lang="sl-SI" sz="1600"/>
              <a:t>BK	signal za prekinitev tekoče oddaje </a:t>
            </a:r>
          </a:p>
          <a:p>
            <a:pPr eaLnBrk="1" hangingPunct="1">
              <a:lnSpc>
                <a:spcPct val="80000"/>
              </a:lnSpc>
            </a:pPr>
            <a:r>
              <a:rPr lang="sl-SI" sz="1600"/>
              <a:t>CL	izključujem postajo </a:t>
            </a:r>
          </a:p>
          <a:p>
            <a:pPr eaLnBrk="1" hangingPunct="1">
              <a:lnSpc>
                <a:spcPct val="80000"/>
              </a:lnSpc>
            </a:pPr>
            <a:r>
              <a:rPr lang="sl-SI" sz="1600"/>
              <a:t>CQ	splošni poziv </a:t>
            </a:r>
          </a:p>
          <a:p>
            <a:pPr eaLnBrk="1" hangingPunct="1">
              <a:lnSpc>
                <a:spcPct val="80000"/>
              </a:lnSpc>
            </a:pPr>
            <a:r>
              <a:rPr lang="sl-SI" sz="1600"/>
              <a:t>CFM	potrjujem </a:t>
            </a:r>
          </a:p>
          <a:p>
            <a:pPr eaLnBrk="1" hangingPunct="1">
              <a:lnSpc>
                <a:spcPct val="80000"/>
              </a:lnSpc>
            </a:pPr>
            <a:r>
              <a:rPr lang="sl-SI" sz="1600"/>
              <a:t>DE	od (uporablja se pred klicnim znakom postaje, ki kliče)</a:t>
            </a:r>
          </a:p>
          <a:p>
            <a:pPr eaLnBrk="1" hangingPunct="1">
              <a:lnSpc>
                <a:spcPct val="80000"/>
              </a:lnSpc>
            </a:pPr>
            <a:r>
              <a:rPr lang="sl-SI" sz="1600"/>
              <a:t>K	povabilo k oddaji </a:t>
            </a:r>
          </a:p>
          <a:p>
            <a:pPr eaLnBrk="1" hangingPunct="1">
              <a:lnSpc>
                <a:spcPct val="80000"/>
              </a:lnSpc>
            </a:pPr>
            <a:r>
              <a:rPr lang="sl-SI" sz="1600"/>
              <a:t>R	sprejeto </a:t>
            </a:r>
          </a:p>
          <a:p>
            <a:pPr eaLnBrk="1" hangingPunct="1">
              <a:lnSpc>
                <a:spcPct val="80000"/>
              </a:lnSpc>
            </a:pPr>
            <a:r>
              <a:rPr lang="sl-SI" sz="1600"/>
              <a:t>NO	ne (odklonilno) </a:t>
            </a:r>
          </a:p>
          <a:p>
            <a:pPr eaLnBrk="1" hangingPunct="1">
              <a:lnSpc>
                <a:spcPct val="80000"/>
              </a:lnSpc>
            </a:pPr>
            <a:r>
              <a:rPr lang="sl-SI" sz="1600"/>
              <a:t>NW	sedaj </a:t>
            </a:r>
          </a:p>
          <a:p>
            <a:pPr eaLnBrk="1" hangingPunct="1">
              <a:lnSpc>
                <a:spcPct val="80000"/>
              </a:lnSpc>
            </a:pPr>
            <a:r>
              <a:rPr lang="sl-SI" sz="1600"/>
              <a:t>RPT	ponovitev (ali ponavljam; ali ponovite...) </a:t>
            </a:r>
          </a:p>
          <a:p>
            <a:pPr eaLnBrk="1" hangingPunct="1">
              <a:lnSpc>
                <a:spcPct val="80000"/>
              </a:lnSpc>
            </a:pPr>
            <a:r>
              <a:rPr lang="sl-SI" sz="1600"/>
              <a:t>SOS	signal v stiski (tipkano povezano kot en signal) </a:t>
            </a:r>
          </a:p>
          <a:p>
            <a:pPr eaLnBrk="1" hangingPunct="1">
              <a:lnSpc>
                <a:spcPct val="80000"/>
              </a:lnSpc>
            </a:pPr>
            <a:r>
              <a:rPr lang="sl-SI" sz="1600"/>
              <a:t>SK	radioamaterska različica VA </a:t>
            </a:r>
          </a:p>
          <a:p>
            <a:pPr eaLnBrk="1" hangingPunct="1">
              <a:lnSpc>
                <a:spcPct val="80000"/>
              </a:lnSpc>
            </a:pPr>
            <a:r>
              <a:rPr lang="sl-SI" sz="1600"/>
              <a:t>VA	signal za konec dela (tipkano povezano kot en signal) </a:t>
            </a:r>
          </a:p>
        </p:txBody>
      </p:sp>
      <p:sp>
        <p:nvSpPr>
          <p:cNvPr id="1144835" name="Line 4"/>
          <p:cNvSpPr>
            <a:spLocks noChangeShapeType="1"/>
          </p:cNvSpPr>
          <p:nvPr/>
        </p:nvSpPr>
        <p:spPr bwMode="auto">
          <a:xfrm flipV="1">
            <a:off x="928688" y="1806575"/>
            <a:ext cx="260350" cy="1588"/>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44836" name="Line 5"/>
          <p:cNvSpPr>
            <a:spLocks noChangeShapeType="1"/>
          </p:cNvSpPr>
          <p:nvPr/>
        </p:nvSpPr>
        <p:spPr bwMode="auto">
          <a:xfrm>
            <a:off x="946150" y="2120900"/>
            <a:ext cx="241300"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44837" name="Line 6"/>
          <p:cNvSpPr>
            <a:spLocks noChangeShapeType="1"/>
          </p:cNvSpPr>
          <p:nvPr/>
        </p:nvSpPr>
        <p:spPr bwMode="auto">
          <a:xfrm>
            <a:off x="908050" y="6254750"/>
            <a:ext cx="234950"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44838" name="Line 7"/>
          <p:cNvSpPr>
            <a:spLocks noChangeShapeType="1"/>
          </p:cNvSpPr>
          <p:nvPr/>
        </p:nvSpPr>
        <p:spPr bwMode="auto">
          <a:xfrm>
            <a:off x="923925" y="5614988"/>
            <a:ext cx="428625"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44839" name="Line 8"/>
          <p:cNvSpPr>
            <a:spLocks noChangeShapeType="1"/>
          </p:cNvSpPr>
          <p:nvPr/>
        </p:nvSpPr>
        <p:spPr bwMode="auto">
          <a:xfrm>
            <a:off x="914400" y="5924550"/>
            <a:ext cx="285750" cy="0"/>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44840" name="Line 9"/>
          <p:cNvSpPr>
            <a:spLocks noChangeShapeType="1"/>
          </p:cNvSpPr>
          <p:nvPr/>
        </p:nvSpPr>
        <p:spPr bwMode="auto">
          <a:xfrm>
            <a:off x="4000500" y="5934075"/>
            <a:ext cx="304800" cy="0"/>
          </a:xfrm>
          <a:prstGeom prst="line">
            <a:avLst/>
          </a:prstGeom>
          <a:noFill/>
          <a:ln w="12700">
            <a:solidFill>
              <a:schemeClr val="tx1"/>
            </a:solidFill>
            <a:round/>
            <a:headEnd type="none" w="sm" len="sm"/>
            <a:tailEnd type="none" w="sm" len="sm"/>
          </a:ln>
        </p:spPr>
        <p:txBody>
          <a:bodyPr>
            <a:spAutoFit/>
          </a:bodyPr>
          <a:lstStyle/>
          <a:p>
            <a:endParaRPr lang="sl-SI"/>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1" name="Rectangle 2"/>
          <p:cNvSpPr>
            <a:spLocks noGrp="1" noChangeArrowheads="1"/>
          </p:cNvSpPr>
          <p:nvPr>
            <p:ph type="title"/>
          </p:nvPr>
        </p:nvSpPr>
        <p:spPr/>
        <p:txBody>
          <a:bodyPr/>
          <a:lstStyle/>
          <a:p>
            <a:pPr eaLnBrk="1" hangingPunct="1"/>
            <a:r>
              <a:rPr lang="sl-SI"/>
              <a:t>Radioamaterske kratice (1)</a:t>
            </a:r>
          </a:p>
        </p:txBody>
      </p:sp>
      <p:sp>
        <p:nvSpPr>
          <p:cNvPr id="1146882" name="Rectangle 3"/>
          <p:cNvSpPr>
            <a:spLocks noGrp="1" noChangeArrowheads="1"/>
          </p:cNvSpPr>
          <p:nvPr>
            <p:ph type="body" idx="1"/>
          </p:nvPr>
        </p:nvSpPr>
        <p:spPr>
          <a:xfrm>
            <a:off x="479425" y="1468438"/>
            <a:ext cx="8229600" cy="5118100"/>
          </a:xfrm>
        </p:spPr>
        <p:txBody>
          <a:bodyPr/>
          <a:lstStyle/>
          <a:p>
            <a:pPr eaLnBrk="1" hangingPunct="1">
              <a:lnSpc>
                <a:spcPct val="90000"/>
              </a:lnSpc>
            </a:pPr>
            <a:r>
              <a:rPr lang="sl-SI" sz="1800"/>
              <a:t>ANT	antena </a:t>
            </a:r>
          </a:p>
          <a:p>
            <a:pPr eaLnBrk="1" hangingPunct="1">
              <a:lnSpc>
                <a:spcPct val="90000"/>
              </a:lnSpc>
            </a:pPr>
            <a:r>
              <a:rPr lang="sl-SI" sz="1800"/>
              <a:t>UTC	univerzalni čas </a:t>
            </a:r>
          </a:p>
          <a:p>
            <a:pPr eaLnBrk="1" hangingPunct="1">
              <a:lnSpc>
                <a:spcPct val="90000"/>
              </a:lnSpc>
            </a:pPr>
            <a:r>
              <a:rPr lang="sl-SI" sz="1800"/>
              <a:t>YL	dekle (operaterka) </a:t>
            </a:r>
          </a:p>
          <a:p>
            <a:pPr eaLnBrk="1" hangingPunct="1">
              <a:lnSpc>
                <a:spcPct val="90000"/>
              </a:lnSpc>
            </a:pPr>
            <a:r>
              <a:rPr lang="sl-SI" sz="1800"/>
              <a:t>XYL	soproga, žena </a:t>
            </a:r>
          </a:p>
          <a:p>
            <a:pPr eaLnBrk="1" hangingPunct="1">
              <a:lnSpc>
                <a:spcPct val="90000"/>
              </a:lnSpc>
            </a:pPr>
            <a:r>
              <a:rPr lang="sl-SI" sz="1800"/>
              <a:t>RX	sprejemnik </a:t>
            </a:r>
          </a:p>
          <a:p>
            <a:pPr eaLnBrk="1" hangingPunct="1">
              <a:lnSpc>
                <a:spcPct val="90000"/>
              </a:lnSpc>
            </a:pPr>
            <a:r>
              <a:rPr lang="sl-SI" sz="1800"/>
              <a:t>TX	oddajnik</a:t>
            </a:r>
          </a:p>
          <a:p>
            <a:pPr eaLnBrk="1" hangingPunct="1">
              <a:lnSpc>
                <a:spcPct val="90000"/>
              </a:lnSpc>
            </a:pPr>
            <a:r>
              <a:rPr lang="sl-SI" sz="1800"/>
              <a:t>TRCV sprejemno oddajna postaja </a:t>
            </a:r>
          </a:p>
          <a:p>
            <a:pPr eaLnBrk="1" hangingPunct="1">
              <a:lnSpc>
                <a:spcPct val="90000"/>
              </a:lnSpc>
            </a:pPr>
            <a:r>
              <a:rPr lang="sl-SI" sz="1800"/>
              <a:t>TRX	sprejemno oddajna postaja </a:t>
            </a:r>
          </a:p>
          <a:p>
            <a:pPr eaLnBrk="1" hangingPunct="1">
              <a:lnSpc>
                <a:spcPct val="90000"/>
              </a:lnSpc>
            </a:pPr>
            <a:r>
              <a:rPr lang="sl-SI" sz="1800"/>
              <a:t>SWL	sprejemni radioamater </a:t>
            </a:r>
          </a:p>
          <a:p>
            <a:pPr eaLnBrk="1" hangingPunct="1">
              <a:lnSpc>
                <a:spcPct val="90000"/>
              </a:lnSpc>
            </a:pPr>
            <a:r>
              <a:rPr lang="sl-SI" sz="1800"/>
              <a:t>MSG	sporočilo </a:t>
            </a:r>
          </a:p>
          <a:p>
            <a:pPr eaLnBrk="1" hangingPunct="1">
              <a:lnSpc>
                <a:spcPct val="90000"/>
              </a:lnSpc>
            </a:pPr>
            <a:r>
              <a:rPr lang="sl-SI" sz="1800"/>
              <a:t>SKED dogovorjena zveza </a:t>
            </a:r>
          </a:p>
          <a:p>
            <a:pPr eaLnBrk="1" hangingPunct="1">
              <a:lnSpc>
                <a:spcPct val="90000"/>
              </a:lnSpc>
            </a:pPr>
            <a:r>
              <a:rPr lang="sl-SI" sz="1800"/>
              <a:t>GM	dobro jutro </a:t>
            </a:r>
          </a:p>
          <a:p>
            <a:pPr eaLnBrk="1" hangingPunct="1">
              <a:lnSpc>
                <a:spcPct val="90000"/>
              </a:lnSpc>
            </a:pPr>
            <a:r>
              <a:rPr lang="sl-SI" sz="1800"/>
              <a:t>OM	prijatelj, znanec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3" name="Rectangle 2"/>
          <p:cNvSpPr>
            <a:spLocks noGrp="1" noChangeArrowheads="1"/>
          </p:cNvSpPr>
          <p:nvPr>
            <p:ph type="title"/>
          </p:nvPr>
        </p:nvSpPr>
        <p:spPr>
          <a:xfrm>
            <a:off x="1244600" y="42863"/>
            <a:ext cx="6742113" cy="863600"/>
          </a:xfrm>
        </p:spPr>
        <p:txBody>
          <a:bodyPr/>
          <a:lstStyle/>
          <a:p>
            <a:pPr algn="ctr" eaLnBrk="1" hangingPunct="1"/>
            <a:r>
              <a:rPr lang="sl-SI"/>
              <a:t>International Telecommunication Union</a:t>
            </a:r>
          </a:p>
        </p:txBody>
      </p:sp>
      <p:sp>
        <p:nvSpPr>
          <p:cNvPr id="1083394" name="Rectangle 3"/>
          <p:cNvSpPr>
            <a:spLocks noGrp="1" noChangeArrowheads="1"/>
          </p:cNvSpPr>
          <p:nvPr>
            <p:ph type="body" idx="1"/>
          </p:nvPr>
        </p:nvSpPr>
        <p:spPr/>
        <p:txBody>
          <a:bodyPr/>
          <a:lstStyle/>
          <a:p>
            <a:pPr marL="0" indent="0" eaLnBrk="1" hangingPunct="1">
              <a:lnSpc>
                <a:spcPct val="90000"/>
              </a:lnSpc>
              <a:buFont typeface="Wingdings" pitchFamily="2" charset="2"/>
              <a:buNone/>
              <a:tabLst>
                <a:tab pos="987425" algn="l"/>
              </a:tabLst>
            </a:pPr>
            <a:r>
              <a:rPr lang="sl-SI" b="1"/>
              <a:t>ITU</a:t>
            </a:r>
            <a:r>
              <a:rPr lang="sl-SI"/>
              <a:t> ―	mednarodna telekomunikacijska zveza deluje v okviru 	Organizacije združenih narodov (OZN).</a:t>
            </a:r>
          </a:p>
          <a:p>
            <a:pPr marL="0" indent="0" eaLnBrk="1" hangingPunct="1">
              <a:lnSpc>
                <a:spcPct val="90000"/>
              </a:lnSpc>
              <a:buFont typeface="Wingdings" pitchFamily="2" charset="2"/>
              <a:buNone/>
              <a:tabLst>
                <a:tab pos="987425" algn="l"/>
              </a:tabLst>
            </a:pPr>
            <a:endParaRPr lang="sl-SI"/>
          </a:p>
          <a:p>
            <a:pPr marL="0" indent="0" eaLnBrk="1" hangingPunct="1">
              <a:lnSpc>
                <a:spcPct val="90000"/>
              </a:lnSpc>
              <a:buFont typeface="Wingdings" pitchFamily="2" charset="2"/>
              <a:buNone/>
              <a:tabLst>
                <a:tab pos="987425" algn="l"/>
              </a:tabLst>
            </a:pPr>
            <a:r>
              <a:rPr lang="sl-SI"/>
              <a:t>Ustanovljena leta </a:t>
            </a:r>
            <a:r>
              <a:rPr lang="sl-SI">
                <a:solidFill>
                  <a:srgbClr val="2469AE"/>
                </a:solidFill>
              </a:rPr>
              <a:t>1865 </a:t>
            </a:r>
            <a:r>
              <a:rPr lang="sl-SI"/>
              <a:t>s sedežem v </a:t>
            </a:r>
            <a:r>
              <a:rPr lang="sl-SI">
                <a:solidFill>
                  <a:srgbClr val="2469AE"/>
                </a:solidFill>
              </a:rPr>
              <a:t>Ženevi, Švica</a:t>
            </a:r>
            <a:r>
              <a:rPr lang="sl-SI"/>
              <a:t>.</a:t>
            </a:r>
          </a:p>
          <a:p>
            <a:pPr marL="0" indent="0" eaLnBrk="1" hangingPunct="1">
              <a:lnSpc>
                <a:spcPct val="90000"/>
              </a:lnSpc>
              <a:buFont typeface="Wingdings" pitchFamily="2" charset="2"/>
              <a:buNone/>
              <a:tabLst>
                <a:tab pos="987425" algn="l"/>
              </a:tabLst>
            </a:pPr>
            <a:endParaRPr lang="sl-SI"/>
          </a:p>
          <a:p>
            <a:pPr marL="0" indent="0" eaLnBrk="1" hangingPunct="1">
              <a:lnSpc>
                <a:spcPct val="90000"/>
              </a:lnSpc>
              <a:buFont typeface="Wingdings" pitchFamily="2" charset="2"/>
              <a:buNone/>
              <a:tabLst>
                <a:tab pos="987425" algn="l"/>
              </a:tabLst>
            </a:pPr>
            <a:r>
              <a:rPr lang="sl-SI">
                <a:solidFill>
                  <a:srgbClr val="2469AE"/>
                </a:solidFill>
              </a:rPr>
              <a:t>Slovenija</a:t>
            </a:r>
            <a:r>
              <a:rPr lang="sl-SI"/>
              <a:t> članica ITU od leta </a:t>
            </a:r>
            <a:r>
              <a:rPr lang="sl-SI">
                <a:solidFill>
                  <a:srgbClr val="2469AE"/>
                </a:solidFill>
              </a:rPr>
              <a:t>1992</a:t>
            </a:r>
            <a:r>
              <a:rPr lang="sl-SI"/>
              <a:t>.</a:t>
            </a:r>
            <a:endParaRPr lang="sl-SI">
              <a:solidFill>
                <a:srgbClr val="2469AE"/>
              </a:solidFill>
            </a:endParaRPr>
          </a:p>
          <a:p>
            <a:pPr marL="0" indent="0" eaLnBrk="1" hangingPunct="1">
              <a:lnSpc>
                <a:spcPct val="90000"/>
              </a:lnSpc>
              <a:buFont typeface="Wingdings" pitchFamily="2" charset="2"/>
              <a:buNone/>
              <a:tabLst>
                <a:tab pos="987425" algn="l"/>
              </a:tabLst>
            </a:pPr>
            <a:endParaRPr lang="sl-SI"/>
          </a:p>
          <a:p>
            <a:pPr marL="0" indent="0" eaLnBrk="1" hangingPunct="1">
              <a:lnSpc>
                <a:spcPct val="90000"/>
              </a:lnSpc>
              <a:buFont typeface="Wingdings" pitchFamily="2" charset="2"/>
              <a:buNone/>
              <a:tabLst>
                <a:tab pos="987425" algn="l"/>
              </a:tabLst>
            </a:pPr>
            <a:r>
              <a:rPr lang="sl-SI"/>
              <a:t>Naloge: </a:t>
            </a:r>
          </a:p>
          <a:p>
            <a:pPr marL="923925" lvl="1" indent="-381000" eaLnBrk="1" hangingPunct="1">
              <a:lnSpc>
                <a:spcPct val="90000"/>
              </a:lnSpc>
              <a:buFont typeface="Wingdings" pitchFamily="2" charset="2"/>
              <a:buAutoNum type="arabicPeriod"/>
              <a:tabLst>
                <a:tab pos="987425" algn="l"/>
              </a:tabLst>
            </a:pPr>
            <a:r>
              <a:rPr lang="sl-SI"/>
              <a:t>tehnični napredek in razvoj telekomunikacij,</a:t>
            </a:r>
          </a:p>
          <a:p>
            <a:pPr marL="923925" lvl="1" indent="-381000" eaLnBrk="1" hangingPunct="1">
              <a:lnSpc>
                <a:spcPct val="90000"/>
              </a:lnSpc>
              <a:buFont typeface="Wingdings" pitchFamily="2" charset="2"/>
              <a:buAutoNum type="arabicPeriod"/>
              <a:tabLst>
                <a:tab pos="987425" algn="l"/>
              </a:tabLst>
            </a:pPr>
            <a:r>
              <a:rPr lang="sl-SI"/>
              <a:t>mednarodno sodelovanje z namenom koordinacije, izboljšanja in racionalne uporabe vseh vrst telekomunikacij.</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29" name="Rectangle 2"/>
          <p:cNvSpPr>
            <a:spLocks noGrp="1" noChangeArrowheads="1"/>
          </p:cNvSpPr>
          <p:nvPr>
            <p:ph type="title"/>
          </p:nvPr>
        </p:nvSpPr>
        <p:spPr/>
        <p:txBody>
          <a:bodyPr/>
          <a:lstStyle/>
          <a:p>
            <a:pPr eaLnBrk="1" hangingPunct="1"/>
            <a:r>
              <a:rPr lang="sl-SI"/>
              <a:t>Radioamaterske kratice (2)</a:t>
            </a:r>
          </a:p>
        </p:txBody>
      </p:sp>
      <p:sp>
        <p:nvSpPr>
          <p:cNvPr id="1148930" name="Rectangle 3"/>
          <p:cNvSpPr>
            <a:spLocks noGrp="1" noChangeArrowheads="1"/>
          </p:cNvSpPr>
          <p:nvPr>
            <p:ph type="body" idx="1"/>
          </p:nvPr>
        </p:nvSpPr>
        <p:spPr/>
        <p:txBody>
          <a:bodyPr/>
          <a:lstStyle/>
          <a:p>
            <a:pPr eaLnBrk="1" hangingPunct="1">
              <a:lnSpc>
                <a:spcPct val="90000"/>
              </a:lnSpc>
            </a:pPr>
            <a:r>
              <a:rPr lang="sl-SI" sz="1800"/>
              <a:t>GD	dober dan </a:t>
            </a:r>
          </a:p>
          <a:p>
            <a:pPr eaLnBrk="1" hangingPunct="1">
              <a:lnSpc>
                <a:spcPct val="90000"/>
              </a:lnSpc>
            </a:pPr>
            <a:r>
              <a:rPr lang="sl-SI" sz="1800"/>
              <a:t>GE	dober večer </a:t>
            </a:r>
          </a:p>
          <a:p>
            <a:pPr eaLnBrk="1" hangingPunct="1">
              <a:lnSpc>
                <a:spcPct val="90000"/>
              </a:lnSpc>
            </a:pPr>
            <a:r>
              <a:rPr lang="sl-SI" sz="1800"/>
              <a:t>GN	lahko noč</a:t>
            </a:r>
          </a:p>
          <a:p>
            <a:pPr eaLnBrk="1" hangingPunct="1">
              <a:lnSpc>
                <a:spcPct val="90000"/>
              </a:lnSpc>
            </a:pPr>
            <a:r>
              <a:rPr lang="sl-SI" sz="1800"/>
              <a:t>GB	nasvidenje </a:t>
            </a:r>
          </a:p>
          <a:p>
            <a:pPr eaLnBrk="1" hangingPunct="1">
              <a:lnSpc>
                <a:spcPct val="90000"/>
              </a:lnSpc>
            </a:pPr>
            <a:r>
              <a:rPr lang="sl-SI" sz="1800"/>
              <a:t>WX	vreme </a:t>
            </a:r>
          </a:p>
          <a:p>
            <a:pPr eaLnBrk="1" hangingPunct="1">
              <a:lnSpc>
                <a:spcPct val="90000"/>
              </a:lnSpc>
            </a:pPr>
            <a:r>
              <a:rPr lang="sl-SI" sz="1800"/>
              <a:t>FB	odlično </a:t>
            </a:r>
          </a:p>
          <a:p>
            <a:pPr eaLnBrk="1" hangingPunct="1">
              <a:lnSpc>
                <a:spcPct val="90000"/>
              </a:lnSpc>
            </a:pPr>
            <a:r>
              <a:rPr lang="sl-SI" sz="1800"/>
              <a:t>73	pozdravi, najlepše želje </a:t>
            </a:r>
          </a:p>
          <a:p>
            <a:pPr eaLnBrk="1" hangingPunct="1">
              <a:lnSpc>
                <a:spcPct val="90000"/>
              </a:lnSpc>
            </a:pPr>
            <a:r>
              <a:rPr lang="sl-SI" sz="1800"/>
              <a:t>UR	vaš, tvoj </a:t>
            </a:r>
          </a:p>
          <a:p>
            <a:pPr eaLnBrk="1" hangingPunct="1">
              <a:lnSpc>
                <a:spcPct val="90000"/>
              </a:lnSpc>
            </a:pPr>
            <a:r>
              <a:rPr lang="sl-SI" sz="1800"/>
              <a:t>CALL	 klic, klicni znak </a:t>
            </a:r>
          </a:p>
          <a:p>
            <a:pPr eaLnBrk="1" hangingPunct="1">
              <a:lnSpc>
                <a:spcPct val="90000"/>
              </a:lnSpc>
            </a:pPr>
            <a:r>
              <a:rPr lang="sl-SI" sz="1800"/>
              <a:t>PSE	prosim </a:t>
            </a:r>
          </a:p>
          <a:p>
            <a:pPr eaLnBrk="1" hangingPunct="1">
              <a:lnSpc>
                <a:spcPct val="90000"/>
              </a:lnSpc>
            </a:pPr>
            <a:r>
              <a:rPr lang="sl-SI" sz="1800"/>
              <a:t>UP	višja (frekvenca) </a:t>
            </a:r>
          </a:p>
          <a:p>
            <a:pPr eaLnBrk="1" hangingPunct="1">
              <a:lnSpc>
                <a:spcPct val="90000"/>
              </a:lnSpc>
            </a:pPr>
            <a:r>
              <a:rPr lang="sl-SI" sz="1800"/>
              <a:t>DWN nižja (frekvenca) </a:t>
            </a:r>
          </a:p>
          <a:p>
            <a:pPr eaLnBrk="1" hangingPunct="1">
              <a:lnSpc>
                <a:spcPct val="90000"/>
              </a:lnSpc>
            </a:pPr>
            <a:endParaRPr lang="sl-SI" sz="1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7" name="Rectangle 2"/>
          <p:cNvSpPr>
            <a:spLocks noGrp="1" noChangeArrowheads="1"/>
          </p:cNvSpPr>
          <p:nvPr>
            <p:ph type="title"/>
          </p:nvPr>
        </p:nvSpPr>
        <p:spPr/>
        <p:txBody>
          <a:bodyPr/>
          <a:lstStyle/>
          <a:p>
            <a:pPr eaLnBrk="1" hangingPunct="1"/>
            <a:r>
              <a:rPr lang="sl-SI"/>
              <a:t>Tablici črkovanja</a:t>
            </a:r>
          </a:p>
        </p:txBody>
      </p:sp>
      <p:sp>
        <p:nvSpPr>
          <p:cNvPr id="1150978" name="Rectangle 3"/>
          <p:cNvSpPr>
            <a:spLocks noGrp="1" noChangeArrowheads="1"/>
          </p:cNvSpPr>
          <p:nvPr>
            <p:ph type="body" sz="half" idx="1"/>
          </p:nvPr>
        </p:nvSpPr>
        <p:spPr>
          <a:xfrm>
            <a:off x="479425" y="1468438"/>
            <a:ext cx="4038600" cy="5153025"/>
          </a:xfrm>
        </p:spPr>
        <p:txBody>
          <a:bodyPr/>
          <a:lstStyle/>
          <a:p>
            <a:pPr algn="ctr" eaLnBrk="1" hangingPunct="1">
              <a:lnSpc>
                <a:spcPct val="90000"/>
              </a:lnSpc>
              <a:buFont typeface="Wingdings" pitchFamily="2" charset="2"/>
              <a:buNone/>
            </a:pPr>
            <a:r>
              <a:rPr lang="sl-SI" sz="1400" b="1"/>
              <a:t>Slovenska tablica črkovanja</a:t>
            </a:r>
          </a:p>
          <a:p>
            <a:pPr eaLnBrk="1" hangingPunct="1">
              <a:lnSpc>
                <a:spcPct val="90000"/>
              </a:lnSpc>
              <a:buFont typeface="Wingdings" pitchFamily="2" charset="2"/>
              <a:buNone/>
            </a:pPr>
            <a:endParaRPr lang="sl-SI" sz="900"/>
          </a:p>
          <a:p>
            <a:pPr eaLnBrk="1" hangingPunct="1">
              <a:lnSpc>
                <a:spcPct val="90000"/>
              </a:lnSpc>
              <a:buFont typeface="Wingdings" pitchFamily="2" charset="2"/>
              <a:buNone/>
            </a:pPr>
            <a:r>
              <a:rPr lang="sl-SI" sz="1400"/>
              <a:t>A	ANKARAN</a:t>
            </a:r>
          </a:p>
          <a:p>
            <a:pPr eaLnBrk="1" hangingPunct="1">
              <a:lnSpc>
                <a:spcPct val="90000"/>
              </a:lnSpc>
              <a:buFont typeface="Wingdings" pitchFamily="2" charset="2"/>
              <a:buNone/>
            </a:pPr>
            <a:r>
              <a:rPr lang="sl-SI" sz="1400"/>
              <a:t>B	BLED</a:t>
            </a:r>
          </a:p>
          <a:p>
            <a:pPr eaLnBrk="1" hangingPunct="1">
              <a:lnSpc>
                <a:spcPct val="90000"/>
              </a:lnSpc>
              <a:buFont typeface="Wingdings" pitchFamily="2" charset="2"/>
              <a:buNone/>
            </a:pPr>
            <a:r>
              <a:rPr lang="sl-SI" sz="1400"/>
              <a:t>C	CELJE</a:t>
            </a:r>
          </a:p>
          <a:p>
            <a:pPr eaLnBrk="1" hangingPunct="1">
              <a:lnSpc>
                <a:spcPct val="90000"/>
              </a:lnSpc>
              <a:buFont typeface="Wingdings" pitchFamily="2" charset="2"/>
              <a:buNone/>
            </a:pPr>
            <a:r>
              <a:rPr lang="sl-SI" sz="1400"/>
              <a:t>Č	ČATEŽ</a:t>
            </a:r>
          </a:p>
          <a:p>
            <a:pPr eaLnBrk="1" hangingPunct="1">
              <a:lnSpc>
                <a:spcPct val="90000"/>
              </a:lnSpc>
              <a:buFont typeface="Wingdings" pitchFamily="2" charset="2"/>
              <a:buNone/>
            </a:pPr>
            <a:r>
              <a:rPr lang="sl-SI" sz="1400"/>
              <a:t>D	DRAVA</a:t>
            </a:r>
          </a:p>
          <a:p>
            <a:pPr eaLnBrk="1" hangingPunct="1">
              <a:lnSpc>
                <a:spcPct val="90000"/>
              </a:lnSpc>
              <a:buFont typeface="Wingdings" pitchFamily="2" charset="2"/>
              <a:buNone/>
            </a:pPr>
            <a:r>
              <a:rPr lang="sl-SI" sz="1400"/>
              <a:t>E	EVROPA</a:t>
            </a:r>
          </a:p>
          <a:p>
            <a:pPr eaLnBrk="1" hangingPunct="1">
              <a:lnSpc>
                <a:spcPct val="90000"/>
              </a:lnSpc>
              <a:buFont typeface="Wingdings" pitchFamily="2" charset="2"/>
              <a:buNone/>
            </a:pPr>
            <a:r>
              <a:rPr lang="sl-SI" sz="1400"/>
              <a:t>F	FALA</a:t>
            </a:r>
          </a:p>
          <a:p>
            <a:pPr eaLnBrk="1" hangingPunct="1">
              <a:lnSpc>
                <a:spcPct val="90000"/>
              </a:lnSpc>
              <a:buFont typeface="Wingdings" pitchFamily="2" charset="2"/>
              <a:buNone/>
            </a:pPr>
            <a:r>
              <a:rPr lang="sl-SI" sz="1400"/>
              <a:t>G 	GORICA</a:t>
            </a:r>
          </a:p>
          <a:p>
            <a:pPr eaLnBrk="1" hangingPunct="1">
              <a:lnSpc>
                <a:spcPct val="90000"/>
              </a:lnSpc>
              <a:buFont typeface="Wingdings" pitchFamily="2" charset="2"/>
              <a:buNone/>
            </a:pPr>
            <a:r>
              <a:rPr lang="sl-SI" sz="1400"/>
              <a:t>H	HRASTNIK</a:t>
            </a:r>
          </a:p>
          <a:p>
            <a:pPr eaLnBrk="1" hangingPunct="1">
              <a:lnSpc>
                <a:spcPct val="90000"/>
              </a:lnSpc>
              <a:buFont typeface="Wingdings" pitchFamily="2" charset="2"/>
              <a:buNone/>
            </a:pPr>
            <a:r>
              <a:rPr lang="sl-SI" sz="1400"/>
              <a:t>I	IZOLA</a:t>
            </a:r>
          </a:p>
          <a:p>
            <a:pPr eaLnBrk="1" hangingPunct="1">
              <a:lnSpc>
                <a:spcPct val="90000"/>
              </a:lnSpc>
              <a:buFont typeface="Wingdings" pitchFamily="2" charset="2"/>
              <a:buNone/>
            </a:pPr>
            <a:r>
              <a:rPr lang="sl-SI" sz="1400"/>
              <a:t>J	JADRAN</a:t>
            </a:r>
          </a:p>
          <a:p>
            <a:pPr eaLnBrk="1" hangingPunct="1">
              <a:lnSpc>
                <a:spcPct val="90000"/>
              </a:lnSpc>
              <a:buFont typeface="Wingdings" pitchFamily="2" charset="2"/>
              <a:buNone/>
            </a:pPr>
            <a:r>
              <a:rPr lang="sl-SI" sz="1400"/>
              <a:t>K	KAMNIK</a:t>
            </a:r>
          </a:p>
          <a:p>
            <a:pPr eaLnBrk="1" hangingPunct="1">
              <a:lnSpc>
                <a:spcPct val="90000"/>
              </a:lnSpc>
              <a:buFont typeface="Wingdings" pitchFamily="2" charset="2"/>
              <a:buNone/>
            </a:pPr>
            <a:r>
              <a:rPr lang="sl-SI" sz="1400"/>
              <a:t>L	LJUBLJANA</a:t>
            </a:r>
          </a:p>
          <a:p>
            <a:pPr eaLnBrk="1" hangingPunct="1">
              <a:lnSpc>
                <a:spcPct val="90000"/>
              </a:lnSpc>
              <a:buFont typeface="Wingdings" pitchFamily="2" charset="2"/>
              <a:buNone/>
            </a:pPr>
            <a:r>
              <a:rPr lang="sl-SI" sz="1400"/>
              <a:t>M	MARIBOR</a:t>
            </a:r>
          </a:p>
          <a:p>
            <a:pPr eaLnBrk="1" hangingPunct="1">
              <a:lnSpc>
                <a:spcPct val="90000"/>
              </a:lnSpc>
              <a:buFont typeface="Wingdings" pitchFamily="2" charset="2"/>
              <a:buNone/>
            </a:pPr>
            <a:r>
              <a:rPr lang="sl-SI" sz="1400"/>
              <a:t>N	NANOS</a:t>
            </a:r>
          </a:p>
          <a:p>
            <a:pPr eaLnBrk="1" hangingPunct="1">
              <a:lnSpc>
                <a:spcPct val="90000"/>
              </a:lnSpc>
            </a:pPr>
            <a:endParaRPr lang="sl-SI" sz="1400"/>
          </a:p>
        </p:txBody>
      </p:sp>
      <p:sp>
        <p:nvSpPr>
          <p:cNvPr id="1150979" name="Rectangle 4"/>
          <p:cNvSpPr>
            <a:spLocks noGrp="1" noChangeArrowheads="1"/>
          </p:cNvSpPr>
          <p:nvPr>
            <p:ph type="body" sz="half" idx="2"/>
          </p:nvPr>
        </p:nvSpPr>
        <p:spPr/>
        <p:txBody>
          <a:bodyPr/>
          <a:lstStyle/>
          <a:p>
            <a:pPr algn="ctr" eaLnBrk="1" hangingPunct="1">
              <a:lnSpc>
                <a:spcPct val="80000"/>
              </a:lnSpc>
              <a:buFont typeface="Wingdings" pitchFamily="2" charset="2"/>
              <a:buNone/>
            </a:pPr>
            <a:r>
              <a:rPr lang="sl-SI" sz="1400" b="1"/>
              <a:t>Mednarodna tablica črkovanja</a:t>
            </a:r>
          </a:p>
          <a:p>
            <a:pPr eaLnBrk="1" hangingPunct="1">
              <a:lnSpc>
                <a:spcPct val="80000"/>
              </a:lnSpc>
              <a:buFont typeface="Wingdings" pitchFamily="2" charset="2"/>
              <a:buNone/>
            </a:pPr>
            <a:endParaRPr lang="sl-SI" sz="1400"/>
          </a:p>
          <a:p>
            <a:pPr eaLnBrk="1" hangingPunct="1">
              <a:lnSpc>
                <a:spcPct val="80000"/>
              </a:lnSpc>
              <a:buFont typeface="Wingdings" pitchFamily="2" charset="2"/>
              <a:buNone/>
            </a:pPr>
            <a:r>
              <a:rPr lang="sl-SI" sz="1400"/>
              <a:t>A	ALPHA</a:t>
            </a:r>
          </a:p>
          <a:p>
            <a:pPr eaLnBrk="1" hangingPunct="1">
              <a:lnSpc>
                <a:spcPct val="80000"/>
              </a:lnSpc>
              <a:buFont typeface="Wingdings" pitchFamily="2" charset="2"/>
              <a:buNone/>
            </a:pPr>
            <a:r>
              <a:rPr lang="sl-SI" sz="1400"/>
              <a:t>B	BRAVO</a:t>
            </a:r>
          </a:p>
          <a:p>
            <a:pPr eaLnBrk="1" hangingPunct="1">
              <a:lnSpc>
                <a:spcPct val="80000"/>
              </a:lnSpc>
              <a:buFont typeface="Wingdings" pitchFamily="2" charset="2"/>
              <a:buNone/>
            </a:pPr>
            <a:r>
              <a:rPr lang="sl-SI" sz="1400"/>
              <a:t>C	CHARLIE</a:t>
            </a:r>
          </a:p>
          <a:p>
            <a:pPr eaLnBrk="1" hangingPunct="1">
              <a:lnSpc>
                <a:spcPct val="80000"/>
              </a:lnSpc>
              <a:buFont typeface="Wingdings" pitchFamily="2" charset="2"/>
              <a:buNone/>
            </a:pPr>
            <a:r>
              <a:rPr lang="sl-SI" sz="1400"/>
              <a:t>D	DELTA</a:t>
            </a:r>
          </a:p>
          <a:p>
            <a:pPr eaLnBrk="1" hangingPunct="1">
              <a:lnSpc>
                <a:spcPct val="80000"/>
              </a:lnSpc>
              <a:buFont typeface="Wingdings" pitchFamily="2" charset="2"/>
              <a:buNone/>
            </a:pPr>
            <a:r>
              <a:rPr lang="sl-SI" sz="1400"/>
              <a:t>E	ECHO</a:t>
            </a:r>
          </a:p>
          <a:p>
            <a:pPr eaLnBrk="1" hangingPunct="1">
              <a:lnSpc>
                <a:spcPct val="80000"/>
              </a:lnSpc>
              <a:buFont typeface="Wingdings" pitchFamily="2" charset="2"/>
              <a:buNone/>
            </a:pPr>
            <a:r>
              <a:rPr lang="sl-SI" sz="1400"/>
              <a:t>F	FOXTROT</a:t>
            </a:r>
          </a:p>
          <a:p>
            <a:pPr eaLnBrk="1" hangingPunct="1">
              <a:lnSpc>
                <a:spcPct val="80000"/>
              </a:lnSpc>
              <a:buFont typeface="Wingdings" pitchFamily="2" charset="2"/>
              <a:buNone/>
            </a:pPr>
            <a:r>
              <a:rPr lang="sl-SI" sz="1400"/>
              <a:t>G	GOLF</a:t>
            </a:r>
          </a:p>
          <a:p>
            <a:pPr eaLnBrk="1" hangingPunct="1">
              <a:lnSpc>
                <a:spcPct val="80000"/>
              </a:lnSpc>
              <a:buFont typeface="Wingdings" pitchFamily="2" charset="2"/>
              <a:buNone/>
            </a:pPr>
            <a:r>
              <a:rPr lang="sl-SI" sz="1400"/>
              <a:t>H	HOTEL</a:t>
            </a:r>
          </a:p>
          <a:p>
            <a:pPr eaLnBrk="1" hangingPunct="1">
              <a:lnSpc>
                <a:spcPct val="80000"/>
              </a:lnSpc>
              <a:buFont typeface="Wingdings" pitchFamily="2" charset="2"/>
              <a:buNone/>
            </a:pPr>
            <a:r>
              <a:rPr lang="sl-SI" sz="1400"/>
              <a:t>I	INDIA</a:t>
            </a:r>
          </a:p>
          <a:p>
            <a:pPr eaLnBrk="1" hangingPunct="1">
              <a:lnSpc>
                <a:spcPct val="80000"/>
              </a:lnSpc>
              <a:buFont typeface="Wingdings" pitchFamily="2" charset="2"/>
              <a:buNone/>
            </a:pPr>
            <a:r>
              <a:rPr lang="sl-SI" sz="1400"/>
              <a:t>J	JULIET</a:t>
            </a:r>
          </a:p>
          <a:p>
            <a:pPr eaLnBrk="1" hangingPunct="1">
              <a:lnSpc>
                <a:spcPct val="80000"/>
              </a:lnSpc>
              <a:buFont typeface="Wingdings" pitchFamily="2" charset="2"/>
              <a:buNone/>
            </a:pPr>
            <a:r>
              <a:rPr lang="sl-SI" sz="1400"/>
              <a:t>K	KILO</a:t>
            </a:r>
          </a:p>
          <a:p>
            <a:pPr eaLnBrk="1" hangingPunct="1">
              <a:lnSpc>
                <a:spcPct val="80000"/>
              </a:lnSpc>
              <a:buFont typeface="Wingdings" pitchFamily="2" charset="2"/>
              <a:buNone/>
            </a:pPr>
            <a:r>
              <a:rPr lang="sl-SI" sz="1400"/>
              <a:t>L	LIMA	</a:t>
            </a:r>
          </a:p>
          <a:p>
            <a:pPr eaLnBrk="1" hangingPunct="1">
              <a:lnSpc>
                <a:spcPct val="80000"/>
              </a:lnSpc>
              <a:buFont typeface="Wingdings" pitchFamily="2" charset="2"/>
              <a:buNone/>
            </a:pPr>
            <a:r>
              <a:rPr lang="sl-SI" sz="1400"/>
              <a:t>M	MIKE</a:t>
            </a:r>
          </a:p>
        </p:txBody>
      </p:sp>
      <p:sp>
        <p:nvSpPr>
          <p:cNvPr id="1150980" name="Text Box 5"/>
          <p:cNvSpPr txBox="1">
            <a:spLocks noChangeArrowheads="1"/>
          </p:cNvSpPr>
          <p:nvPr/>
        </p:nvSpPr>
        <p:spPr bwMode="auto">
          <a:xfrm>
            <a:off x="2251075" y="2863850"/>
            <a:ext cx="2222500" cy="366713"/>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Char char="n"/>
            </a:pPr>
            <a:endParaRPr lang="sl-SI"/>
          </a:p>
        </p:txBody>
      </p:sp>
      <p:sp>
        <p:nvSpPr>
          <p:cNvPr id="1150981" name="Text Box 6"/>
          <p:cNvSpPr txBox="1">
            <a:spLocks noChangeArrowheads="1"/>
          </p:cNvSpPr>
          <p:nvPr/>
        </p:nvSpPr>
        <p:spPr bwMode="auto">
          <a:xfrm>
            <a:off x="2152650" y="1965325"/>
            <a:ext cx="2012950" cy="3957638"/>
          </a:xfrm>
          <a:prstGeom prst="rect">
            <a:avLst/>
          </a:prstGeom>
          <a:noFill/>
          <a:ln w="12700">
            <a:noFill/>
            <a:miter lim="800000"/>
            <a:headEnd type="none" w="sm" len="sm"/>
            <a:tailEnd type="none" w="sm" len="sm"/>
          </a:ln>
        </p:spPr>
        <p:txBody>
          <a:bodyPr wrap="none">
            <a:spAutoFit/>
          </a:bodyPr>
          <a:lstStyle/>
          <a:p>
            <a:pPr algn="dist" eaLnBrk="0" hangingPunct="0">
              <a:spcBef>
                <a:spcPct val="20000"/>
              </a:spcBef>
              <a:buClr>
                <a:schemeClr val="tx2"/>
              </a:buClr>
              <a:buSzPct val="75000"/>
              <a:buFont typeface="Monotype Sorts"/>
              <a:buNone/>
            </a:pPr>
            <a:r>
              <a:rPr lang="sl-SI" sz="1400"/>
              <a:t>O	ORMOŽ	</a:t>
            </a:r>
          </a:p>
          <a:p>
            <a:pPr algn="dist" eaLnBrk="0" hangingPunct="0">
              <a:spcBef>
                <a:spcPct val="20000"/>
              </a:spcBef>
              <a:buClr>
                <a:schemeClr val="tx2"/>
              </a:buClr>
              <a:buSzPct val="75000"/>
              <a:buFont typeface="Monotype Sorts"/>
              <a:buNone/>
            </a:pPr>
            <a:r>
              <a:rPr lang="sl-SI" sz="1400"/>
              <a:t>P	PIRAN	</a:t>
            </a:r>
          </a:p>
          <a:p>
            <a:pPr algn="dist" eaLnBrk="0" hangingPunct="0">
              <a:spcBef>
                <a:spcPct val="20000"/>
              </a:spcBef>
              <a:buClr>
                <a:schemeClr val="tx2"/>
              </a:buClr>
              <a:buSzPct val="75000"/>
              <a:buFont typeface="Monotype Sorts"/>
              <a:buNone/>
            </a:pPr>
            <a:r>
              <a:rPr lang="sl-SI" sz="1400"/>
              <a:t>R	RAVNE</a:t>
            </a:r>
          </a:p>
          <a:p>
            <a:pPr algn="dist" eaLnBrk="0" hangingPunct="0">
              <a:spcBef>
                <a:spcPct val="20000"/>
              </a:spcBef>
              <a:buClr>
                <a:schemeClr val="tx2"/>
              </a:buClr>
              <a:buSzPct val="75000"/>
              <a:buFont typeface="Monotype Sorts"/>
              <a:buNone/>
            </a:pPr>
            <a:r>
              <a:rPr lang="sl-SI" sz="1400"/>
              <a:t>S	SOČA</a:t>
            </a:r>
          </a:p>
          <a:p>
            <a:pPr algn="dist" eaLnBrk="0" hangingPunct="0">
              <a:spcBef>
                <a:spcPct val="20000"/>
              </a:spcBef>
              <a:buClr>
                <a:schemeClr val="tx2"/>
              </a:buClr>
              <a:buSzPct val="75000"/>
              <a:buFont typeface="Monotype Sorts"/>
              <a:buNone/>
            </a:pPr>
            <a:r>
              <a:rPr lang="sl-SI" sz="1400"/>
              <a:t>Š	ŠMARJE</a:t>
            </a:r>
          </a:p>
          <a:p>
            <a:pPr algn="dist" eaLnBrk="0" hangingPunct="0">
              <a:spcBef>
                <a:spcPct val="20000"/>
              </a:spcBef>
              <a:buClr>
                <a:schemeClr val="tx2"/>
              </a:buClr>
              <a:buSzPct val="75000"/>
              <a:buFont typeface="Monotype Sorts"/>
              <a:buNone/>
            </a:pPr>
            <a:r>
              <a:rPr lang="sl-SI" sz="1400"/>
              <a:t>T	TRIGLAV</a:t>
            </a:r>
          </a:p>
          <a:p>
            <a:pPr algn="dist" eaLnBrk="0" hangingPunct="0">
              <a:spcBef>
                <a:spcPct val="20000"/>
              </a:spcBef>
              <a:buClr>
                <a:schemeClr val="tx2"/>
              </a:buClr>
              <a:buSzPct val="75000"/>
              <a:buFont typeface="Monotype Sorts"/>
              <a:buNone/>
            </a:pPr>
            <a:r>
              <a:rPr lang="sl-SI" sz="1400"/>
              <a:t>U	UNEC</a:t>
            </a:r>
          </a:p>
          <a:p>
            <a:pPr algn="dist" eaLnBrk="0" hangingPunct="0">
              <a:spcBef>
                <a:spcPct val="20000"/>
              </a:spcBef>
              <a:buClr>
                <a:schemeClr val="tx2"/>
              </a:buClr>
              <a:buSzPct val="75000"/>
              <a:buFont typeface="Monotype Sorts"/>
              <a:buNone/>
            </a:pPr>
            <a:r>
              <a:rPr lang="sl-SI" sz="1400"/>
              <a:t>V	VELENJE</a:t>
            </a:r>
          </a:p>
          <a:p>
            <a:pPr algn="dist" eaLnBrk="0" hangingPunct="0">
              <a:spcBef>
                <a:spcPct val="20000"/>
              </a:spcBef>
              <a:buClr>
                <a:schemeClr val="tx2"/>
              </a:buClr>
              <a:buSzPct val="75000"/>
              <a:buFont typeface="Monotype Sorts"/>
              <a:buNone/>
            </a:pPr>
            <a:r>
              <a:rPr lang="sl-SI" sz="1400"/>
              <a:t>Z	ZALOG</a:t>
            </a:r>
          </a:p>
          <a:p>
            <a:pPr algn="dist" eaLnBrk="0" hangingPunct="0">
              <a:spcBef>
                <a:spcPct val="20000"/>
              </a:spcBef>
              <a:buClr>
                <a:schemeClr val="tx2"/>
              </a:buClr>
              <a:buSzPct val="75000"/>
              <a:buFont typeface="Monotype Sorts"/>
              <a:buNone/>
            </a:pPr>
            <a:r>
              <a:rPr lang="sl-SI" sz="1400"/>
              <a:t>Ž	ŽALEC</a:t>
            </a:r>
          </a:p>
          <a:p>
            <a:pPr algn="dist" eaLnBrk="0" hangingPunct="0">
              <a:spcBef>
                <a:spcPct val="20000"/>
              </a:spcBef>
              <a:buClr>
                <a:schemeClr val="tx2"/>
              </a:buClr>
              <a:buSzPct val="75000"/>
              <a:buFont typeface="Monotype Sorts"/>
              <a:buNone/>
            </a:pPr>
            <a:r>
              <a:rPr lang="sl-SI" sz="1400"/>
              <a:t>Q	QUEEN</a:t>
            </a:r>
          </a:p>
          <a:p>
            <a:pPr algn="dist" eaLnBrk="0" hangingPunct="0">
              <a:spcBef>
                <a:spcPct val="20000"/>
              </a:spcBef>
              <a:buClr>
                <a:schemeClr val="tx2"/>
              </a:buClr>
              <a:buSzPct val="75000"/>
              <a:buFont typeface="Monotype Sorts"/>
              <a:buNone/>
            </a:pPr>
            <a:r>
              <a:rPr lang="sl-SI" sz="1400"/>
              <a:t>W	DVOJNI V</a:t>
            </a:r>
          </a:p>
          <a:p>
            <a:pPr algn="dist" eaLnBrk="0" hangingPunct="0">
              <a:spcBef>
                <a:spcPct val="20000"/>
              </a:spcBef>
              <a:buClr>
                <a:schemeClr val="tx2"/>
              </a:buClr>
              <a:buSzPct val="75000"/>
              <a:buFont typeface="Monotype Sorts"/>
              <a:buNone/>
            </a:pPr>
            <a:r>
              <a:rPr lang="sl-SI" sz="1400"/>
              <a:t>X	IKS</a:t>
            </a:r>
          </a:p>
          <a:p>
            <a:pPr algn="dist" eaLnBrk="0" hangingPunct="0">
              <a:spcBef>
                <a:spcPct val="20000"/>
              </a:spcBef>
              <a:buClr>
                <a:schemeClr val="tx2"/>
              </a:buClr>
              <a:buSzPct val="75000"/>
              <a:buFont typeface="Monotype Sorts"/>
              <a:buNone/>
            </a:pPr>
            <a:r>
              <a:rPr lang="sl-SI" sz="1400"/>
              <a:t>Y	IPSILON</a:t>
            </a:r>
          </a:p>
          <a:p>
            <a:pPr algn="dist" eaLnBrk="0" hangingPunct="0">
              <a:spcBef>
                <a:spcPct val="20000"/>
              </a:spcBef>
              <a:buClr>
                <a:schemeClr val="tx2"/>
              </a:buClr>
              <a:buSzPct val="75000"/>
              <a:buFont typeface="Monotype Sorts"/>
              <a:buChar char="n"/>
            </a:pPr>
            <a:endParaRPr lang="sl-SI"/>
          </a:p>
        </p:txBody>
      </p:sp>
      <p:sp>
        <p:nvSpPr>
          <p:cNvPr id="1150982" name="Line 7"/>
          <p:cNvSpPr>
            <a:spLocks noChangeShapeType="1"/>
          </p:cNvSpPr>
          <p:nvPr/>
        </p:nvSpPr>
        <p:spPr bwMode="auto">
          <a:xfrm flipH="1">
            <a:off x="4459288" y="1404938"/>
            <a:ext cx="6350" cy="5253037"/>
          </a:xfrm>
          <a:prstGeom prst="line">
            <a:avLst/>
          </a:prstGeom>
          <a:noFill/>
          <a:ln w="12700">
            <a:solidFill>
              <a:schemeClr val="tx1"/>
            </a:solidFill>
            <a:round/>
            <a:headEnd type="none" w="sm" len="sm"/>
            <a:tailEnd type="none" w="sm" len="sm"/>
          </a:ln>
        </p:spPr>
        <p:txBody>
          <a:bodyPr>
            <a:spAutoFit/>
          </a:bodyPr>
          <a:lstStyle/>
          <a:p>
            <a:endParaRPr lang="sl-SI"/>
          </a:p>
        </p:txBody>
      </p:sp>
      <p:sp>
        <p:nvSpPr>
          <p:cNvPr id="1150983" name="Text Box 8"/>
          <p:cNvSpPr txBox="1">
            <a:spLocks noChangeArrowheads="1"/>
          </p:cNvSpPr>
          <p:nvPr/>
        </p:nvSpPr>
        <p:spPr bwMode="auto">
          <a:xfrm>
            <a:off x="6618288" y="2022475"/>
            <a:ext cx="2114550" cy="37020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400"/>
              <a:t>N	NOVEMBER</a:t>
            </a:r>
          </a:p>
          <a:p>
            <a:pPr eaLnBrk="0" hangingPunct="0">
              <a:spcBef>
                <a:spcPct val="20000"/>
              </a:spcBef>
              <a:buClr>
                <a:schemeClr val="tx2"/>
              </a:buClr>
              <a:buSzPct val="75000"/>
              <a:buFont typeface="Monotype Sorts"/>
              <a:buNone/>
            </a:pPr>
            <a:r>
              <a:rPr lang="sl-SI" sz="1400"/>
              <a:t>O	OSCAR</a:t>
            </a:r>
          </a:p>
          <a:p>
            <a:pPr eaLnBrk="0" hangingPunct="0">
              <a:spcBef>
                <a:spcPct val="20000"/>
              </a:spcBef>
              <a:buClr>
                <a:schemeClr val="tx2"/>
              </a:buClr>
              <a:buSzPct val="75000"/>
              <a:buFont typeface="Monotype Sorts"/>
              <a:buNone/>
            </a:pPr>
            <a:r>
              <a:rPr lang="sl-SI" sz="1400"/>
              <a:t>P	PAPA</a:t>
            </a:r>
          </a:p>
          <a:p>
            <a:pPr eaLnBrk="0" hangingPunct="0">
              <a:spcBef>
                <a:spcPct val="20000"/>
              </a:spcBef>
              <a:buClr>
                <a:schemeClr val="tx2"/>
              </a:buClr>
              <a:buSzPct val="75000"/>
              <a:buFont typeface="Monotype Sorts"/>
              <a:buNone/>
            </a:pPr>
            <a:r>
              <a:rPr lang="sl-SI" sz="1400"/>
              <a:t>Q	QUEBEC</a:t>
            </a:r>
          </a:p>
          <a:p>
            <a:pPr eaLnBrk="0" hangingPunct="0">
              <a:spcBef>
                <a:spcPct val="20000"/>
              </a:spcBef>
              <a:buClr>
                <a:schemeClr val="tx2"/>
              </a:buClr>
              <a:buSzPct val="75000"/>
              <a:buFont typeface="Monotype Sorts"/>
              <a:buNone/>
            </a:pPr>
            <a:r>
              <a:rPr lang="sl-SI" sz="1400"/>
              <a:t>R	ROMEO</a:t>
            </a:r>
          </a:p>
          <a:p>
            <a:pPr eaLnBrk="0" hangingPunct="0">
              <a:spcBef>
                <a:spcPct val="20000"/>
              </a:spcBef>
              <a:buClr>
                <a:schemeClr val="tx2"/>
              </a:buClr>
              <a:buSzPct val="75000"/>
              <a:buFont typeface="Monotype Sorts"/>
              <a:buNone/>
            </a:pPr>
            <a:r>
              <a:rPr lang="sl-SI" sz="1400"/>
              <a:t>S	SIERRA</a:t>
            </a:r>
          </a:p>
          <a:p>
            <a:pPr eaLnBrk="0" hangingPunct="0">
              <a:spcBef>
                <a:spcPct val="20000"/>
              </a:spcBef>
              <a:buClr>
                <a:schemeClr val="tx2"/>
              </a:buClr>
              <a:buSzPct val="75000"/>
              <a:buFont typeface="Monotype Sorts"/>
              <a:buNone/>
            </a:pPr>
            <a:r>
              <a:rPr lang="sl-SI" sz="1400"/>
              <a:t>T	TANGO</a:t>
            </a:r>
          </a:p>
          <a:p>
            <a:pPr eaLnBrk="0" hangingPunct="0">
              <a:spcBef>
                <a:spcPct val="20000"/>
              </a:spcBef>
              <a:buClr>
                <a:schemeClr val="tx2"/>
              </a:buClr>
              <a:buSzPct val="75000"/>
              <a:buFont typeface="Monotype Sorts"/>
              <a:buNone/>
            </a:pPr>
            <a:r>
              <a:rPr lang="sl-SI" sz="1400"/>
              <a:t>U	UNIFORM</a:t>
            </a:r>
          </a:p>
          <a:p>
            <a:pPr eaLnBrk="0" hangingPunct="0">
              <a:spcBef>
                <a:spcPct val="20000"/>
              </a:spcBef>
              <a:buClr>
                <a:schemeClr val="tx2"/>
              </a:buClr>
              <a:buSzPct val="75000"/>
              <a:buFont typeface="Monotype Sorts"/>
              <a:buNone/>
            </a:pPr>
            <a:r>
              <a:rPr lang="sl-SI" sz="1400"/>
              <a:t>V	VICTOR</a:t>
            </a:r>
          </a:p>
          <a:p>
            <a:pPr eaLnBrk="0" hangingPunct="0">
              <a:spcBef>
                <a:spcPct val="20000"/>
              </a:spcBef>
              <a:buClr>
                <a:schemeClr val="tx2"/>
              </a:buClr>
              <a:buSzPct val="75000"/>
              <a:buFont typeface="Monotype Sorts"/>
              <a:buNone/>
            </a:pPr>
            <a:r>
              <a:rPr lang="sl-SI" sz="1400"/>
              <a:t>W	WHISKEY</a:t>
            </a:r>
          </a:p>
          <a:p>
            <a:pPr eaLnBrk="0" hangingPunct="0">
              <a:spcBef>
                <a:spcPct val="20000"/>
              </a:spcBef>
              <a:buClr>
                <a:schemeClr val="tx2"/>
              </a:buClr>
              <a:buSzPct val="75000"/>
              <a:buFont typeface="Monotype Sorts"/>
              <a:buNone/>
            </a:pPr>
            <a:r>
              <a:rPr lang="sl-SI" sz="1400"/>
              <a:t>X	X-RAY</a:t>
            </a:r>
          </a:p>
          <a:p>
            <a:pPr eaLnBrk="0" hangingPunct="0">
              <a:spcBef>
                <a:spcPct val="20000"/>
              </a:spcBef>
              <a:buClr>
                <a:schemeClr val="tx2"/>
              </a:buClr>
              <a:buSzPct val="75000"/>
              <a:buFont typeface="Monotype Sorts"/>
              <a:buNone/>
            </a:pPr>
            <a:r>
              <a:rPr lang="sl-SI" sz="1400"/>
              <a:t>Y	YANKEE</a:t>
            </a:r>
          </a:p>
          <a:p>
            <a:pPr eaLnBrk="0" hangingPunct="0">
              <a:spcBef>
                <a:spcPct val="20000"/>
              </a:spcBef>
              <a:buClr>
                <a:schemeClr val="tx2"/>
              </a:buClr>
              <a:buSzPct val="75000"/>
              <a:buFont typeface="Monotype Sorts"/>
              <a:buNone/>
            </a:pPr>
            <a:r>
              <a:rPr lang="sl-SI" sz="1400"/>
              <a:t>Z	ZULU</a:t>
            </a:r>
          </a:p>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5" name="Rectangle 2"/>
          <p:cNvSpPr>
            <a:spLocks noGrp="1" noChangeArrowheads="1"/>
          </p:cNvSpPr>
          <p:nvPr>
            <p:ph type="title"/>
          </p:nvPr>
        </p:nvSpPr>
        <p:spPr/>
        <p:txBody>
          <a:bodyPr/>
          <a:lstStyle/>
          <a:p>
            <a:pPr eaLnBrk="1" hangingPunct="1"/>
            <a:r>
              <a:rPr lang="sl-SI"/>
              <a:t>Primer črkovanja</a:t>
            </a:r>
          </a:p>
        </p:txBody>
      </p:sp>
      <p:sp>
        <p:nvSpPr>
          <p:cNvPr id="1153026" name="Rectangle 3"/>
          <p:cNvSpPr>
            <a:spLocks noGrp="1" noChangeArrowheads="1"/>
          </p:cNvSpPr>
          <p:nvPr>
            <p:ph type="body" idx="1"/>
          </p:nvPr>
        </p:nvSpPr>
        <p:spPr/>
        <p:txBody>
          <a:bodyPr/>
          <a:lstStyle/>
          <a:p>
            <a:pPr eaLnBrk="1" hangingPunct="1">
              <a:buFont typeface="Wingdings" pitchFamily="2" charset="2"/>
              <a:buNone/>
            </a:pPr>
            <a:r>
              <a:rPr lang="sl-SI"/>
              <a:t>S59DXX</a:t>
            </a:r>
          </a:p>
          <a:p>
            <a:pPr eaLnBrk="1" hangingPunct="1">
              <a:buFont typeface="Wingdings" pitchFamily="2" charset="2"/>
              <a:buNone/>
            </a:pPr>
            <a:r>
              <a:rPr lang="sl-SI"/>
              <a:t>SOČA―PET―DEVET―DRAVA―IKS―IKS</a:t>
            </a:r>
          </a:p>
          <a:p>
            <a:pPr eaLnBrk="1" hangingPunct="1">
              <a:buFont typeface="Wingdings" pitchFamily="2" charset="2"/>
              <a:buNone/>
            </a:pPr>
            <a:r>
              <a:rPr lang="sl-SI"/>
              <a:t>SIERRA―FIVE―NINE―DELTA―X-RAY―X-RAY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3" name="Rectangle 2"/>
          <p:cNvSpPr>
            <a:spLocks noGrp="1" noChangeArrowheads="1"/>
          </p:cNvSpPr>
          <p:nvPr>
            <p:ph type="title"/>
          </p:nvPr>
        </p:nvSpPr>
        <p:spPr/>
        <p:txBody>
          <a:bodyPr/>
          <a:lstStyle/>
          <a:p>
            <a:pPr eaLnBrk="1" hangingPunct="1"/>
            <a:r>
              <a:rPr lang="sl-SI"/>
              <a:t>Radioamaterska dejavnost - telefonija</a:t>
            </a:r>
          </a:p>
        </p:txBody>
      </p:sp>
      <p:sp>
        <p:nvSpPr>
          <p:cNvPr id="1155074" name="Rectangle 3"/>
          <p:cNvSpPr>
            <a:spLocks noGrp="1" noChangeArrowheads="1"/>
          </p:cNvSpPr>
          <p:nvPr>
            <p:ph type="body" idx="1"/>
          </p:nvPr>
        </p:nvSpPr>
        <p:spPr/>
        <p:txBody>
          <a:bodyPr/>
          <a:lstStyle/>
          <a:p>
            <a:pPr marL="0" indent="0" eaLnBrk="1" hangingPunct="1">
              <a:buFont typeface="Wingdings" pitchFamily="2" charset="2"/>
              <a:buNone/>
            </a:pPr>
            <a:r>
              <a:rPr lang="sl-SI"/>
              <a:t>Zveze v telefoniji se vzpostavljajo z govorom.</a:t>
            </a:r>
          </a:p>
          <a:p>
            <a:pPr marL="0" indent="0" eaLnBrk="1" hangingPunct="1">
              <a:buFont typeface="Wingdings" pitchFamily="2" charset="2"/>
              <a:buNone/>
            </a:pPr>
            <a:endParaRPr lang="sl-SI"/>
          </a:p>
          <a:p>
            <a:pPr marL="0" indent="0" eaLnBrk="1" hangingPunct="1">
              <a:buFont typeface="Wingdings" pitchFamily="2" charset="2"/>
              <a:buNone/>
            </a:pPr>
            <a:r>
              <a:rPr lang="sl-SI"/>
              <a:t>V teh zvezah ni potrebno skrajševanje sporočil, saj govorimo hitreje kot oddajamo Morzejeve znake.</a:t>
            </a:r>
          </a:p>
          <a:p>
            <a:pPr marL="0" indent="0" eaLnBrk="1" hangingPunct="1">
              <a:buFont typeface="Wingdings" pitchFamily="2" charset="2"/>
              <a:buNone/>
            </a:pPr>
            <a:endParaRPr lang="sl-SI"/>
          </a:p>
          <a:p>
            <a:pPr marL="0" indent="0" eaLnBrk="1" hangingPunct="1">
              <a:buFont typeface="Wingdings" pitchFamily="2" charset="2"/>
              <a:buNone/>
            </a:pPr>
            <a:r>
              <a:rPr lang="sl-SI"/>
              <a:t>Navadno tudi ne uporabljamo Q-kod, čeprav so nekatere okrajšave precej udomačene.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7" name="Rectangle 2"/>
          <p:cNvSpPr>
            <a:spLocks noGrp="1" noChangeArrowheads="1"/>
          </p:cNvSpPr>
          <p:nvPr>
            <p:ph type="title"/>
          </p:nvPr>
        </p:nvSpPr>
        <p:spPr/>
        <p:txBody>
          <a:bodyPr/>
          <a:lstStyle/>
          <a:p>
            <a:pPr eaLnBrk="1" hangingPunct="1"/>
            <a:r>
              <a:rPr lang="sl-SI"/>
              <a:t>Amaterske digitalne komunikacije</a:t>
            </a:r>
          </a:p>
        </p:txBody>
      </p:sp>
      <p:sp>
        <p:nvSpPr>
          <p:cNvPr id="1156098" name="Rectangle 3"/>
          <p:cNvSpPr>
            <a:spLocks noGrp="1" noChangeArrowheads="1"/>
          </p:cNvSpPr>
          <p:nvPr>
            <p:ph type="body" idx="1"/>
          </p:nvPr>
        </p:nvSpPr>
        <p:spPr>
          <a:xfrm>
            <a:off x="479425" y="1468438"/>
            <a:ext cx="8229600" cy="5145087"/>
          </a:xfrm>
        </p:spPr>
        <p:txBody>
          <a:bodyPr/>
          <a:lstStyle/>
          <a:p>
            <a:pPr eaLnBrk="1" hangingPunct="1">
              <a:lnSpc>
                <a:spcPct val="80000"/>
              </a:lnSpc>
              <a:buFont typeface="Wingdings" pitchFamily="2" charset="2"/>
              <a:buNone/>
            </a:pPr>
            <a:r>
              <a:rPr lang="sl-SI" sz="1200">
                <a:solidFill>
                  <a:srgbClr val="2469AE"/>
                </a:solidFill>
              </a:rPr>
              <a:t>RTTY</a:t>
            </a:r>
            <a:r>
              <a:rPr lang="sl-SI" sz="1200"/>
              <a:t> (radijski teleprinter): </a:t>
            </a:r>
          </a:p>
          <a:p>
            <a:pPr lvl="1" eaLnBrk="1" hangingPunct="1">
              <a:lnSpc>
                <a:spcPct val="80000"/>
              </a:lnSpc>
            </a:pPr>
            <a:r>
              <a:rPr lang="sl-SI" sz="1200">
                <a:solidFill>
                  <a:srgbClr val="2469AE"/>
                </a:solidFill>
              </a:rPr>
              <a:t>BAUDOT: star 5 bitni kod</a:t>
            </a:r>
          </a:p>
          <a:p>
            <a:pPr lvl="1" eaLnBrk="1" hangingPunct="1">
              <a:lnSpc>
                <a:spcPct val="80000"/>
              </a:lnSpc>
            </a:pPr>
            <a:r>
              <a:rPr lang="sl-SI" sz="1200">
                <a:solidFill>
                  <a:srgbClr val="2469AE"/>
                </a:solidFill>
              </a:rPr>
              <a:t>ASCII (Ameriucan Standard Code for Information Interchange): </a:t>
            </a:r>
          </a:p>
          <a:p>
            <a:pPr lvl="2" eaLnBrk="1" hangingPunct="1">
              <a:lnSpc>
                <a:spcPct val="80000"/>
              </a:lnSpc>
            </a:pPr>
            <a:r>
              <a:rPr lang="sl-SI" sz="1000">
                <a:solidFill>
                  <a:srgbClr val="2469AE"/>
                </a:solidFill>
              </a:rPr>
              <a:t>8 bitni kod: 7 podatkovnih bitov + 1 paritetni: 2</a:t>
            </a:r>
            <a:r>
              <a:rPr lang="sl-SI" sz="1000" baseline="30000">
                <a:solidFill>
                  <a:srgbClr val="2469AE"/>
                </a:solidFill>
              </a:rPr>
              <a:t>7</a:t>
            </a:r>
            <a:r>
              <a:rPr lang="sl-SI" sz="1000">
                <a:solidFill>
                  <a:srgbClr val="2469AE"/>
                </a:solidFill>
              </a:rPr>
              <a:t>=128 različnih znakov</a:t>
            </a:r>
          </a:p>
          <a:p>
            <a:pPr eaLnBrk="1" hangingPunct="1">
              <a:lnSpc>
                <a:spcPct val="80000"/>
              </a:lnSpc>
              <a:buFont typeface="Wingdings" pitchFamily="2" charset="2"/>
              <a:buNone/>
            </a:pPr>
            <a:r>
              <a:rPr lang="sl-SI" sz="1200"/>
              <a:t>AMTOR (AMateur Teleprinting Over Radio): uporabljen protokol s preverjanjem na sprejemni strani in ponovno oddajo paketa, če je to potrebno. </a:t>
            </a:r>
          </a:p>
          <a:p>
            <a:pPr eaLnBrk="1" hangingPunct="1">
              <a:lnSpc>
                <a:spcPct val="80000"/>
              </a:lnSpc>
              <a:buFont typeface="Wingdings" pitchFamily="2" charset="2"/>
              <a:buNone/>
            </a:pPr>
            <a:r>
              <a:rPr lang="sl-SI" sz="1200"/>
              <a:t>PACTOR: uporabljeno stiskanje podatkov in spreminjanje hitrosti prenosa od kvalitete zveze on dodatni podatki za večjo zanesljivost prenosa.</a:t>
            </a:r>
          </a:p>
          <a:p>
            <a:pPr eaLnBrk="1" hangingPunct="1">
              <a:lnSpc>
                <a:spcPct val="80000"/>
              </a:lnSpc>
              <a:buFont typeface="Wingdings" pitchFamily="2" charset="2"/>
              <a:buNone/>
            </a:pPr>
            <a:r>
              <a:rPr lang="sl-SI" sz="1200"/>
              <a:t>PSK31: PSK kodiranje spremenljive dolžine omogoča ozkopasovno komunikacijo max hitrosti 31 baudov.</a:t>
            </a:r>
          </a:p>
          <a:p>
            <a:pPr eaLnBrk="1" hangingPunct="1">
              <a:lnSpc>
                <a:spcPct val="80000"/>
              </a:lnSpc>
              <a:buFont typeface="Wingdings" pitchFamily="2" charset="2"/>
              <a:buNone/>
            </a:pPr>
            <a:r>
              <a:rPr lang="sl-SI" sz="1200"/>
              <a:t>PACKET RADIO</a:t>
            </a:r>
          </a:p>
          <a:p>
            <a:pPr lvl="1" eaLnBrk="1" hangingPunct="1">
              <a:lnSpc>
                <a:spcPct val="80000"/>
              </a:lnSpc>
              <a:buFont typeface="Wingdings" pitchFamily="2" charset="2"/>
              <a:buNone/>
            </a:pPr>
            <a:r>
              <a:rPr lang="sl-SI" sz="1200">
                <a:solidFill>
                  <a:srgbClr val="2469AE"/>
                </a:solidFill>
              </a:rPr>
              <a:t>AX25</a:t>
            </a:r>
            <a:r>
              <a:rPr lang="sl-SI" sz="1200"/>
              <a:t>: komunikacijski protokol</a:t>
            </a:r>
          </a:p>
          <a:p>
            <a:pPr lvl="1" eaLnBrk="1" hangingPunct="1">
              <a:lnSpc>
                <a:spcPct val="80000"/>
              </a:lnSpc>
              <a:buFont typeface="Wingdings" pitchFamily="2" charset="2"/>
              <a:buNone/>
            </a:pPr>
            <a:r>
              <a:rPr lang="sl-SI" sz="1200">
                <a:solidFill>
                  <a:srgbClr val="2469AE"/>
                </a:solidFill>
              </a:rPr>
              <a:t>CSMA</a:t>
            </a:r>
            <a:r>
              <a:rPr lang="sl-SI" sz="1200"/>
              <a:t> (Carrier Sense Multiple Access): algoritem za nadzor dostopa do komunikacijskega kanala</a:t>
            </a:r>
          </a:p>
          <a:p>
            <a:pPr lvl="1" eaLnBrk="1" hangingPunct="1">
              <a:lnSpc>
                <a:spcPct val="80000"/>
              </a:lnSpc>
              <a:buFont typeface="Wingdings" pitchFamily="2" charset="2"/>
              <a:buNone/>
            </a:pPr>
            <a:r>
              <a:rPr lang="sl-SI" sz="1200">
                <a:solidFill>
                  <a:srgbClr val="2469AE"/>
                </a:solidFill>
              </a:rPr>
              <a:t>Paketno vozlišče</a:t>
            </a:r>
            <a:r>
              <a:rPr lang="sl-SI" sz="1200"/>
              <a:t>: računalnik, povezan preko radijskih postaj z drugimi vozlišči v omrežju, ki omogoča prenos in usmerjanje podatkov.</a:t>
            </a:r>
          </a:p>
          <a:p>
            <a:pPr eaLnBrk="1" hangingPunct="1">
              <a:lnSpc>
                <a:spcPct val="80000"/>
              </a:lnSpc>
              <a:buFont typeface="Wingdings" pitchFamily="2" charset="2"/>
              <a:buNone/>
            </a:pPr>
            <a:r>
              <a:rPr lang="sl-SI" sz="1200"/>
              <a:t>MODEM</a:t>
            </a:r>
          </a:p>
          <a:p>
            <a:pPr eaLnBrk="1" hangingPunct="1">
              <a:lnSpc>
                <a:spcPct val="80000"/>
              </a:lnSpc>
              <a:buFont typeface="Wingdings" pitchFamily="2" charset="2"/>
              <a:buNone/>
            </a:pPr>
            <a:r>
              <a:rPr lang="sl-SI" sz="1200">
                <a:solidFill>
                  <a:srgbClr val="2469AE"/>
                </a:solidFill>
              </a:rPr>
              <a:t>BBS </a:t>
            </a:r>
            <a:r>
              <a:rPr lang="sl-SI" sz="1200"/>
              <a:t>(Bulletin Board System): oglasna deska v računalniškem omrežju</a:t>
            </a:r>
          </a:p>
          <a:p>
            <a:pPr eaLnBrk="1" hangingPunct="1">
              <a:lnSpc>
                <a:spcPct val="80000"/>
              </a:lnSpc>
              <a:buFont typeface="Wingdings" pitchFamily="2" charset="2"/>
              <a:buNone/>
            </a:pPr>
            <a:r>
              <a:rPr lang="sl-SI" sz="1200">
                <a:solidFill>
                  <a:srgbClr val="2469AE"/>
                </a:solidFill>
              </a:rPr>
              <a:t>APRS (Automatic Position reporting System)</a:t>
            </a:r>
          </a:p>
          <a:p>
            <a:pPr eaLnBrk="1" hangingPunct="1">
              <a:lnSpc>
                <a:spcPct val="80000"/>
              </a:lnSpc>
              <a:buFont typeface="Wingdings" pitchFamily="2" charset="2"/>
              <a:buNone/>
            </a:pPr>
            <a:r>
              <a:rPr lang="sl-SI" sz="1200"/>
              <a:t>MGM (Machine Generated Modes): strojno generirani načini dela. Kratica zajema vse sedanje in bodoče vrste digitalnih komunikacij.</a:t>
            </a:r>
          </a:p>
          <a:p>
            <a:pPr eaLnBrk="1" hangingPunct="1">
              <a:lnSpc>
                <a:spcPct val="80000"/>
              </a:lnSpc>
              <a:buFont typeface="Wingdings" pitchFamily="2" charset="2"/>
              <a:buNone/>
            </a:pPr>
            <a:r>
              <a:rPr lang="sl-SI" sz="1200">
                <a:solidFill>
                  <a:srgbClr val="2469AE"/>
                </a:solidFill>
              </a:rPr>
              <a:t>SSTV</a:t>
            </a:r>
            <a:r>
              <a:rPr lang="sl-SI" sz="1200"/>
              <a:t> (Slow Scan Television): prenos mirujočih slik</a:t>
            </a:r>
          </a:p>
          <a:p>
            <a:pPr eaLnBrk="1" hangingPunct="1">
              <a:lnSpc>
                <a:spcPct val="80000"/>
              </a:lnSpc>
              <a:buFont typeface="Wingdings" pitchFamily="2" charset="2"/>
              <a:buNone/>
            </a:pPr>
            <a:r>
              <a:rPr lang="sl-SI" sz="1200"/>
              <a:t>FAX (</a:t>
            </a:r>
            <a:r>
              <a:rPr lang="sl-SI" sz="1200">
                <a:solidFill>
                  <a:srgbClr val="2469AE"/>
                </a:solidFill>
              </a:rPr>
              <a:t>Faksimile</a:t>
            </a:r>
            <a:r>
              <a:rPr lang="sl-SI" sz="1200"/>
              <a:t>): prenos pisanih sporočil</a:t>
            </a:r>
          </a:p>
          <a:p>
            <a:pPr eaLnBrk="1" hangingPunct="1">
              <a:lnSpc>
                <a:spcPct val="80000"/>
              </a:lnSpc>
              <a:buFont typeface="Wingdings" pitchFamily="2" charset="2"/>
              <a:buNone/>
            </a:pPr>
            <a:r>
              <a:rPr lang="sl-SI" sz="1200">
                <a:solidFill>
                  <a:srgbClr val="2469AE"/>
                </a:solidFill>
              </a:rPr>
              <a:t>FSTV</a:t>
            </a:r>
            <a:r>
              <a:rPr lang="sl-SI" sz="1200"/>
              <a:t> (Fast Scan Television) ali ATV (Amateur Televison): prenos gibljive slike na daljavo.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5" name="Rectangle 2"/>
          <p:cNvSpPr>
            <a:spLocks noGrp="1" noChangeArrowheads="1"/>
          </p:cNvSpPr>
          <p:nvPr>
            <p:ph type="title"/>
          </p:nvPr>
        </p:nvSpPr>
        <p:spPr/>
        <p:txBody>
          <a:bodyPr/>
          <a:lstStyle/>
          <a:p>
            <a:pPr eaLnBrk="1" hangingPunct="1"/>
            <a:r>
              <a:rPr lang="sl-SI" dirty="0"/>
              <a:t>Radioamaterska dejavnost – </a:t>
            </a:r>
            <a:br>
              <a:rPr lang="sl-SI" dirty="0"/>
            </a:br>
            <a:r>
              <a:rPr lang="sl-SI" dirty="0"/>
              <a:t>digitalne komunikacije (FT8)</a:t>
            </a:r>
          </a:p>
        </p:txBody>
      </p:sp>
      <p:pic>
        <p:nvPicPr>
          <p:cNvPr id="1724418" name="Picture 2" descr="Image result for ft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4" y="1514527"/>
            <a:ext cx="7034935" cy="4933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5" name="Rectangle 2"/>
          <p:cNvSpPr>
            <a:spLocks noGrp="1" noChangeArrowheads="1"/>
          </p:cNvSpPr>
          <p:nvPr>
            <p:ph type="title"/>
          </p:nvPr>
        </p:nvSpPr>
        <p:spPr/>
        <p:txBody>
          <a:bodyPr/>
          <a:lstStyle/>
          <a:p>
            <a:pPr eaLnBrk="1" hangingPunct="1"/>
            <a:r>
              <a:rPr lang="sl-SI" dirty="0"/>
              <a:t>Radioamaterska dejavnost – </a:t>
            </a:r>
            <a:br>
              <a:rPr lang="sl-SI" dirty="0"/>
            </a:br>
            <a:r>
              <a:rPr lang="sl-SI" dirty="0"/>
              <a:t>digitalne komunikacije (2)</a:t>
            </a:r>
          </a:p>
        </p:txBody>
      </p:sp>
      <p:pic>
        <p:nvPicPr>
          <p:cNvPr id="1725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507846"/>
            <a:ext cx="8039100" cy="509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8711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5" name="Rectangle 2"/>
          <p:cNvSpPr>
            <a:spLocks noGrp="1" noChangeArrowheads="1"/>
          </p:cNvSpPr>
          <p:nvPr>
            <p:ph type="title"/>
          </p:nvPr>
        </p:nvSpPr>
        <p:spPr>
          <a:xfrm>
            <a:off x="1716088" y="0"/>
            <a:ext cx="6742112" cy="863600"/>
          </a:xfrm>
        </p:spPr>
        <p:txBody>
          <a:bodyPr/>
          <a:lstStyle/>
          <a:p>
            <a:pPr eaLnBrk="1" hangingPunct="1"/>
            <a:r>
              <a:rPr lang="sl-SI"/>
              <a:t>Radioamaterska dejavnost – </a:t>
            </a:r>
            <a:br>
              <a:rPr lang="sl-SI"/>
            </a:br>
            <a:r>
              <a:rPr lang="sl-SI"/>
              <a:t>digitalne komunikacije (packet radio)</a:t>
            </a:r>
          </a:p>
        </p:txBody>
      </p:sp>
      <p:pic>
        <p:nvPicPr>
          <p:cNvPr id="1178626" name="Picture 5" descr="http://s59dxx.uni-mb.si/fotogalerija/thumbs/lrg-2427-2011.11.06_slika_15.JPG"/>
          <p:cNvPicPr>
            <a:picLocks noChangeAspect="1" noChangeArrowheads="1"/>
          </p:cNvPicPr>
          <p:nvPr/>
        </p:nvPicPr>
        <p:blipFill>
          <a:blip r:embed="rId2"/>
          <a:srcRect/>
          <a:stretch>
            <a:fillRect/>
          </a:stretch>
        </p:blipFill>
        <p:spPr bwMode="auto">
          <a:xfrm>
            <a:off x="363538" y="1416050"/>
            <a:ext cx="5465762" cy="4098925"/>
          </a:xfrm>
          <a:prstGeom prst="rect">
            <a:avLst/>
          </a:prstGeom>
          <a:noFill/>
          <a:ln w="9525">
            <a:noFill/>
            <a:miter lim="800000"/>
            <a:headEnd/>
            <a:tailEnd/>
          </a:ln>
        </p:spPr>
      </p:pic>
      <p:pic>
        <p:nvPicPr>
          <p:cNvPr id="1178627" name="Picture 7" descr="http://s59dxx.uni-mb.si/fotogalerija/thumbs/lrg-2433-2011.11.06_slika_20.JPG"/>
          <p:cNvPicPr>
            <a:picLocks noChangeAspect="1" noChangeArrowheads="1"/>
          </p:cNvPicPr>
          <p:nvPr/>
        </p:nvPicPr>
        <p:blipFill>
          <a:blip r:embed="rId3"/>
          <a:srcRect/>
          <a:stretch>
            <a:fillRect/>
          </a:stretch>
        </p:blipFill>
        <p:spPr bwMode="auto">
          <a:xfrm>
            <a:off x="5065713" y="1685925"/>
            <a:ext cx="3730625" cy="4976813"/>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3" name="Rectangle 2"/>
          <p:cNvSpPr>
            <a:spLocks noGrp="1" noChangeArrowheads="1"/>
          </p:cNvSpPr>
          <p:nvPr>
            <p:ph type="title"/>
          </p:nvPr>
        </p:nvSpPr>
        <p:spPr/>
        <p:txBody>
          <a:bodyPr/>
          <a:lstStyle/>
          <a:p>
            <a:pPr eaLnBrk="1" hangingPunct="1"/>
            <a:r>
              <a:rPr lang="sl-SI"/>
              <a:t>Radioamaterska dejavnost – </a:t>
            </a:r>
            <a:br>
              <a:rPr lang="sl-SI"/>
            </a:br>
            <a:r>
              <a:rPr lang="sl-SI"/>
              <a:t>digitalne komunikacije (APRS)</a:t>
            </a:r>
          </a:p>
        </p:txBody>
      </p:sp>
      <p:pic>
        <p:nvPicPr>
          <p:cNvPr id="1721346" name="Picture 2" descr="https://i1.wp.com/www.va3dbj.ca/wp-content/uploads/2017/02/APRS-chart.jpg?resize=667%2C41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516062"/>
            <a:ext cx="7715291" cy="4846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ChangeArrowheads="1"/>
          </p:cNvSpPr>
          <p:nvPr>
            <p:ph type="title"/>
          </p:nvPr>
        </p:nvSpPr>
        <p:spPr/>
        <p:txBody>
          <a:bodyPr/>
          <a:lstStyle/>
          <a:p>
            <a:pPr eaLnBrk="1" hangingPunct="1"/>
            <a:r>
              <a:rPr lang="sl-SI"/>
              <a:t>Radioamaterska tekmovanja (1)</a:t>
            </a:r>
          </a:p>
        </p:txBody>
      </p:sp>
      <p:sp>
        <p:nvSpPr>
          <p:cNvPr id="1169410" name="Rectangle 3"/>
          <p:cNvSpPr>
            <a:spLocks noGrp="1" noChangeArrowheads="1"/>
          </p:cNvSpPr>
          <p:nvPr>
            <p:ph type="body" idx="1"/>
          </p:nvPr>
        </p:nvSpPr>
        <p:spPr/>
        <p:txBody>
          <a:bodyPr/>
          <a:lstStyle/>
          <a:p>
            <a:pPr eaLnBrk="1" hangingPunct="1">
              <a:lnSpc>
                <a:spcPct val="80000"/>
              </a:lnSpc>
            </a:pPr>
            <a:r>
              <a:rPr lang="sl-SI" sz="1600"/>
              <a:t>Tekmovanje (Contest) so organizirana na frekvenčnih pasovih od 1.8 MHz do 24 GHz.</a:t>
            </a:r>
          </a:p>
          <a:p>
            <a:pPr eaLnBrk="1" hangingPunct="1">
              <a:lnSpc>
                <a:spcPct val="80000"/>
              </a:lnSpc>
            </a:pPr>
            <a:r>
              <a:rPr lang="sl-SI" sz="1600"/>
              <a:t>Po dogovoru z IARU ni tekmovanj na frekvenčnih področjih:</a:t>
            </a:r>
          </a:p>
          <a:p>
            <a:pPr lvl="1" eaLnBrk="1" hangingPunct="1">
              <a:lnSpc>
                <a:spcPct val="80000"/>
              </a:lnSpc>
            </a:pPr>
            <a:r>
              <a:rPr lang="sl-SI" sz="1600">
                <a:solidFill>
                  <a:srgbClr val="2469AE"/>
                </a:solidFill>
              </a:rPr>
              <a:t>10 MHz, 18 MHz in 24 MHz</a:t>
            </a:r>
          </a:p>
          <a:p>
            <a:pPr eaLnBrk="1" hangingPunct="1">
              <a:lnSpc>
                <a:spcPct val="80000"/>
              </a:lnSpc>
            </a:pPr>
            <a:r>
              <a:rPr lang="sl-SI" sz="1600"/>
              <a:t>Načini dela: vsi načini dela (CW, PHONE, RTTY, SSTV)</a:t>
            </a:r>
          </a:p>
          <a:p>
            <a:pPr eaLnBrk="1" hangingPunct="1">
              <a:lnSpc>
                <a:spcPct val="80000"/>
              </a:lnSpc>
            </a:pPr>
            <a:r>
              <a:rPr lang="sl-SI" sz="1600"/>
              <a:t>Glede na frekvenčni pas delimo tekmovanja na:</a:t>
            </a:r>
          </a:p>
          <a:p>
            <a:pPr lvl="1" eaLnBrk="1" hangingPunct="1">
              <a:lnSpc>
                <a:spcPct val="80000"/>
              </a:lnSpc>
            </a:pPr>
            <a:r>
              <a:rPr lang="sl-SI" sz="1600"/>
              <a:t>HF tekmovanja (1.8 – 28 MHz)</a:t>
            </a:r>
          </a:p>
          <a:p>
            <a:pPr lvl="1" eaLnBrk="1" hangingPunct="1">
              <a:lnSpc>
                <a:spcPct val="80000"/>
              </a:lnSpc>
            </a:pPr>
            <a:r>
              <a:rPr lang="sl-SI" sz="1600"/>
              <a:t>VHF/UHF/SHF tekmovanja (nad 50 MHz)</a:t>
            </a:r>
          </a:p>
          <a:p>
            <a:pPr eaLnBrk="1" hangingPunct="1">
              <a:lnSpc>
                <a:spcPct val="80000"/>
              </a:lnSpc>
            </a:pPr>
            <a:r>
              <a:rPr lang="sl-SI" sz="1600"/>
              <a:t>Organizatorji tekmovanj: IARU, nacionalne radioamaterske zveze, klubi in drugi.</a:t>
            </a:r>
          </a:p>
          <a:p>
            <a:pPr eaLnBrk="1" hangingPunct="1">
              <a:lnSpc>
                <a:spcPct val="80000"/>
              </a:lnSpc>
            </a:pPr>
            <a:r>
              <a:rPr lang="sl-SI" sz="1600"/>
              <a:t>Kategorije tekmovanj:</a:t>
            </a:r>
          </a:p>
          <a:p>
            <a:pPr lvl="1" eaLnBrk="1" hangingPunct="1">
              <a:lnSpc>
                <a:spcPct val="80000"/>
              </a:lnSpc>
            </a:pPr>
            <a:r>
              <a:rPr lang="sl-SI" sz="1600"/>
              <a:t>SINGLE OP.: en operater</a:t>
            </a:r>
          </a:p>
          <a:p>
            <a:pPr lvl="1" eaLnBrk="1" hangingPunct="1">
              <a:lnSpc>
                <a:spcPct val="80000"/>
              </a:lnSpc>
            </a:pPr>
            <a:r>
              <a:rPr lang="sl-SI" sz="1600"/>
              <a:t>MULTI OP.: več operaterjev. Ekipe oz. klubi; samo CW, samo PHONE ali oboje.</a:t>
            </a:r>
          </a:p>
          <a:p>
            <a:pPr lvl="1" eaLnBrk="1" hangingPunct="1">
              <a:lnSpc>
                <a:spcPct val="80000"/>
              </a:lnSpc>
            </a:pPr>
            <a:r>
              <a:rPr lang="sl-SI" sz="1600"/>
              <a:t>SINGLE BAND: na enem frekvenčnem pasu.</a:t>
            </a:r>
          </a:p>
          <a:p>
            <a:pPr lvl="1" eaLnBrk="1" hangingPunct="1">
              <a:lnSpc>
                <a:spcPct val="80000"/>
              </a:lnSpc>
            </a:pPr>
            <a:r>
              <a:rPr lang="sl-SI" sz="1600"/>
              <a:t>MULTI BAND: na večih frekvenčnih pasovih.</a:t>
            </a:r>
          </a:p>
          <a:p>
            <a:pPr lvl="1" eaLnBrk="1" hangingPunct="1">
              <a:lnSpc>
                <a:spcPct val="80000"/>
              </a:lnSpc>
            </a:pPr>
            <a:endParaRPr lang="sl-SI"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4417" name="Picture 8" descr="IARU"/>
          <p:cNvPicPr>
            <a:picLocks noChangeAspect="1" noChangeArrowheads="1"/>
          </p:cNvPicPr>
          <p:nvPr/>
        </p:nvPicPr>
        <p:blipFill>
          <a:blip r:embed="rId2"/>
          <a:srcRect/>
          <a:stretch>
            <a:fillRect/>
          </a:stretch>
        </p:blipFill>
        <p:spPr bwMode="auto">
          <a:xfrm>
            <a:off x="4400550" y="3003550"/>
            <a:ext cx="4402138" cy="2486025"/>
          </a:xfrm>
          <a:prstGeom prst="rect">
            <a:avLst/>
          </a:prstGeom>
          <a:noFill/>
          <a:ln w="9525">
            <a:noFill/>
            <a:miter lim="800000"/>
            <a:headEnd/>
            <a:tailEnd/>
          </a:ln>
        </p:spPr>
      </p:pic>
      <p:sp>
        <p:nvSpPr>
          <p:cNvPr id="1084418" name="Rectangle 2"/>
          <p:cNvSpPr>
            <a:spLocks noGrp="1" noChangeArrowheads="1"/>
          </p:cNvSpPr>
          <p:nvPr>
            <p:ph type="title"/>
          </p:nvPr>
        </p:nvSpPr>
        <p:spPr/>
        <p:txBody>
          <a:bodyPr/>
          <a:lstStyle/>
          <a:p>
            <a:pPr eaLnBrk="1" hangingPunct="1"/>
            <a:r>
              <a:rPr lang="sl-SI"/>
              <a:t>International Amateur Radio Union</a:t>
            </a:r>
          </a:p>
        </p:txBody>
      </p:sp>
      <p:sp>
        <p:nvSpPr>
          <p:cNvPr id="1084419" name="Rectangle 3"/>
          <p:cNvSpPr>
            <a:spLocks noGrp="1" noChangeArrowheads="1"/>
          </p:cNvSpPr>
          <p:nvPr>
            <p:ph type="body" idx="1"/>
          </p:nvPr>
        </p:nvSpPr>
        <p:spPr>
          <a:xfrm>
            <a:off x="407988" y="1468438"/>
            <a:ext cx="8736012" cy="5140325"/>
          </a:xfrm>
        </p:spPr>
        <p:txBody>
          <a:bodyPr/>
          <a:lstStyle/>
          <a:p>
            <a:pPr marL="0" indent="0" eaLnBrk="1" hangingPunct="1">
              <a:buFont typeface="Wingdings" pitchFamily="2" charset="2"/>
              <a:buNone/>
            </a:pPr>
            <a:r>
              <a:rPr lang="sl-SI" b="1"/>
              <a:t>IARU </a:t>
            </a:r>
            <a:r>
              <a:rPr lang="sl-SI"/>
              <a:t>―</a:t>
            </a:r>
            <a:r>
              <a:rPr lang="sl-SI" b="1"/>
              <a:t> </a:t>
            </a:r>
            <a:r>
              <a:rPr lang="sl-SI">
                <a:solidFill>
                  <a:srgbClr val="2469AE"/>
                </a:solidFill>
              </a:rPr>
              <a:t>mednarodna radioamaterska zveza</a:t>
            </a:r>
            <a:r>
              <a:rPr lang="sl-SI"/>
              <a:t> </a:t>
            </a:r>
          </a:p>
          <a:p>
            <a:pPr marL="0" indent="0" eaLnBrk="1" hangingPunct="1">
              <a:buFont typeface="Wingdings" pitchFamily="2" charset="2"/>
              <a:buNone/>
            </a:pPr>
            <a:endParaRPr lang="sl-SI"/>
          </a:p>
          <a:p>
            <a:pPr marL="0" indent="0" eaLnBrk="1" hangingPunct="1">
              <a:buFont typeface="Wingdings" pitchFamily="2" charset="2"/>
              <a:buNone/>
            </a:pPr>
            <a:r>
              <a:rPr lang="sl-SI">
                <a:solidFill>
                  <a:srgbClr val="2469AE"/>
                </a:solidFill>
              </a:rPr>
              <a:t>Ustanovljena</a:t>
            </a:r>
            <a:r>
              <a:rPr lang="sl-SI"/>
              <a:t> leta </a:t>
            </a:r>
            <a:r>
              <a:rPr lang="sl-SI">
                <a:solidFill>
                  <a:srgbClr val="2469AE"/>
                </a:solidFill>
              </a:rPr>
              <a:t>1925</a:t>
            </a:r>
            <a:r>
              <a:rPr lang="sl-SI"/>
              <a:t> </a:t>
            </a:r>
            <a:r>
              <a:rPr lang="sl-SI">
                <a:solidFill>
                  <a:srgbClr val="2469AE"/>
                </a:solidFill>
              </a:rPr>
              <a:t>v Parizu</a:t>
            </a:r>
            <a:r>
              <a:rPr lang="sl-SI"/>
              <a:t>, Francija.</a:t>
            </a:r>
          </a:p>
          <a:p>
            <a:pPr marL="0" indent="0" eaLnBrk="1" hangingPunct="1">
              <a:buFont typeface="Wingdings" pitchFamily="2" charset="2"/>
              <a:buNone/>
            </a:pPr>
            <a:endParaRPr lang="sl-SI"/>
          </a:p>
          <a:p>
            <a:pPr marL="0" indent="0" eaLnBrk="1" hangingPunct="1">
              <a:buFont typeface="Wingdings" pitchFamily="2" charset="2"/>
              <a:buNone/>
            </a:pPr>
            <a:r>
              <a:rPr lang="sl-SI">
                <a:solidFill>
                  <a:srgbClr val="2469AE"/>
                </a:solidFill>
              </a:rPr>
              <a:t>Sedež</a:t>
            </a:r>
            <a:r>
              <a:rPr lang="sl-SI"/>
              <a:t> ima v </a:t>
            </a:r>
            <a:r>
              <a:rPr lang="sl-SI">
                <a:solidFill>
                  <a:srgbClr val="2469AE"/>
                </a:solidFill>
              </a:rPr>
              <a:t>ZDA</a:t>
            </a:r>
            <a:r>
              <a:rPr lang="sl-SI"/>
              <a:t>.</a:t>
            </a:r>
          </a:p>
          <a:p>
            <a:pPr marL="0" indent="0" eaLnBrk="1" hangingPunct="1">
              <a:buFont typeface="Wingdings" pitchFamily="2" charset="2"/>
              <a:buNone/>
            </a:pPr>
            <a:endParaRPr lang="sl-SI" sz="700">
              <a:solidFill>
                <a:srgbClr val="2469AE"/>
              </a:solidFill>
            </a:endParaRPr>
          </a:p>
          <a:p>
            <a:pPr marL="0" indent="0" eaLnBrk="1" hangingPunct="1">
              <a:buFont typeface="Wingdings" pitchFamily="2" charset="2"/>
              <a:buNone/>
            </a:pPr>
            <a:r>
              <a:rPr lang="sl-SI"/>
              <a:t>Združuje </a:t>
            </a:r>
            <a:r>
              <a:rPr lang="sl-SI">
                <a:solidFill>
                  <a:srgbClr val="2469AE"/>
                </a:solidFill>
              </a:rPr>
              <a:t>158</a:t>
            </a:r>
            <a:r>
              <a:rPr lang="sl-SI"/>
              <a:t> radioamaterskih </a:t>
            </a:r>
            <a:br>
              <a:rPr lang="sl-SI"/>
            </a:br>
            <a:r>
              <a:rPr lang="sl-SI"/>
              <a:t>organizacij.</a:t>
            </a:r>
            <a:endParaRPr lang="sl-SI">
              <a:solidFill>
                <a:srgbClr val="FF3300"/>
              </a:solidFill>
            </a:endParaRPr>
          </a:p>
          <a:p>
            <a:pPr marL="0" indent="0" eaLnBrk="1" hangingPunct="1">
              <a:buFont typeface="Wingdings" pitchFamily="2" charset="2"/>
              <a:buNone/>
            </a:pPr>
            <a:endParaRPr lang="sl-SI" sz="700"/>
          </a:p>
          <a:p>
            <a:pPr marL="0" indent="0" eaLnBrk="1" hangingPunct="1">
              <a:buFont typeface="Wingdings" pitchFamily="2" charset="2"/>
              <a:buNone/>
            </a:pPr>
            <a:endParaRPr lang="sl-SI" sz="700"/>
          </a:p>
          <a:p>
            <a:pPr marL="0" indent="0" eaLnBrk="1" hangingPunct="1">
              <a:buFont typeface="Wingdings" pitchFamily="2" charset="2"/>
              <a:buNone/>
            </a:pPr>
            <a:r>
              <a:rPr lang="sl-SI">
                <a:solidFill>
                  <a:srgbClr val="2469AE"/>
                </a:solidFill>
              </a:rPr>
              <a:t>ZRS</a:t>
            </a:r>
            <a:r>
              <a:rPr lang="sl-SI"/>
              <a:t> je članica od leta </a:t>
            </a:r>
            <a:r>
              <a:rPr lang="sl-SI">
                <a:solidFill>
                  <a:srgbClr val="2469AE"/>
                </a:solidFill>
              </a:rPr>
              <a:t>1992</a:t>
            </a:r>
            <a:r>
              <a:rPr lang="sl-SI"/>
              <a:t>.</a:t>
            </a:r>
          </a:p>
          <a:p>
            <a:pPr marL="0" indent="0" eaLnBrk="1" hangingPunct="1">
              <a:buFont typeface="Wingdings" pitchFamily="2" charset="2"/>
              <a:buNone/>
            </a:pPr>
            <a:endParaRPr lang="sl-SI"/>
          </a:p>
          <a:p>
            <a:pPr marL="0" indent="0" eaLnBrk="1" hangingPunct="1">
              <a:buFont typeface="Wingdings" pitchFamily="2" charset="2"/>
              <a:buNone/>
            </a:pPr>
            <a:r>
              <a:rPr lang="sl-SI"/>
              <a:t>Organizacijsko je razdeljena na </a:t>
            </a:r>
            <a:r>
              <a:rPr lang="sl-SI">
                <a:solidFill>
                  <a:srgbClr val="2469AE"/>
                </a:solidFill>
              </a:rPr>
              <a:t>3 regije </a:t>
            </a:r>
            <a:r>
              <a:rPr lang="sl-SI"/>
              <a:t>(regione) – enako kot ITU!</a:t>
            </a:r>
          </a:p>
          <a:p>
            <a:pPr marL="0" indent="0" eaLnBrk="1" hangingPunct="1">
              <a:buFont typeface="Wingdings" pitchFamily="2" charset="2"/>
              <a:buNone/>
            </a:pPr>
            <a:endParaRPr lang="sl-SI"/>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7" name="Rectangle 2"/>
          <p:cNvSpPr>
            <a:spLocks noGrp="1" noChangeArrowheads="1"/>
          </p:cNvSpPr>
          <p:nvPr>
            <p:ph type="title"/>
          </p:nvPr>
        </p:nvSpPr>
        <p:spPr/>
        <p:txBody>
          <a:bodyPr/>
          <a:lstStyle/>
          <a:p>
            <a:pPr eaLnBrk="1" hangingPunct="1"/>
            <a:r>
              <a:rPr lang="sl-SI"/>
              <a:t>Radioamaterska tekmovanja (2)</a:t>
            </a:r>
          </a:p>
        </p:txBody>
      </p:sp>
      <p:sp>
        <p:nvSpPr>
          <p:cNvPr id="1171458" name="Rectangle 3"/>
          <p:cNvSpPr>
            <a:spLocks noGrp="1" noChangeArrowheads="1"/>
          </p:cNvSpPr>
          <p:nvPr>
            <p:ph type="body" idx="1"/>
          </p:nvPr>
        </p:nvSpPr>
        <p:spPr/>
        <p:txBody>
          <a:bodyPr/>
          <a:lstStyle/>
          <a:p>
            <a:pPr eaLnBrk="1" hangingPunct="1">
              <a:lnSpc>
                <a:spcPct val="90000"/>
              </a:lnSpc>
            </a:pPr>
            <a:r>
              <a:rPr lang="sl-SI" sz="1600"/>
              <a:t>HF tekmovanja:CQ WW DX CONTEST, CQ WW WPX CONTEST, WEADC – EUROPEAN DX CONTEST, IARU HF CHAMPIONSHIP, ARRL INTERNATIONAL DX CONTEST, ALL ASIAN DX CONTEST, SCANDINAVIAN ACTIVITY CONTEST, </a:t>
            </a:r>
            <a:r>
              <a:rPr lang="sl-SI" sz="1600">
                <a:solidFill>
                  <a:srgbClr val="2469AE"/>
                </a:solidFill>
              </a:rPr>
              <a:t>KV PRVENSTVO ZRS</a:t>
            </a:r>
            <a:r>
              <a:rPr lang="sl-SI" sz="1600"/>
              <a:t>.</a:t>
            </a:r>
          </a:p>
          <a:p>
            <a:pPr eaLnBrk="1" hangingPunct="1">
              <a:lnSpc>
                <a:spcPct val="90000"/>
              </a:lnSpc>
            </a:pPr>
            <a:r>
              <a:rPr lang="sl-SI" sz="1600"/>
              <a:t>VHF/UHF/SHF tekmovanja: VHF-UHF-SHF IARU Region 1 CONTEST, </a:t>
            </a:r>
            <a:r>
              <a:rPr lang="sl-SI" sz="1600">
                <a:solidFill>
                  <a:srgbClr val="2469AE"/>
                </a:solidFill>
              </a:rPr>
              <a:t>ALPE-ADRIA VHF-UHF-SHF CONTEST</a:t>
            </a:r>
            <a:r>
              <a:rPr lang="sl-SI" sz="1600"/>
              <a:t>, MARCONI MEMORIAL VHF CONTEST.</a:t>
            </a:r>
          </a:p>
          <a:p>
            <a:pPr eaLnBrk="1" hangingPunct="1">
              <a:lnSpc>
                <a:spcPct val="90000"/>
              </a:lnSpc>
            </a:pPr>
            <a:r>
              <a:rPr lang="sl-SI" sz="1600"/>
              <a:t>ARG (AMATERSKO RADIOGONOMETRIRANJE) ali ARDF</a:t>
            </a:r>
          </a:p>
          <a:p>
            <a:pPr eaLnBrk="1" hangingPunct="1">
              <a:lnSpc>
                <a:spcPct val="90000"/>
              </a:lnSpc>
            </a:pPr>
            <a:endParaRPr lang="sl-SI" sz="1600"/>
          </a:p>
          <a:p>
            <a:pPr eaLnBrk="1" hangingPunct="1">
              <a:lnSpc>
                <a:spcPct val="90000"/>
              </a:lnSpc>
            </a:pPr>
            <a:r>
              <a:rPr lang="sl-SI" sz="1600"/>
              <a:t>Radioamaterske diplome: </a:t>
            </a:r>
          </a:p>
          <a:p>
            <a:pPr eaLnBrk="1" hangingPunct="1">
              <a:lnSpc>
                <a:spcPct val="90000"/>
              </a:lnSpc>
            </a:pPr>
            <a:r>
              <a:rPr lang="sl-SI" sz="1600">
                <a:solidFill>
                  <a:srgbClr val="2469AE"/>
                </a:solidFill>
              </a:rPr>
              <a:t>DXCC</a:t>
            </a:r>
            <a:r>
              <a:rPr lang="sl-SI" sz="1600"/>
              <a:t>-DX CENTURY CLUB AWARD: za zveze z najmanj 100 državami</a:t>
            </a:r>
          </a:p>
          <a:p>
            <a:pPr eaLnBrk="1" hangingPunct="1">
              <a:lnSpc>
                <a:spcPct val="90000"/>
              </a:lnSpc>
            </a:pPr>
            <a:r>
              <a:rPr lang="sl-SI" sz="1600">
                <a:solidFill>
                  <a:srgbClr val="2469AE"/>
                </a:solidFill>
              </a:rPr>
              <a:t>WAZ</a:t>
            </a:r>
            <a:r>
              <a:rPr lang="sl-SI" sz="1600"/>
              <a:t>-WORKED ALL ZONES: za zveze s 40 conami po radioamaterski razdelitvi sveta</a:t>
            </a:r>
          </a:p>
          <a:p>
            <a:pPr eaLnBrk="1" hangingPunct="1">
              <a:lnSpc>
                <a:spcPct val="90000"/>
              </a:lnSpc>
            </a:pPr>
            <a:r>
              <a:rPr lang="sl-SI" sz="1600">
                <a:solidFill>
                  <a:srgbClr val="2469AE"/>
                </a:solidFill>
              </a:rPr>
              <a:t>WAC</a:t>
            </a:r>
            <a:r>
              <a:rPr lang="sl-SI" sz="1600"/>
              <a:t>-WORKED ALL CONTINENTS: za zveze z vsemi kontinenti</a:t>
            </a:r>
          </a:p>
          <a:p>
            <a:pPr eaLnBrk="1" hangingPunct="1">
              <a:lnSpc>
                <a:spcPct val="90000"/>
              </a:lnSpc>
            </a:pPr>
            <a:r>
              <a:rPr lang="sl-SI" sz="1600">
                <a:solidFill>
                  <a:srgbClr val="2469AE"/>
                </a:solidFill>
              </a:rPr>
              <a:t>WAE</a:t>
            </a:r>
            <a:r>
              <a:rPr lang="sl-SI" sz="1600"/>
              <a:t>-WORKED ALL EUROPE: za zveze z evropskimi državami</a:t>
            </a:r>
          </a:p>
          <a:p>
            <a:pPr eaLnBrk="1" hangingPunct="1">
              <a:lnSpc>
                <a:spcPct val="90000"/>
              </a:lnSpc>
            </a:pPr>
            <a:r>
              <a:rPr lang="sl-SI" sz="1600"/>
              <a:t>IARU REGION 1 AWARD: za zveze z radioamaterji držav, ki so članice prvega regiona IARU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2"/>
          <p:cNvSpPr>
            <a:spLocks noGrp="1" noChangeArrowheads="1"/>
          </p:cNvSpPr>
          <p:nvPr>
            <p:ph type="title"/>
          </p:nvPr>
        </p:nvSpPr>
        <p:spPr/>
        <p:txBody>
          <a:bodyPr/>
          <a:lstStyle/>
          <a:p>
            <a:pPr eaLnBrk="1" hangingPunct="1"/>
            <a:r>
              <a:rPr lang="sl-SI"/>
              <a:t>Radioamaterska tekmovanja (3)</a:t>
            </a:r>
          </a:p>
        </p:txBody>
      </p:sp>
      <p:sp>
        <p:nvSpPr>
          <p:cNvPr id="1173506" name="Rectangle 3"/>
          <p:cNvSpPr>
            <a:spLocks noGrp="1" noChangeArrowheads="1"/>
          </p:cNvSpPr>
          <p:nvPr>
            <p:ph type="body" idx="1"/>
          </p:nvPr>
        </p:nvSpPr>
        <p:spPr/>
        <p:txBody>
          <a:bodyPr/>
          <a:lstStyle/>
          <a:p>
            <a:pPr eaLnBrk="1" hangingPunct="1"/>
            <a:r>
              <a:rPr lang="sl-SI">
                <a:solidFill>
                  <a:srgbClr val="2469AE"/>
                </a:solidFill>
              </a:rPr>
              <a:t>Pileup</a:t>
            </a:r>
            <a:r>
              <a:rPr lang="sl-SI"/>
              <a:t>: gneča na frekvenci, kjer veliko postaj kliče redko DX postajo.</a:t>
            </a:r>
          </a:p>
          <a:p>
            <a:pPr eaLnBrk="1" hangingPunct="1"/>
            <a:r>
              <a:rPr lang="sl-SI">
                <a:solidFill>
                  <a:srgbClr val="2469AE"/>
                </a:solidFill>
              </a:rPr>
              <a:t>Simpleks pileup</a:t>
            </a:r>
            <a:r>
              <a:rPr lang="sl-SI"/>
              <a:t>: množica postaj, ki hkrati kličejo DX postajo na frekvenci, kjer DX postaja hkrati posluša in oddaja.</a:t>
            </a:r>
          </a:p>
          <a:p>
            <a:pPr eaLnBrk="1" hangingPunct="1"/>
            <a:r>
              <a:rPr lang="sl-SI">
                <a:solidFill>
                  <a:srgbClr val="2469AE"/>
                </a:solidFill>
              </a:rPr>
              <a:t>DX okno</a:t>
            </a:r>
            <a:r>
              <a:rPr lang="sl-SI"/>
              <a:t>: pas frekvenc namenjen za DX delo.</a:t>
            </a:r>
          </a:p>
          <a:p>
            <a:pPr eaLnBrk="1" hangingPunct="1"/>
            <a:r>
              <a:rPr lang="sl-SI">
                <a:solidFill>
                  <a:srgbClr val="2469AE"/>
                </a:solidFill>
              </a:rPr>
              <a:t>DX cluster</a:t>
            </a:r>
            <a:r>
              <a:rPr lang="sl-SI"/>
              <a:t>: zbiranje DX informacij.</a:t>
            </a:r>
          </a:p>
          <a:p>
            <a:pPr eaLnBrk="1" hangingPunct="1"/>
            <a:r>
              <a:rPr lang="sl-SI">
                <a:solidFill>
                  <a:srgbClr val="2469AE"/>
                </a:solidFill>
              </a:rPr>
              <a:t>Self spotting</a:t>
            </a:r>
            <a:r>
              <a:rPr lang="sl-SI"/>
              <a:t>: objavljanje podatkov o frekvenci na kateri kličeš, kar ni v skladu s pravili uporabe DX clustra.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3" name="Rectangle 2"/>
          <p:cNvSpPr>
            <a:spLocks noGrp="1" noChangeArrowheads="1"/>
          </p:cNvSpPr>
          <p:nvPr>
            <p:ph type="title"/>
          </p:nvPr>
        </p:nvSpPr>
        <p:spPr/>
        <p:txBody>
          <a:bodyPr/>
          <a:lstStyle/>
          <a:p>
            <a:pPr eaLnBrk="1" hangingPunct="1"/>
            <a:r>
              <a:rPr lang="sl-SI"/>
              <a:t>Ham spirit (radioamaterski duh)</a:t>
            </a:r>
          </a:p>
        </p:txBody>
      </p:sp>
      <p:sp>
        <p:nvSpPr>
          <p:cNvPr id="1175554" name="Rectangle 3"/>
          <p:cNvSpPr>
            <a:spLocks noGrp="1" noChangeArrowheads="1"/>
          </p:cNvSpPr>
          <p:nvPr>
            <p:ph type="body" idx="1"/>
          </p:nvPr>
        </p:nvSpPr>
        <p:spPr/>
        <p:txBody>
          <a:bodyPr/>
          <a:lstStyle/>
          <a:p>
            <a:pPr eaLnBrk="1" hangingPunct="1"/>
            <a:r>
              <a:rPr lang="sl-SI">
                <a:solidFill>
                  <a:srgbClr val="2469AE"/>
                </a:solidFill>
              </a:rPr>
              <a:t>Ham spirit</a:t>
            </a:r>
            <a:r>
              <a:rPr lang="sl-SI"/>
              <a:t>: pravila (radioamaterski bonton) lepega vedenja radioamaterjev. Sklop v glavnem nenapisanih pravil in vodil, ki je nastal v začetku in nadaljnjem razvoju radioamaterstva. </a:t>
            </a:r>
          </a:p>
          <a:p>
            <a:pPr lvl="1" eaLnBrk="1" hangingPunct="1"/>
            <a:r>
              <a:rPr lang="sl-SI"/>
              <a:t>Ham: radioamater</a:t>
            </a:r>
          </a:p>
          <a:p>
            <a:pPr lvl="1" eaLnBrk="1" hangingPunct="1"/>
            <a:r>
              <a:rPr lang="sl-SI"/>
              <a:t>Ham-radio: radioamaterstvo</a:t>
            </a:r>
          </a:p>
          <a:p>
            <a:pPr eaLnBrk="1" hangingPunct="1"/>
            <a:r>
              <a:rPr lang="sl-SI"/>
              <a:t>Kodeks: napisana pravila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2" name="Rectangle 2"/>
          <p:cNvSpPr>
            <a:spLocks noGrp="1" noChangeArrowheads="1"/>
          </p:cNvSpPr>
          <p:nvPr>
            <p:ph type="title"/>
          </p:nvPr>
        </p:nvSpPr>
        <p:spPr/>
        <p:txBody>
          <a:bodyPr/>
          <a:lstStyle/>
          <a:p>
            <a:pPr eaLnBrk="1" hangingPunct="1"/>
            <a:r>
              <a:rPr lang="sl-SI"/>
              <a:t>QSL kartica</a:t>
            </a:r>
          </a:p>
        </p:txBody>
      </p:sp>
      <p:graphicFrame>
        <p:nvGraphicFramePr>
          <p:cNvPr id="1164291" name="Object 3"/>
          <p:cNvGraphicFramePr>
            <a:graphicFrameLocks noGrp="1" noChangeAspect="1"/>
          </p:cNvGraphicFramePr>
          <p:nvPr>
            <p:ph idx="1"/>
          </p:nvPr>
        </p:nvGraphicFramePr>
        <p:xfrm>
          <a:off x="374650" y="3497263"/>
          <a:ext cx="4738688" cy="3113087"/>
        </p:xfrm>
        <a:graphic>
          <a:graphicData uri="http://schemas.openxmlformats.org/presentationml/2006/ole">
            <mc:AlternateContent xmlns:mc="http://schemas.openxmlformats.org/markup-compatibility/2006">
              <mc:Choice xmlns:v="urn:schemas-microsoft-com:vml" Requires="v">
                <p:oleObj spid="_x0000_s1164307" name="CorelDRAW" r:id="rId3" imgW="5247360" imgH="3447360" progId="CorelDRAW.Graphic.12">
                  <p:embed/>
                </p:oleObj>
              </mc:Choice>
              <mc:Fallback>
                <p:oleObj name="CorelDRAW" r:id="rId3" imgW="5247360" imgH="3447360" progId="CorelDRAW.Graphic.12">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 y="3497263"/>
                        <a:ext cx="4738688" cy="311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64293" name="Picture 4" descr="new-1"/>
          <p:cNvPicPr>
            <a:picLocks noChangeAspect="1" noChangeArrowheads="1"/>
          </p:cNvPicPr>
          <p:nvPr/>
        </p:nvPicPr>
        <p:blipFill>
          <a:blip r:embed="rId5"/>
          <a:srcRect/>
          <a:stretch>
            <a:fillRect/>
          </a:stretch>
        </p:blipFill>
        <p:spPr bwMode="auto">
          <a:xfrm>
            <a:off x="4635500" y="1414463"/>
            <a:ext cx="4132263" cy="2622550"/>
          </a:xfrm>
          <a:prstGeom prst="rect">
            <a:avLst/>
          </a:prstGeom>
          <a:noFill/>
          <a:ln w="9525">
            <a:noFill/>
            <a:miter lim="800000"/>
            <a:headEnd/>
            <a:tailEnd/>
          </a:ln>
        </p:spPr>
      </p:pic>
      <p:sp>
        <p:nvSpPr>
          <p:cNvPr id="1164294" name="Text Box 5"/>
          <p:cNvSpPr txBox="1">
            <a:spLocks noChangeArrowheads="1"/>
          </p:cNvSpPr>
          <p:nvPr/>
        </p:nvSpPr>
        <p:spPr bwMode="auto">
          <a:xfrm>
            <a:off x="554038" y="1704975"/>
            <a:ext cx="3338512"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Velikost (IARU priporočilo):</a:t>
            </a:r>
          </a:p>
          <a:p>
            <a:pPr lvl="1" eaLnBrk="0" hangingPunct="0">
              <a:spcBef>
                <a:spcPct val="20000"/>
              </a:spcBef>
              <a:buClr>
                <a:schemeClr val="tx2"/>
              </a:buClr>
              <a:buSzPct val="75000"/>
              <a:buFont typeface="Monotype Sorts"/>
              <a:buChar char="n"/>
            </a:pPr>
            <a:r>
              <a:rPr lang="sl-SI"/>
              <a:t> 14 x 9 cm</a:t>
            </a:r>
          </a:p>
          <a:p>
            <a:pPr eaLnBrk="0" hangingPunct="0">
              <a:spcBef>
                <a:spcPct val="20000"/>
              </a:spcBef>
              <a:buClr>
                <a:schemeClr val="tx2"/>
              </a:buClr>
              <a:buSzPct val="75000"/>
              <a:buFont typeface="Monotype Sorts"/>
              <a:buNone/>
            </a:pPr>
            <a:endParaRPr lang="sl-SI"/>
          </a:p>
        </p:txBody>
      </p:sp>
      <p:sp>
        <p:nvSpPr>
          <p:cNvPr id="1164295" name="Text Box 6"/>
          <p:cNvSpPr txBox="1">
            <a:spLocks noChangeArrowheads="1"/>
          </p:cNvSpPr>
          <p:nvPr/>
        </p:nvSpPr>
        <p:spPr bwMode="auto">
          <a:xfrm>
            <a:off x="1111250" y="2868613"/>
            <a:ext cx="2171700"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Izpolniti vzorčno!</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60" name="Rectangle 2"/>
          <p:cNvSpPr>
            <a:spLocks noGrp="1" noChangeArrowheads="1"/>
          </p:cNvSpPr>
          <p:nvPr>
            <p:ph type="title"/>
          </p:nvPr>
        </p:nvSpPr>
        <p:spPr/>
        <p:txBody>
          <a:bodyPr/>
          <a:lstStyle/>
          <a:p>
            <a:pPr eaLnBrk="1" hangingPunct="1"/>
            <a:r>
              <a:rPr lang="sl-SI"/>
              <a:t>QSL kartica</a:t>
            </a:r>
          </a:p>
        </p:txBody>
      </p:sp>
      <p:graphicFrame>
        <p:nvGraphicFramePr>
          <p:cNvPr id="1197059" name="Object 3"/>
          <p:cNvGraphicFramePr>
            <a:graphicFrameLocks noGrp="1" noChangeAspect="1"/>
          </p:cNvGraphicFramePr>
          <p:nvPr>
            <p:ph idx="1"/>
          </p:nvPr>
        </p:nvGraphicFramePr>
        <p:xfrm>
          <a:off x="374650" y="3497263"/>
          <a:ext cx="4737100" cy="3113087"/>
        </p:xfrm>
        <a:graphic>
          <a:graphicData uri="http://schemas.openxmlformats.org/presentationml/2006/ole">
            <mc:AlternateContent xmlns:mc="http://schemas.openxmlformats.org/markup-compatibility/2006">
              <mc:Choice xmlns:v="urn:schemas-microsoft-com:vml" Requires="v">
                <p:oleObj spid="_x0000_s1197075" name="CorelDRAW" r:id="rId4" imgW="5247360" imgH="3447360" progId="CorelDRAW.Graphic.12">
                  <p:embed/>
                </p:oleObj>
              </mc:Choice>
              <mc:Fallback>
                <p:oleObj name="CorelDRAW" r:id="rId4" imgW="5247360" imgH="3447360" progId="CorelDRAW.Graphic.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3497263"/>
                        <a:ext cx="4737100" cy="311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97061" name="Picture 4" descr="new-1"/>
          <p:cNvPicPr>
            <a:picLocks noChangeAspect="1" noChangeArrowheads="1"/>
          </p:cNvPicPr>
          <p:nvPr/>
        </p:nvPicPr>
        <p:blipFill>
          <a:blip r:embed="rId6"/>
          <a:srcRect/>
          <a:stretch>
            <a:fillRect/>
          </a:stretch>
        </p:blipFill>
        <p:spPr bwMode="auto">
          <a:xfrm>
            <a:off x="4635500" y="1414463"/>
            <a:ext cx="4132263" cy="2622550"/>
          </a:xfrm>
          <a:prstGeom prst="rect">
            <a:avLst/>
          </a:prstGeom>
          <a:noFill/>
          <a:ln w="9525">
            <a:noFill/>
            <a:miter lim="800000"/>
            <a:headEnd/>
            <a:tailEnd/>
          </a:ln>
        </p:spPr>
      </p:pic>
      <p:sp>
        <p:nvSpPr>
          <p:cNvPr id="1197062" name="Text Box 5"/>
          <p:cNvSpPr txBox="1">
            <a:spLocks noChangeArrowheads="1"/>
          </p:cNvSpPr>
          <p:nvPr/>
        </p:nvSpPr>
        <p:spPr bwMode="auto">
          <a:xfrm>
            <a:off x="554038" y="1704975"/>
            <a:ext cx="3338512"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Velikost (IARU priporočilo):</a:t>
            </a:r>
          </a:p>
          <a:p>
            <a:pPr lvl="1" eaLnBrk="0" hangingPunct="0">
              <a:spcBef>
                <a:spcPct val="20000"/>
              </a:spcBef>
              <a:buClr>
                <a:schemeClr val="tx2"/>
              </a:buClr>
              <a:buSzPct val="75000"/>
              <a:buFont typeface="Monotype Sorts"/>
              <a:buChar char="n"/>
            </a:pPr>
            <a:r>
              <a:rPr lang="sl-SI"/>
              <a:t> 14 x 9 cm</a:t>
            </a:r>
          </a:p>
          <a:p>
            <a:pPr eaLnBrk="0" hangingPunct="0">
              <a:spcBef>
                <a:spcPct val="20000"/>
              </a:spcBef>
              <a:buClr>
                <a:schemeClr val="tx2"/>
              </a:buClr>
              <a:buSzPct val="75000"/>
              <a:buFont typeface="Monotype Sorts"/>
              <a:buNone/>
            </a:pPr>
            <a:endParaRPr lang="sl-SI"/>
          </a:p>
        </p:txBody>
      </p:sp>
      <p:sp>
        <p:nvSpPr>
          <p:cNvPr id="1197063" name="Text Box 6"/>
          <p:cNvSpPr txBox="1">
            <a:spLocks noChangeArrowheads="1"/>
          </p:cNvSpPr>
          <p:nvPr/>
        </p:nvSpPr>
        <p:spPr bwMode="auto">
          <a:xfrm>
            <a:off x="1603375" y="4251325"/>
            <a:ext cx="99536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S51PW</a:t>
            </a:r>
          </a:p>
        </p:txBody>
      </p:sp>
      <p:sp>
        <p:nvSpPr>
          <p:cNvPr id="1197064" name="Text Box 7"/>
          <p:cNvSpPr txBox="1">
            <a:spLocks noChangeArrowheads="1"/>
          </p:cNvSpPr>
          <p:nvPr/>
        </p:nvSpPr>
        <p:spPr bwMode="auto">
          <a:xfrm>
            <a:off x="3365500" y="4222750"/>
            <a:ext cx="1133475"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BUREAU</a:t>
            </a:r>
          </a:p>
        </p:txBody>
      </p:sp>
      <p:sp>
        <p:nvSpPr>
          <p:cNvPr id="1197065" name="Line 8"/>
          <p:cNvSpPr>
            <a:spLocks noChangeShapeType="1"/>
          </p:cNvSpPr>
          <p:nvPr/>
        </p:nvSpPr>
        <p:spPr bwMode="auto">
          <a:xfrm flipH="1" flipV="1">
            <a:off x="2762250" y="5734050"/>
            <a:ext cx="85725" cy="171450"/>
          </a:xfrm>
          <a:prstGeom prst="line">
            <a:avLst/>
          </a:prstGeom>
          <a:noFill/>
          <a:ln w="12700">
            <a:solidFill>
              <a:srgbClr val="2469AE"/>
            </a:solidFill>
            <a:round/>
            <a:headEnd type="none" w="sm" len="sm"/>
            <a:tailEnd type="none" w="sm" len="sm"/>
          </a:ln>
        </p:spPr>
        <p:txBody>
          <a:bodyPr>
            <a:spAutoFit/>
          </a:bodyPr>
          <a:lstStyle/>
          <a:p>
            <a:endParaRPr lang="sl-SI"/>
          </a:p>
        </p:txBody>
      </p:sp>
      <p:sp>
        <p:nvSpPr>
          <p:cNvPr id="1197066" name="Line 9"/>
          <p:cNvSpPr>
            <a:spLocks noChangeShapeType="1"/>
          </p:cNvSpPr>
          <p:nvPr/>
        </p:nvSpPr>
        <p:spPr bwMode="auto">
          <a:xfrm flipV="1">
            <a:off x="2724150" y="5734050"/>
            <a:ext cx="152400" cy="161925"/>
          </a:xfrm>
          <a:prstGeom prst="line">
            <a:avLst/>
          </a:prstGeom>
          <a:noFill/>
          <a:ln w="12700">
            <a:solidFill>
              <a:srgbClr val="2469AE"/>
            </a:solidFill>
            <a:round/>
            <a:headEnd type="none" w="sm" len="sm"/>
            <a:tailEnd type="none" w="sm" len="sm"/>
          </a:ln>
        </p:spPr>
        <p:txBody>
          <a:bodyPr>
            <a:spAutoFit/>
          </a:bodyPr>
          <a:lstStyle/>
          <a:p>
            <a:endParaRPr lang="sl-SI"/>
          </a:p>
        </p:txBody>
      </p:sp>
      <p:sp>
        <p:nvSpPr>
          <p:cNvPr id="1197067" name="Line 10"/>
          <p:cNvSpPr>
            <a:spLocks noChangeShapeType="1"/>
          </p:cNvSpPr>
          <p:nvPr/>
        </p:nvSpPr>
        <p:spPr bwMode="auto">
          <a:xfrm flipV="1">
            <a:off x="3629025" y="5724525"/>
            <a:ext cx="133350" cy="152400"/>
          </a:xfrm>
          <a:prstGeom prst="line">
            <a:avLst/>
          </a:prstGeom>
          <a:noFill/>
          <a:ln w="12700">
            <a:solidFill>
              <a:srgbClr val="2469AE"/>
            </a:solidFill>
            <a:round/>
            <a:headEnd type="none" w="sm" len="sm"/>
            <a:tailEnd type="none" w="sm" len="sm"/>
          </a:ln>
        </p:spPr>
        <p:txBody>
          <a:bodyPr>
            <a:spAutoFit/>
          </a:bodyPr>
          <a:lstStyle/>
          <a:p>
            <a:endParaRPr lang="sl-SI"/>
          </a:p>
        </p:txBody>
      </p:sp>
      <p:sp>
        <p:nvSpPr>
          <p:cNvPr id="1197068" name="Line 11"/>
          <p:cNvSpPr>
            <a:spLocks noChangeShapeType="1"/>
          </p:cNvSpPr>
          <p:nvPr/>
        </p:nvSpPr>
        <p:spPr bwMode="auto">
          <a:xfrm flipH="1" flipV="1">
            <a:off x="3638550" y="5734050"/>
            <a:ext cx="142875" cy="152400"/>
          </a:xfrm>
          <a:prstGeom prst="line">
            <a:avLst/>
          </a:prstGeom>
          <a:noFill/>
          <a:ln w="12700">
            <a:solidFill>
              <a:srgbClr val="2469AE"/>
            </a:solidFill>
            <a:round/>
            <a:headEnd type="none" w="sm" len="sm"/>
            <a:tailEnd type="none" w="sm" len="sm"/>
          </a:ln>
        </p:spPr>
        <p:txBody>
          <a:bodyPr>
            <a:spAutoFit/>
          </a:bodyPr>
          <a:lstStyle/>
          <a:p>
            <a:endParaRPr lang="sl-SI"/>
          </a:p>
        </p:txBody>
      </p:sp>
      <p:sp>
        <p:nvSpPr>
          <p:cNvPr id="1197069" name="Text Box 12"/>
          <p:cNvSpPr txBox="1">
            <a:spLocks noChangeArrowheads="1"/>
          </p:cNvSpPr>
          <p:nvPr/>
        </p:nvSpPr>
        <p:spPr bwMode="auto">
          <a:xfrm>
            <a:off x="1355725" y="4752975"/>
            <a:ext cx="1012825"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21. 11. 2007</a:t>
            </a:r>
          </a:p>
        </p:txBody>
      </p:sp>
      <p:sp>
        <p:nvSpPr>
          <p:cNvPr id="1197070" name="Text Box 13"/>
          <p:cNvSpPr txBox="1">
            <a:spLocks noChangeArrowheads="1"/>
          </p:cNvSpPr>
          <p:nvPr/>
        </p:nvSpPr>
        <p:spPr bwMode="auto">
          <a:xfrm>
            <a:off x="1555750" y="5029200"/>
            <a:ext cx="641350" cy="2444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000">
                <a:solidFill>
                  <a:srgbClr val="2469AE"/>
                </a:solidFill>
              </a:rPr>
              <a:t>18:00</a:t>
            </a:r>
          </a:p>
        </p:txBody>
      </p:sp>
      <p:sp>
        <p:nvSpPr>
          <p:cNvPr id="1197071" name="Text Box 14"/>
          <p:cNvSpPr txBox="1">
            <a:spLocks noChangeArrowheads="1"/>
          </p:cNvSpPr>
          <p:nvPr/>
        </p:nvSpPr>
        <p:spPr bwMode="auto">
          <a:xfrm>
            <a:off x="1546225" y="5286375"/>
            <a:ext cx="658813"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14 MHz</a:t>
            </a:r>
          </a:p>
        </p:txBody>
      </p:sp>
      <p:sp>
        <p:nvSpPr>
          <p:cNvPr id="1197072" name="Text Box 15"/>
          <p:cNvSpPr txBox="1">
            <a:spLocks noChangeArrowheads="1"/>
          </p:cNvSpPr>
          <p:nvPr/>
        </p:nvSpPr>
        <p:spPr bwMode="auto">
          <a:xfrm>
            <a:off x="1593850" y="5553075"/>
            <a:ext cx="446088"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SSB</a:t>
            </a:r>
          </a:p>
        </p:txBody>
      </p:sp>
      <p:sp>
        <p:nvSpPr>
          <p:cNvPr id="1197073" name="Text Box 16"/>
          <p:cNvSpPr txBox="1">
            <a:spLocks noChangeArrowheads="1"/>
          </p:cNvSpPr>
          <p:nvPr/>
        </p:nvSpPr>
        <p:spPr bwMode="auto">
          <a:xfrm>
            <a:off x="1603375" y="5819775"/>
            <a:ext cx="346075"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59</a:t>
            </a:r>
          </a:p>
        </p:txBody>
      </p:sp>
      <p:sp>
        <p:nvSpPr>
          <p:cNvPr id="1197074" name="Text Box 17"/>
          <p:cNvSpPr txBox="1">
            <a:spLocks noChangeArrowheads="1"/>
          </p:cNvSpPr>
          <p:nvPr/>
        </p:nvSpPr>
        <p:spPr bwMode="auto">
          <a:xfrm>
            <a:off x="3232150" y="4791075"/>
            <a:ext cx="671513"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JN76TN</a:t>
            </a:r>
          </a:p>
        </p:txBody>
      </p:sp>
      <p:sp>
        <p:nvSpPr>
          <p:cNvPr id="1197075" name="Text Box 18"/>
          <p:cNvSpPr txBox="1">
            <a:spLocks noChangeArrowheads="1"/>
          </p:cNvSpPr>
          <p:nvPr/>
        </p:nvSpPr>
        <p:spPr bwMode="auto">
          <a:xfrm>
            <a:off x="3308350" y="5038725"/>
            <a:ext cx="627063"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IC-706</a:t>
            </a:r>
          </a:p>
        </p:txBody>
      </p:sp>
      <p:sp>
        <p:nvSpPr>
          <p:cNvPr id="1197076" name="Text Box 19"/>
          <p:cNvSpPr txBox="1">
            <a:spLocks noChangeArrowheads="1"/>
          </p:cNvSpPr>
          <p:nvPr/>
        </p:nvSpPr>
        <p:spPr bwMode="auto">
          <a:xfrm>
            <a:off x="3136900" y="5334000"/>
            <a:ext cx="879475"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wire dipole</a:t>
            </a:r>
          </a:p>
        </p:txBody>
      </p:sp>
      <p:sp>
        <p:nvSpPr>
          <p:cNvPr id="1197077" name="Text Box 20"/>
          <p:cNvSpPr txBox="1">
            <a:spLocks noChangeArrowheads="1"/>
          </p:cNvSpPr>
          <p:nvPr/>
        </p:nvSpPr>
        <p:spPr bwMode="auto">
          <a:xfrm>
            <a:off x="3546475" y="6019800"/>
            <a:ext cx="601663"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solidFill>
                  <a:srgbClr val="2469AE"/>
                </a:solidFill>
              </a:rPr>
              <a:t>podpis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5" name="Rectangle 2"/>
          <p:cNvSpPr>
            <a:spLocks noGrp="1" noChangeArrowheads="1"/>
          </p:cNvSpPr>
          <p:nvPr>
            <p:ph type="title"/>
          </p:nvPr>
        </p:nvSpPr>
        <p:spPr/>
        <p:txBody>
          <a:bodyPr/>
          <a:lstStyle/>
          <a:p>
            <a:pPr eaLnBrk="1" hangingPunct="1"/>
            <a:r>
              <a:rPr lang="sl-SI"/>
              <a:t>Radijski dnevnik – LOG (1)</a:t>
            </a:r>
          </a:p>
        </p:txBody>
      </p:sp>
      <p:sp>
        <p:nvSpPr>
          <p:cNvPr id="1199106" name="Rectangle 3"/>
          <p:cNvSpPr>
            <a:spLocks noGrp="1" noChangeArrowheads="1"/>
          </p:cNvSpPr>
          <p:nvPr>
            <p:ph type="body" idx="1"/>
          </p:nvPr>
        </p:nvSpPr>
        <p:spPr>
          <a:xfrm>
            <a:off x="479425" y="1468438"/>
            <a:ext cx="8229600" cy="5026025"/>
          </a:xfrm>
        </p:spPr>
        <p:txBody>
          <a:bodyPr/>
          <a:lstStyle/>
          <a:p>
            <a:pPr eaLnBrk="1" hangingPunct="1">
              <a:lnSpc>
                <a:spcPct val="80000"/>
              </a:lnSpc>
              <a:buFont typeface="Wingdings" pitchFamily="2" charset="2"/>
              <a:buNone/>
            </a:pPr>
            <a:r>
              <a:rPr lang="sl-SI" sz="1800"/>
              <a:t>V dnevnik amaterske radijske postaje </a:t>
            </a:r>
            <a:r>
              <a:rPr lang="sl-SI" sz="1800">
                <a:solidFill>
                  <a:srgbClr val="2469AE"/>
                </a:solidFill>
              </a:rPr>
              <a:t>se obvezno vpišejo</a:t>
            </a:r>
            <a:r>
              <a:rPr lang="sl-SI" sz="1800"/>
              <a:t> naslednji podatki: </a:t>
            </a:r>
          </a:p>
          <a:p>
            <a:pPr eaLnBrk="1" hangingPunct="1">
              <a:lnSpc>
                <a:spcPct val="80000"/>
              </a:lnSpc>
            </a:pPr>
            <a:r>
              <a:rPr lang="sl-SI" sz="1800"/>
              <a:t>dan, mesec in leto vzpostavljene amaterske radijske zveze (UTC čas, 0000-2359), </a:t>
            </a:r>
          </a:p>
          <a:p>
            <a:pPr eaLnBrk="1" hangingPunct="1">
              <a:lnSpc>
                <a:spcPct val="80000"/>
              </a:lnSpc>
            </a:pPr>
            <a:r>
              <a:rPr lang="sl-SI" sz="1800"/>
              <a:t>čas začetka amaterske radijske zveze, </a:t>
            </a:r>
          </a:p>
          <a:p>
            <a:pPr eaLnBrk="1" hangingPunct="1">
              <a:lnSpc>
                <a:spcPct val="80000"/>
              </a:lnSpc>
            </a:pPr>
            <a:r>
              <a:rPr lang="sl-SI" sz="1800"/>
              <a:t>klicni znak korespondenčne amaterske radijske postaje,</a:t>
            </a:r>
          </a:p>
          <a:p>
            <a:pPr eaLnBrk="1" hangingPunct="1">
              <a:lnSpc>
                <a:spcPct val="80000"/>
              </a:lnSpc>
            </a:pPr>
            <a:r>
              <a:rPr lang="sl-SI" sz="1800"/>
              <a:t>vrsta oddaje (FM, SSB, PSK,...) </a:t>
            </a:r>
            <a:br>
              <a:rPr lang="sl-SI" sz="1800"/>
            </a:br>
            <a:endParaRPr lang="sl-SI" sz="1800"/>
          </a:p>
          <a:p>
            <a:pPr eaLnBrk="1" hangingPunct="1">
              <a:lnSpc>
                <a:spcPct val="80000"/>
              </a:lnSpc>
              <a:buFont typeface="Wingdings" pitchFamily="2" charset="2"/>
              <a:buNone/>
            </a:pPr>
            <a:r>
              <a:rPr lang="sl-SI" sz="1800"/>
              <a:t>Neobvezno pa: </a:t>
            </a:r>
          </a:p>
          <a:p>
            <a:pPr eaLnBrk="1" hangingPunct="1">
              <a:lnSpc>
                <a:spcPct val="80000"/>
              </a:lnSpc>
            </a:pPr>
            <a:r>
              <a:rPr lang="sl-SI" sz="1800"/>
              <a:t>podatki o lokaciji korespondenčne amaterske radijske postaje,</a:t>
            </a:r>
          </a:p>
          <a:p>
            <a:pPr eaLnBrk="1" hangingPunct="1">
              <a:lnSpc>
                <a:spcPct val="80000"/>
              </a:lnSpc>
            </a:pPr>
            <a:r>
              <a:rPr lang="sl-SI" sz="1800"/>
              <a:t>poročilo o kakovosti signalov,</a:t>
            </a:r>
          </a:p>
          <a:p>
            <a:pPr eaLnBrk="1" hangingPunct="1">
              <a:lnSpc>
                <a:spcPct val="80000"/>
              </a:lnSpc>
            </a:pPr>
            <a:r>
              <a:rPr lang="sl-SI" sz="1800"/>
              <a:t>ime operaterja na korespondenčni postaji, </a:t>
            </a:r>
          </a:p>
          <a:p>
            <a:pPr eaLnBrk="1" hangingPunct="1">
              <a:lnSpc>
                <a:spcPct val="80000"/>
              </a:lnSpc>
            </a:pPr>
            <a:r>
              <a:rPr lang="sl-SI" sz="1800"/>
              <a:t>vrsta in jakost motenj ter drugo. </a:t>
            </a:r>
            <a:br>
              <a:rPr lang="sl-SI" sz="1800"/>
            </a:br>
            <a:br>
              <a:rPr lang="sl-SI" sz="1800"/>
            </a:br>
            <a:r>
              <a:rPr lang="sl-SI" sz="1800" b="1">
                <a:solidFill>
                  <a:srgbClr val="2469AE"/>
                </a:solidFill>
              </a:rPr>
              <a:t>Dnevnik amaterske radijske postaje  je treba hraniti najmanj 3 leta po zadnjem vpisu!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129" name="Rectangle 2"/>
          <p:cNvSpPr>
            <a:spLocks noGrp="1" noChangeArrowheads="1"/>
          </p:cNvSpPr>
          <p:nvPr>
            <p:ph type="title"/>
          </p:nvPr>
        </p:nvSpPr>
        <p:spPr/>
        <p:txBody>
          <a:bodyPr/>
          <a:lstStyle/>
          <a:p>
            <a:pPr eaLnBrk="1" hangingPunct="1"/>
            <a:r>
              <a:rPr lang="sl-SI"/>
              <a:t>Radijski dnevnik – LOG (2)</a:t>
            </a:r>
          </a:p>
        </p:txBody>
      </p:sp>
      <p:pic>
        <p:nvPicPr>
          <p:cNvPr id="1200130" name="Picture 3"/>
          <p:cNvPicPr>
            <a:picLocks noGrp="1" noChangeAspect="1" noChangeArrowheads="1"/>
          </p:cNvPicPr>
          <p:nvPr>
            <p:ph type="body" idx="1"/>
          </p:nvPr>
        </p:nvPicPr>
        <p:blipFill>
          <a:blip r:embed="rId2"/>
          <a:srcRect/>
          <a:stretch>
            <a:fillRect/>
          </a:stretch>
        </p:blip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129" name="Rectangle 2"/>
          <p:cNvSpPr>
            <a:spLocks noGrp="1" noChangeArrowheads="1"/>
          </p:cNvSpPr>
          <p:nvPr>
            <p:ph type="title"/>
          </p:nvPr>
        </p:nvSpPr>
        <p:spPr/>
        <p:txBody>
          <a:bodyPr/>
          <a:lstStyle/>
          <a:p>
            <a:pPr eaLnBrk="1" hangingPunct="1"/>
            <a:r>
              <a:rPr lang="sl-SI" dirty="0"/>
              <a:t>Radijski dnevnik – LOG (3)</a:t>
            </a:r>
          </a:p>
        </p:txBody>
      </p:sp>
      <p:pic>
        <p:nvPicPr>
          <p:cNvPr id="1722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12668"/>
            <a:ext cx="8394257" cy="480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684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3" name="Rectangle 2"/>
          <p:cNvSpPr>
            <a:spLocks noGrp="1" noChangeArrowheads="1"/>
          </p:cNvSpPr>
          <p:nvPr>
            <p:ph type="title"/>
          </p:nvPr>
        </p:nvSpPr>
        <p:spPr/>
        <p:txBody>
          <a:bodyPr/>
          <a:lstStyle/>
          <a:p>
            <a:pPr eaLnBrk="1" hangingPunct="1"/>
            <a:r>
              <a:rPr lang="sl-SI"/>
              <a:t>Aktivnosti radioamaterjev ob nesrečah in nevarnostih (ARON)</a:t>
            </a:r>
          </a:p>
        </p:txBody>
      </p:sp>
      <p:sp>
        <p:nvSpPr>
          <p:cNvPr id="1201154" name="Rectangle 3"/>
          <p:cNvSpPr>
            <a:spLocks noGrp="1" noChangeArrowheads="1"/>
          </p:cNvSpPr>
          <p:nvPr>
            <p:ph type="body" idx="1"/>
          </p:nvPr>
        </p:nvSpPr>
        <p:spPr>
          <a:xfrm>
            <a:off x="473075" y="1506538"/>
            <a:ext cx="8229600" cy="5137150"/>
          </a:xfrm>
        </p:spPr>
        <p:txBody>
          <a:bodyPr/>
          <a:lstStyle/>
          <a:p>
            <a:pPr eaLnBrk="1" hangingPunct="1">
              <a:buFont typeface="Wingdings" pitchFamily="2" charset="2"/>
              <a:buNone/>
            </a:pPr>
            <a:r>
              <a:rPr lang="sl-SI" sz="1800">
                <a:solidFill>
                  <a:srgbClr val="2469AE"/>
                </a:solidFill>
              </a:rPr>
              <a:t>KODEKS ARON:</a:t>
            </a:r>
            <a:r>
              <a:rPr lang="sl-SI" sz="1800"/>
              <a:t> pravila vedenja in delovanja ob nesrečah in </a:t>
            </a:r>
            <a:r>
              <a:rPr lang="en-US" sz="1800"/>
              <a:t>			 </a:t>
            </a:r>
            <a:r>
              <a:rPr lang="sl-SI" sz="1800"/>
              <a:t>nevarnostih.</a:t>
            </a:r>
          </a:p>
          <a:p>
            <a:pPr eaLnBrk="1" hangingPunct="1">
              <a:buFont typeface="Wingdings" pitchFamily="2" charset="2"/>
              <a:buNone/>
            </a:pPr>
            <a:r>
              <a:rPr lang="sl-SI" sz="1800"/>
              <a:t>ARON simpleksne frekvence:</a:t>
            </a:r>
          </a:p>
          <a:p>
            <a:pPr lvl="2" eaLnBrk="1" hangingPunct="1"/>
            <a:r>
              <a:rPr lang="sl-SI" sz="1600">
                <a:solidFill>
                  <a:srgbClr val="2469AE"/>
                </a:solidFill>
              </a:rPr>
              <a:t>3.7 MHz</a:t>
            </a:r>
          </a:p>
          <a:p>
            <a:pPr lvl="2" eaLnBrk="1" hangingPunct="1"/>
            <a:r>
              <a:rPr lang="sl-SI" sz="1600">
                <a:solidFill>
                  <a:srgbClr val="2469AE"/>
                </a:solidFill>
              </a:rPr>
              <a:t>145. 500 MHz</a:t>
            </a:r>
          </a:p>
          <a:p>
            <a:pPr lvl="2" eaLnBrk="1" hangingPunct="1"/>
            <a:r>
              <a:rPr lang="sl-SI" sz="1600">
                <a:solidFill>
                  <a:srgbClr val="2469AE"/>
                </a:solidFill>
              </a:rPr>
              <a:t>433. 500 MHz</a:t>
            </a:r>
          </a:p>
          <a:p>
            <a:pPr eaLnBrk="1" hangingPunct="1">
              <a:buFont typeface="Wingdings" pitchFamily="2" charset="2"/>
              <a:buNone/>
            </a:pPr>
            <a:r>
              <a:rPr lang="sl-SI" sz="1800">
                <a:solidFill>
                  <a:srgbClr val="FF3300"/>
                </a:solidFill>
              </a:rPr>
              <a:t>Aktiviranje ARON-a:</a:t>
            </a:r>
            <a:r>
              <a:rPr lang="sl-SI" sz="1800"/>
              <a:t> aktiviranje lahko sproži </a:t>
            </a:r>
            <a:r>
              <a:rPr lang="sl-SI" sz="1800">
                <a:solidFill>
                  <a:srgbClr val="2469AE"/>
                </a:solidFill>
              </a:rPr>
              <a:t>vsak radioamater</a:t>
            </a:r>
            <a:r>
              <a:rPr lang="sl-SI" sz="1800"/>
              <a:t>, če oceni, da je nesreča ali nevarnost takšnega obsega, da zahteva takojšnje aktiviranje omrežja za nevarnost. Po aktivaciji ARON-a se radioamaterji ravnajo </a:t>
            </a:r>
            <a:r>
              <a:rPr lang="sl-SI" sz="1800">
                <a:solidFill>
                  <a:srgbClr val="2469AE"/>
                </a:solidFill>
              </a:rPr>
              <a:t>po navodilih upravne postaje</a:t>
            </a:r>
            <a:r>
              <a:rPr lang="sl-SI" sz="1800"/>
              <a:t>.</a:t>
            </a:r>
          </a:p>
          <a:p>
            <a:pPr eaLnBrk="1" hangingPunct="1">
              <a:buFont typeface="Wingdings" pitchFamily="2" charset="2"/>
              <a:buNone/>
            </a:pPr>
            <a:r>
              <a:rPr lang="sl-SI" sz="1800">
                <a:solidFill>
                  <a:srgbClr val="2469AE"/>
                </a:solidFill>
              </a:rPr>
              <a:t>Sporočila za tretjo osebo</a:t>
            </a:r>
            <a:r>
              <a:rPr lang="sl-SI" sz="1800"/>
              <a:t> se lahko prenašajo, kadar je v nevarnosti človeško življenje, kadar pretijo večja gmotna škoda ali druge nesreče in nevarnosti večjih razsežnosti.</a:t>
            </a:r>
          </a:p>
          <a:p>
            <a:pPr eaLnBrk="1" hangingPunct="1">
              <a:buFont typeface="Wingdings" pitchFamily="2" charset="2"/>
              <a:buNone/>
            </a:pPr>
            <a:r>
              <a:rPr lang="sl-SI" sz="1800">
                <a:solidFill>
                  <a:srgbClr val="2469AE"/>
                </a:solidFill>
              </a:rPr>
              <a:t>Mednarodni ARON akt:</a:t>
            </a:r>
            <a:r>
              <a:rPr lang="sl-SI" sz="1800"/>
              <a:t> ITU resolucija št. 640, sprejeta na WARC v Ženevi leta 1979.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1" name="Rectangle 2"/>
          <p:cNvSpPr>
            <a:spLocks noGrp="1" noChangeArrowheads="1"/>
          </p:cNvSpPr>
          <p:nvPr>
            <p:ph type="title"/>
          </p:nvPr>
        </p:nvSpPr>
        <p:spPr/>
        <p:txBody>
          <a:bodyPr/>
          <a:lstStyle/>
          <a:p>
            <a:pPr eaLnBrk="1" hangingPunct="1"/>
            <a:r>
              <a:rPr lang="sl-SI" dirty="0"/>
              <a:t>Kodeks ARON - vaje</a:t>
            </a:r>
          </a:p>
        </p:txBody>
      </p:sp>
      <p:pic>
        <p:nvPicPr>
          <p:cNvPr id="1723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1799785"/>
            <a:ext cx="8332316" cy="468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2"/>
          <p:cNvSpPr>
            <a:spLocks noGrp="1" noChangeArrowheads="1"/>
          </p:cNvSpPr>
          <p:nvPr>
            <p:ph type="title"/>
          </p:nvPr>
        </p:nvSpPr>
        <p:spPr/>
        <p:txBody>
          <a:bodyPr/>
          <a:lstStyle/>
          <a:p>
            <a:pPr eaLnBrk="1" hangingPunct="1"/>
            <a:r>
              <a:rPr lang="sl-SI"/>
              <a:t>Regije ITU in IARU </a:t>
            </a:r>
          </a:p>
        </p:txBody>
      </p:sp>
      <p:pic>
        <p:nvPicPr>
          <p:cNvPr id="1085442" name="Picture 5" descr="IARU"/>
          <p:cNvPicPr>
            <a:picLocks noChangeAspect="1" noChangeArrowheads="1"/>
          </p:cNvPicPr>
          <p:nvPr/>
        </p:nvPicPr>
        <p:blipFill>
          <a:blip r:embed="rId2"/>
          <a:srcRect/>
          <a:stretch>
            <a:fillRect/>
          </a:stretch>
        </p:blipFill>
        <p:spPr bwMode="auto">
          <a:xfrm>
            <a:off x="342900" y="1689100"/>
            <a:ext cx="8442325" cy="4767263"/>
          </a:xfrm>
          <a:prstGeom prst="rect">
            <a:avLst/>
          </a:prstGeom>
          <a:noFill/>
          <a:ln w="9525">
            <a:noFill/>
            <a:miter lim="800000"/>
            <a:headEnd/>
            <a:tailEnd/>
          </a:ln>
        </p:spPr>
      </p:pic>
      <p:sp>
        <p:nvSpPr>
          <p:cNvPr id="1085443" name="Text Box 6"/>
          <p:cNvSpPr txBox="1">
            <a:spLocks noChangeArrowheads="1"/>
          </p:cNvSpPr>
          <p:nvPr/>
        </p:nvSpPr>
        <p:spPr bwMode="auto">
          <a:xfrm>
            <a:off x="3086100" y="2286000"/>
            <a:ext cx="779463" cy="1098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6600" b="1">
                <a:solidFill>
                  <a:srgbClr val="FF3300"/>
                </a:solidFill>
              </a:rPr>
              <a:t>1</a:t>
            </a:r>
          </a:p>
        </p:txBody>
      </p:sp>
      <p:sp>
        <p:nvSpPr>
          <p:cNvPr id="1085444" name="Text Box 7"/>
          <p:cNvSpPr txBox="1">
            <a:spLocks noChangeArrowheads="1"/>
          </p:cNvSpPr>
          <p:nvPr/>
        </p:nvSpPr>
        <p:spPr bwMode="auto">
          <a:xfrm>
            <a:off x="6202363" y="2287588"/>
            <a:ext cx="779462" cy="1098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6600" b="1">
                <a:solidFill>
                  <a:srgbClr val="FF3300"/>
                </a:solidFill>
              </a:rPr>
              <a:t>2</a:t>
            </a:r>
          </a:p>
        </p:txBody>
      </p:sp>
      <p:sp>
        <p:nvSpPr>
          <p:cNvPr id="1085445" name="Text Box 8"/>
          <p:cNvSpPr txBox="1">
            <a:spLocks noChangeArrowheads="1"/>
          </p:cNvSpPr>
          <p:nvPr/>
        </p:nvSpPr>
        <p:spPr bwMode="auto">
          <a:xfrm>
            <a:off x="5141913" y="4665663"/>
            <a:ext cx="779462" cy="1098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6600" b="1">
                <a:solidFill>
                  <a:srgbClr val="FF3300"/>
                </a:solidFill>
              </a:rPr>
              <a:t>3</a:t>
            </a:r>
          </a:p>
        </p:txBody>
      </p:sp>
      <p:sp>
        <p:nvSpPr>
          <p:cNvPr id="1085446" name="Text Box 9"/>
          <p:cNvSpPr txBox="1">
            <a:spLocks noChangeArrowheads="1"/>
          </p:cNvSpPr>
          <p:nvPr/>
        </p:nvSpPr>
        <p:spPr bwMode="auto">
          <a:xfrm>
            <a:off x="1257300" y="4168775"/>
            <a:ext cx="957263"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b="1"/>
              <a:t>Afrika</a:t>
            </a:r>
          </a:p>
        </p:txBody>
      </p:sp>
      <p:sp>
        <p:nvSpPr>
          <p:cNvPr id="1085447" name="Text Box 10"/>
          <p:cNvSpPr txBox="1">
            <a:spLocks noChangeArrowheads="1"/>
          </p:cNvSpPr>
          <p:nvPr/>
        </p:nvSpPr>
        <p:spPr bwMode="auto">
          <a:xfrm>
            <a:off x="1773238" y="3327400"/>
            <a:ext cx="1073150" cy="3667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b="1"/>
              <a:t>Evropa</a:t>
            </a:r>
          </a:p>
        </p:txBody>
      </p:sp>
      <p:sp>
        <p:nvSpPr>
          <p:cNvPr id="1085448" name="Text Box 11"/>
          <p:cNvSpPr txBox="1">
            <a:spLocks noChangeArrowheads="1"/>
          </p:cNvSpPr>
          <p:nvPr/>
        </p:nvSpPr>
        <p:spPr bwMode="auto">
          <a:xfrm>
            <a:off x="747713" y="3454400"/>
            <a:ext cx="669925" cy="3968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b="1"/>
              <a:t>Bližnji </a:t>
            </a:r>
            <a:br>
              <a:rPr lang="sl-SI" sz="1000" b="1"/>
            </a:br>
            <a:r>
              <a:rPr lang="sl-SI" sz="1000" b="1"/>
              <a:t>vzhod</a:t>
            </a:r>
          </a:p>
        </p:txBody>
      </p:sp>
      <p:sp>
        <p:nvSpPr>
          <p:cNvPr id="1085449" name="Line 12"/>
          <p:cNvSpPr>
            <a:spLocks noChangeShapeType="1"/>
          </p:cNvSpPr>
          <p:nvPr/>
        </p:nvSpPr>
        <p:spPr bwMode="auto">
          <a:xfrm>
            <a:off x="1335088" y="3671888"/>
            <a:ext cx="900112" cy="188912"/>
          </a:xfrm>
          <a:prstGeom prst="line">
            <a:avLst/>
          </a:prstGeom>
          <a:noFill/>
          <a:ln w="38100">
            <a:solidFill>
              <a:schemeClr val="tx1"/>
            </a:solidFill>
            <a:round/>
            <a:headEnd type="none" w="sm" len="sm"/>
            <a:tailEnd type="triangle" w="med" len="med"/>
          </a:ln>
        </p:spPr>
        <p:txBody>
          <a:bodyPr>
            <a:spAutoFit/>
          </a:bodyPr>
          <a:lstStyle/>
          <a:p>
            <a:endParaRPr lang="sl-SI"/>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3201" name="Rectangle 2"/>
          <p:cNvSpPr>
            <a:spLocks noGrp="1" noChangeArrowheads="1"/>
          </p:cNvSpPr>
          <p:nvPr>
            <p:ph type="title"/>
          </p:nvPr>
        </p:nvSpPr>
        <p:spPr/>
        <p:txBody>
          <a:bodyPr/>
          <a:lstStyle/>
          <a:p>
            <a:pPr eaLnBrk="1" hangingPunct="1"/>
            <a:r>
              <a:rPr lang="sl-SI"/>
              <a:t>Kodeks ARON (1)</a:t>
            </a:r>
          </a:p>
        </p:txBody>
      </p:sp>
      <p:sp>
        <p:nvSpPr>
          <p:cNvPr id="1203202" name="Rectangle 3"/>
          <p:cNvSpPr>
            <a:spLocks noGrp="1" noChangeArrowheads="1"/>
          </p:cNvSpPr>
          <p:nvPr>
            <p:ph type="body" idx="1"/>
          </p:nvPr>
        </p:nvSpPr>
        <p:spPr/>
        <p:txBody>
          <a:bodyPr/>
          <a:lstStyle/>
          <a:p>
            <a:pPr eaLnBrk="1" hangingPunct="1">
              <a:lnSpc>
                <a:spcPct val="80000"/>
              </a:lnSpc>
              <a:buFont typeface="Wingdings" pitchFamily="2" charset="2"/>
              <a:buNone/>
            </a:pPr>
            <a:r>
              <a:rPr lang="sl-SI" sz="900" b="1"/>
              <a:t>	KODEKS ARON</a:t>
            </a:r>
            <a:r>
              <a:rPr lang="sl-SI" sz="900"/>
              <a:t> </a:t>
            </a:r>
            <a:br>
              <a:rPr lang="sl-SI" sz="900"/>
            </a:br>
            <a:br>
              <a:rPr lang="sl-SI" sz="900"/>
            </a:br>
            <a:r>
              <a:rPr lang="sl-SI" sz="900"/>
              <a:t>Kodeks aktivnosti radioamaterjev ob nesrečah in nevarnostih </a:t>
            </a:r>
            <a:br>
              <a:rPr lang="sl-SI" sz="900"/>
            </a:br>
            <a:br>
              <a:rPr lang="sl-SI" sz="900"/>
            </a:br>
            <a:r>
              <a:rPr lang="sl-SI" sz="900"/>
              <a:t>1. člen </a:t>
            </a:r>
            <a:br>
              <a:rPr lang="sl-SI" sz="900"/>
            </a:br>
            <a:br>
              <a:rPr lang="sl-SI" sz="900"/>
            </a:br>
            <a:r>
              <a:rPr lang="sl-SI" sz="900"/>
              <a:t>S kodeksom ARON se določajo pravila vedenja in delovanja radioamaterjev - članov Zveze radioamaterjev Slovenije (ZRS) ob nesrečah in nevarnostih, kot so: elementarne nesreče (poplave, požari, viharji, plazovi, potresi), večje ekološke nesreče ali nevarnosti (onesnaževanje ali ogrožanje okolja), prometne ali druge nesreče in nevarnosti večjih razsežnosti. </a:t>
            </a:r>
            <a:br>
              <a:rPr lang="sl-SI" sz="900"/>
            </a:br>
            <a:r>
              <a:rPr lang="sl-SI" sz="900"/>
              <a:t>Ta pravila veljajo smiselno tudi za sodelovanje z radioamaterji sosednjih in drugih držav v primerih nesreč in nevarnosti mednarodnih razsežnosti. </a:t>
            </a:r>
            <a:br>
              <a:rPr lang="sl-SI" sz="900"/>
            </a:br>
            <a:br>
              <a:rPr lang="sl-SI" sz="900"/>
            </a:br>
            <a:r>
              <a:rPr lang="sl-SI" sz="900"/>
              <a:t>2. člen </a:t>
            </a:r>
            <a:br>
              <a:rPr lang="sl-SI" sz="900"/>
            </a:br>
            <a:br>
              <a:rPr lang="sl-SI" sz="900"/>
            </a:br>
            <a:r>
              <a:rPr lang="sl-SI" sz="900"/>
              <a:t>Namen in cilj delovanja radioamaterjev po tem kodeksu je nudenje pomoči pri zaščiti in reševanju človeških življenj in materialnih dobrin. Delovanje radioamaterjev temelji na humanitarnih, patriotskih in prostovoljnih osnovah v skladu s statutom ZRS in normami ter principi mednarodne radioamaterske organizacije - IARU. </a:t>
            </a:r>
            <a:br>
              <a:rPr lang="sl-SI" sz="900"/>
            </a:br>
            <a:br>
              <a:rPr lang="sl-SI" sz="900"/>
            </a:br>
            <a:r>
              <a:rPr lang="sl-SI" sz="900"/>
              <a:t>3. člen </a:t>
            </a:r>
            <a:br>
              <a:rPr lang="sl-SI" sz="900"/>
            </a:br>
            <a:br>
              <a:rPr lang="sl-SI" sz="900"/>
            </a:br>
            <a:r>
              <a:rPr lang="sl-SI" sz="900"/>
              <a:t>V primeru nevarnosti ali nesreče večjih razsežnosti se radioamaterji organizirajo samoiniciativno ali pa na pobudo nosilcev zaščite in reševanja (Civilna zaščita, gasilci, Rdeči križ in drugi). </a:t>
            </a:r>
            <a:br>
              <a:rPr lang="sl-SI" sz="900"/>
            </a:br>
            <a:br>
              <a:rPr lang="sl-SI" sz="900"/>
            </a:br>
            <a:r>
              <a:rPr lang="sl-SI" sz="900"/>
              <a:t>4. člen </a:t>
            </a:r>
            <a:br>
              <a:rPr lang="sl-SI" sz="900"/>
            </a:br>
            <a:br>
              <a:rPr lang="sl-SI" sz="900"/>
            </a:br>
            <a:r>
              <a:rPr lang="sl-SI" sz="900"/>
              <a:t>Radioamater, ki opazi ali sprejme obvestilo o znamenjih, pojavih ali dogodkih, ki ogrožajo imetje, zdravje ali življenje ljudi, je dolžan na najhitrejši možni način o tem obvestiti ustrezne pristojne službe (Center za obveščanje telefon 112, policija telefon 113). </a:t>
            </a:r>
            <a:br>
              <a:rPr lang="sl-SI" sz="900"/>
            </a:br>
            <a:br>
              <a:rPr lang="sl-SI" sz="900"/>
            </a:br>
            <a:r>
              <a:rPr lang="sl-SI" sz="900"/>
              <a:t>Obvestilo mora imeti jedrnato vsebino: </a:t>
            </a:r>
            <a:br>
              <a:rPr lang="sl-SI" sz="900"/>
            </a:br>
            <a:br>
              <a:rPr lang="sl-SI" sz="900"/>
            </a:br>
            <a:r>
              <a:rPr lang="sl-SI" sz="900"/>
              <a:t>kaj se dogaja oziroma kaj se je zgodilo, </a:t>
            </a:r>
            <a:br>
              <a:rPr lang="sl-SI" sz="900"/>
            </a:br>
            <a:br>
              <a:rPr lang="sl-SI" sz="900"/>
            </a:br>
            <a:r>
              <a:rPr lang="sl-SI" sz="900"/>
              <a:t>kje se dogaja (določiti orientirane točke kraja dogodka), </a:t>
            </a:r>
            <a:br>
              <a:rPr lang="sl-SI" sz="900"/>
            </a:br>
            <a:br>
              <a:rPr lang="sl-SI" sz="900"/>
            </a:br>
            <a:r>
              <a:rPr lang="sl-SI" sz="900"/>
              <a:t>kdaj se je zgodilo (dan, ura, minuta), </a:t>
            </a:r>
            <a:br>
              <a:rPr lang="sl-SI" sz="900"/>
            </a:br>
            <a:br>
              <a:rPr lang="sl-SI" sz="900"/>
            </a:br>
            <a:r>
              <a:rPr lang="sl-SI" sz="900"/>
              <a:t>kdo obvešča (ime in priimek, naslov, telefon/klicni znak amaterske radijske postaje in kraj, od kje se javlja). </a:t>
            </a:r>
            <a:br>
              <a:rPr lang="sl-SI" sz="900"/>
            </a:br>
            <a:br>
              <a:rPr lang="sl-SI" sz="900"/>
            </a:br>
            <a:r>
              <a:rPr lang="sl-SI" sz="900"/>
              <a:t>Radioamater samoiniciativno sproži delovanje po ARON-u, če oceni, da je nesreča ali nevarnost takšnega obsega, da zahteva takojšnje aktiviranje amaterskega radijskega omrežja. V primeru, da je nadaljnje delovanje in pomoč radioamaterja ali več radioamaterjev še potrebno, se ukrepa po navodilih ustreznih služb. </a:t>
            </a:r>
            <a:br>
              <a:rPr lang="sl-SI" sz="900"/>
            </a:br>
            <a:br>
              <a:rPr lang="sl-SI" sz="900"/>
            </a:br>
            <a:endParaRPr lang="sl-SI" sz="900"/>
          </a:p>
        </p:txBody>
      </p:sp>
    </p:spTree>
    <p:extLst>
      <p:ext uri="{BB962C8B-B14F-4D97-AF65-F5344CB8AC3E}">
        <p14:creationId xmlns:p14="http://schemas.microsoft.com/office/powerpoint/2010/main" val="25330275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5249" name="Rectangle 2"/>
          <p:cNvSpPr>
            <a:spLocks noGrp="1" noChangeArrowheads="1"/>
          </p:cNvSpPr>
          <p:nvPr>
            <p:ph type="title"/>
          </p:nvPr>
        </p:nvSpPr>
        <p:spPr/>
        <p:txBody>
          <a:bodyPr/>
          <a:lstStyle/>
          <a:p>
            <a:pPr eaLnBrk="1" hangingPunct="1"/>
            <a:r>
              <a:rPr lang="sl-SI"/>
              <a:t>Kodeks ARON (2)</a:t>
            </a:r>
          </a:p>
        </p:txBody>
      </p:sp>
      <p:sp>
        <p:nvSpPr>
          <p:cNvPr id="1205250" name="Rectangle 3"/>
          <p:cNvSpPr>
            <a:spLocks noGrp="1" noChangeArrowheads="1"/>
          </p:cNvSpPr>
          <p:nvPr>
            <p:ph type="body" idx="1"/>
          </p:nvPr>
        </p:nvSpPr>
        <p:spPr/>
        <p:txBody>
          <a:bodyPr/>
          <a:lstStyle/>
          <a:p>
            <a:pPr eaLnBrk="1" hangingPunct="1">
              <a:lnSpc>
                <a:spcPct val="80000"/>
              </a:lnSpc>
              <a:buFont typeface="Wingdings" pitchFamily="2" charset="2"/>
              <a:buNone/>
            </a:pPr>
            <a:r>
              <a:rPr lang="sl-SI" sz="900"/>
              <a:t>	5. člen </a:t>
            </a:r>
            <a:br>
              <a:rPr lang="sl-SI" sz="900"/>
            </a:br>
            <a:br>
              <a:rPr lang="sl-SI" sz="900"/>
            </a:br>
            <a:r>
              <a:rPr lang="sl-SI" sz="900"/>
              <a:t>Radioamaterji - člani ZRS, ki sodelujejo v aktivnostih, katere obravnava kodeks ARON, se lahko organizirajo v ustrezna radioamaterska omrežja. Radijski promet v akcijah ARON poteka po ustaljenem načinu v skladu z normativi, ki urejajo delo amaterskih radijskih postaj. </a:t>
            </a:r>
            <a:br>
              <a:rPr lang="sl-SI" sz="900"/>
            </a:br>
            <a:br>
              <a:rPr lang="sl-SI" sz="900"/>
            </a:br>
            <a:r>
              <a:rPr lang="sl-SI" sz="900"/>
              <a:t>6. člen </a:t>
            </a:r>
            <a:br>
              <a:rPr lang="sl-SI" sz="900"/>
            </a:br>
            <a:br>
              <a:rPr lang="sl-SI" sz="900"/>
            </a:br>
            <a:r>
              <a:rPr lang="sl-SI" sz="900"/>
              <a:t>Za aktiviranje in delovanje po ARON-u se lahko uporabljajo vsa frekvenčna področja, ki so dovoljena za radioamatersko delo. Radioamater uporabi frekvenco, odvisno od aparature, s katero razpolaga oziroma ocene, kako bo najhitreje prenesel obvestilo. </a:t>
            </a:r>
            <a:br>
              <a:rPr lang="sl-SI" sz="900"/>
            </a:br>
            <a:br>
              <a:rPr lang="sl-SI" sz="900"/>
            </a:br>
            <a:r>
              <a:rPr lang="sl-SI" sz="900"/>
              <a:t>V primeru nesreč in nevarnosti večjih razsežnosti so priporočene frekvence: FM simpleksni kanal V40 145.500MHz, FM simpleksni kanal U280 433.500MHz, repetitorji ZRS in 3700KHz. </a:t>
            </a:r>
            <a:br>
              <a:rPr lang="sl-SI" sz="900"/>
            </a:br>
            <a:br>
              <a:rPr lang="sl-SI" sz="900"/>
            </a:br>
            <a:r>
              <a:rPr lang="sl-SI" sz="900"/>
              <a:t>V nesrečah ali nevarnostih največjih razsežnosti se lahko uporabijo tudi druga frekvenčna področja. Ustrezna navodila v zvezi s tem izda Zveza radioamaterjev Slovenije na osnovi predhodnega dogovora s pristojnimi državnimi organi. </a:t>
            </a:r>
            <a:br>
              <a:rPr lang="sl-SI" sz="900"/>
            </a:br>
            <a:br>
              <a:rPr lang="sl-SI" sz="900"/>
            </a:br>
            <a:r>
              <a:rPr lang="sl-SI" sz="900"/>
              <a:t>7. člen </a:t>
            </a:r>
            <a:br>
              <a:rPr lang="sl-SI" sz="900"/>
            </a:br>
            <a:br>
              <a:rPr lang="sl-SI" sz="900"/>
            </a:br>
            <a:r>
              <a:rPr lang="sl-SI" sz="900"/>
              <a:t>Na frekvencah, kjer je sprožena ali deluje reševalna akcija, morajo vsi radioamaterji takoj prekiniti vzpostavljanje drugih radioamaterskih zvez. Dolžnost vsakega radioamaterja, ki sliši klic za nesrečo in nevarnost, je, da se takoj javi in se ravna po navodilih postaje, ki vodi reševalno akcijo. </a:t>
            </a:r>
            <a:br>
              <a:rPr lang="sl-SI" sz="900"/>
            </a:br>
            <a:br>
              <a:rPr lang="sl-SI" sz="900"/>
            </a:br>
            <a:r>
              <a:rPr lang="sl-SI" sz="900"/>
              <a:t>8. člen </a:t>
            </a:r>
            <a:br>
              <a:rPr lang="sl-SI" sz="900"/>
            </a:br>
            <a:br>
              <a:rPr lang="sl-SI" sz="900"/>
            </a:br>
            <a:r>
              <a:rPr lang="sl-SI" sz="900"/>
              <a:t>Akcijo praviloma vodi upravna postaja, ki je najbližja dogodkom na ogroženem mestu. Za koordinacijo lahko deluje več upravnih postaj, če to narekujejo velikost in obseg ogroženosti ali drugi tehnični razlogi. V času trajanja akcije poteka usmerjanje in koordiniranje dela vseh sodelujočih postaj preko upravne postaje (ali več postaj). </a:t>
            </a:r>
            <a:br>
              <a:rPr lang="sl-SI" sz="900"/>
            </a:br>
            <a:br>
              <a:rPr lang="sl-SI" sz="900"/>
            </a:br>
            <a:r>
              <a:rPr lang="sl-SI" sz="900"/>
              <a:t>9. člen </a:t>
            </a:r>
            <a:br>
              <a:rPr lang="sl-SI" sz="900"/>
            </a:br>
            <a:br>
              <a:rPr lang="sl-SI" sz="900"/>
            </a:br>
            <a:r>
              <a:rPr lang="sl-SI" sz="900"/>
              <a:t>Obseg in intenzivnost delovanja sta odvisna od potreb na ogroženem območju. Akcija traja od prijave nesreče ali nevarnosti do sanacije razmer oziroma dokler pristojni dejavniki ne ocenijo, da aktivnost radioamaterjev ni več potrebna. Akcija preneha takoj ali postopoma, glede na razvoj dogodkov, zaradi katerih je bila sprožena. </a:t>
            </a:r>
            <a:br>
              <a:rPr lang="sl-SI" sz="900"/>
            </a:br>
            <a:br>
              <a:rPr lang="sl-SI" sz="900"/>
            </a:br>
            <a:r>
              <a:rPr lang="sl-SI" sz="900"/>
              <a:t>10. člen </a:t>
            </a:r>
            <a:br>
              <a:rPr lang="sl-SI" sz="900"/>
            </a:br>
            <a:br>
              <a:rPr lang="sl-SI" sz="900"/>
            </a:br>
            <a:r>
              <a:rPr lang="sl-SI" sz="900"/>
              <a:t>Sodelovanje v reševalnih akcijah in spoštovanje kodeksa ARON je dolžnost vsakega člana ZRS. </a:t>
            </a:r>
            <a:br>
              <a:rPr lang="sl-SI" sz="900"/>
            </a:br>
            <a:br>
              <a:rPr lang="sl-SI" sz="900"/>
            </a:br>
            <a:r>
              <a:rPr lang="sl-SI" sz="900"/>
              <a:t>11. člen </a:t>
            </a:r>
            <a:br>
              <a:rPr lang="sl-SI" sz="900"/>
            </a:br>
            <a:br>
              <a:rPr lang="sl-SI" sz="900"/>
            </a:br>
            <a:r>
              <a:rPr lang="sl-SI" sz="900"/>
              <a:t>Kodeks ARON je sprejel upravni odbor ZRS na seji v Ljubljani, dne 14. marca 1992. </a:t>
            </a:r>
          </a:p>
          <a:p>
            <a:pPr eaLnBrk="1" hangingPunct="1">
              <a:lnSpc>
                <a:spcPct val="80000"/>
              </a:lnSpc>
            </a:pPr>
            <a:endParaRPr lang="sl-SI" sz="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7" name="Rectangle 2"/>
          <p:cNvSpPr>
            <a:spLocks noGrp="1" noChangeArrowheads="1"/>
          </p:cNvSpPr>
          <p:nvPr>
            <p:ph type="title"/>
          </p:nvPr>
        </p:nvSpPr>
        <p:spPr/>
        <p:txBody>
          <a:bodyPr/>
          <a:lstStyle/>
          <a:p>
            <a:pPr eaLnBrk="1" hangingPunct="1"/>
            <a:r>
              <a:rPr lang="sl-SI"/>
              <a:t>Mednarodni signali za nevarnost</a:t>
            </a:r>
          </a:p>
        </p:txBody>
      </p:sp>
      <p:sp>
        <p:nvSpPr>
          <p:cNvPr id="1207298" name="Rectangle 3"/>
          <p:cNvSpPr>
            <a:spLocks noGrp="1" noChangeArrowheads="1"/>
          </p:cNvSpPr>
          <p:nvPr>
            <p:ph type="body" idx="1"/>
          </p:nvPr>
        </p:nvSpPr>
        <p:spPr/>
        <p:txBody>
          <a:bodyPr/>
          <a:lstStyle/>
          <a:p>
            <a:pPr eaLnBrk="1" hangingPunct="1">
              <a:buFont typeface="Wingdings" pitchFamily="2" charset="2"/>
              <a:buNone/>
            </a:pPr>
            <a:r>
              <a:rPr lang="sl-SI"/>
              <a:t>Mednarodna signala za nesrečo oz. nevarnost:</a:t>
            </a:r>
          </a:p>
          <a:p>
            <a:pPr eaLnBrk="1" hangingPunct="1">
              <a:buFont typeface="Wingdings" pitchFamily="2" charset="2"/>
              <a:buNone/>
            </a:pPr>
            <a:endParaRPr lang="sl-SI"/>
          </a:p>
          <a:p>
            <a:pPr eaLnBrk="1" hangingPunct="1"/>
            <a:r>
              <a:rPr lang="sl-SI"/>
              <a:t>v telegrafiji </a:t>
            </a:r>
            <a:r>
              <a:rPr lang="sl-SI">
                <a:solidFill>
                  <a:srgbClr val="FF3300"/>
                </a:solidFill>
              </a:rPr>
              <a:t>SOS </a:t>
            </a:r>
            <a:r>
              <a:rPr lang="sl-SI"/>
              <a:t>(tipkano povezano),</a:t>
            </a:r>
          </a:p>
          <a:p>
            <a:pPr eaLnBrk="1" hangingPunct="1"/>
            <a:endParaRPr lang="sl-SI"/>
          </a:p>
          <a:p>
            <a:pPr eaLnBrk="1" hangingPunct="1"/>
            <a:r>
              <a:rPr lang="sl-SI"/>
              <a:t>v telefoniji </a:t>
            </a:r>
            <a:r>
              <a:rPr lang="sl-SI">
                <a:solidFill>
                  <a:srgbClr val="FF3300"/>
                </a:solidFill>
              </a:rPr>
              <a:t>MAYDAY</a:t>
            </a:r>
            <a:r>
              <a:rPr lang="sl-SI"/>
              <a:t>.</a:t>
            </a:r>
          </a:p>
        </p:txBody>
      </p:sp>
      <p:sp>
        <p:nvSpPr>
          <p:cNvPr id="1207299" name="Line 4"/>
          <p:cNvSpPr>
            <a:spLocks noChangeShapeType="1"/>
          </p:cNvSpPr>
          <p:nvPr/>
        </p:nvSpPr>
        <p:spPr bwMode="auto">
          <a:xfrm>
            <a:off x="2441575" y="2441575"/>
            <a:ext cx="549275" cy="0"/>
          </a:xfrm>
          <a:prstGeom prst="line">
            <a:avLst/>
          </a:prstGeom>
          <a:noFill/>
          <a:ln w="12700">
            <a:solidFill>
              <a:srgbClr val="FF3300"/>
            </a:solidFill>
            <a:round/>
            <a:headEnd/>
            <a:tailEnd/>
          </a:ln>
        </p:spPr>
        <p:txBody>
          <a:bodyPr wrap="none">
            <a:spAutoFit/>
          </a:bodyPr>
          <a:lstStyle/>
          <a:p>
            <a:endParaRPr lang="sl-SI"/>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5" name="Rectangle 2"/>
          <p:cNvSpPr>
            <a:spLocks noGrp="1" noChangeArrowheads="1"/>
          </p:cNvSpPr>
          <p:nvPr>
            <p:ph type="title"/>
          </p:nvPr>
        </p:nvSpPr>
        <p:spPr/>
        <p:txBody>
          <a:bodyPr/>
          <a:lstStyle/>
          <a:p>
            <a:pPr eaLnBrk="1" hangingPunct="1"/>
            <a:r>
              <a:rPr lang="sl-SI" sz="2000"/>
              <a:t>Radioamaterska frekvenčna področja (1)</a:t>
            </a:r>
            <a:br>
              <a:rPr lang="sl-SI" sz="2000"/>
            </a:br>
            <a:endParaRPr lang="en-US" sz="2000"/>
          </a:p>
        </p:txBody>
      </p:sp>
      <p:sp>
        <p:nvSpPr>
          <p:cNvPr id="1209346" name="Rectangle 3"/>
          <p:cNvSpPr>
            <a:spLocks noGrp="1" noChangeArrowheads="1"/>
          </p:cNvSpPr>
          <p:nvPr>
            <p:ph type="body" idx="1"/>
          </p:nvPr>
        </p:nvSpPr>
        <p:spPr>
          <a:xfrm>
            <a:off x="479425" y="1468438"/>
            <a:ext cx="8229600" cy="5119687"/>
          </a:xfrm>
        </p:spPr>
        <p:txBody>
          <a:bodyPr/>
          <a:lstStyle/>
          <a:p>
            <a:pPr eaLnBrk="1" hangingPunct="1">
              <a:lnSpc>
                <a:spcPct val="80000"/>
              </a:lnSpc>
              <a:buFont typeface="Wingdings" pitchFamily="2" charset="2"/>
              <a:buNone/>
            </a:pPr>
            <a:r>
              <a:rPr lang="sl-SI" sz="800" b="1"/>
              <a:t>Naziv 	Amaterski		Notranja		Naziv		Kategorija</a:t>
            </a:r>
          </a:p>
          <a:p>
            <a:pPr eaLnBrk="1" hangingPunct="1">
              <a:lnSpc>
                <a:spcPct val="80000"/>
              </a:lnSpc>
              <a:buFont typeface="Wingdings" pitchFamily="2" charset="2"/>
              <a:buNone/>
            </a:pPr>
            <a:r>
              <a:rPr lang="sl-SI" sz="800" b="1"/>
              <a:t>amat.		frekvenčni		delitev amaterskega	radiokomunikacijske 	radijske</a:t>
            </a:r>
          </a:p>
          <a:p>
            <a:pPr eaLnBrk="1" hangingPunct="1">
              <a:lnSpc>
                <a:spcPct val="80000"/>
              </a:lnSpc>
              <a:buFont typeface="Wingdings" pitchFamily="2" charset="2"/>
              <a:buNone/>
            </a:pPr>
            <a:r>
              <a:rPr lang="sl-SI" sz="800" b="1"/>
              <a:t>frek.		pas:		frekvenčnega pasu:	storitve oziroma	storitve:</a:t>
            </a:r>
          </a:p>
          <a:p>
            <a:pPr eaLnBrk="1" hangingPunct="1">
              <a:lnSpc>
                <a:spcPct val="80000"/>
              </a:lnSpc>
              <a:buFont typeface="Wingdings" pitchFamily="2" charset="2"/>
              <a:buNone/>
            </a:pPr>
            <a:r>
              <a:rPr lang="sl-SI" sz="800" b="1"/>
              <a:t>pasu:						dejavnosti:</a:t>
            </a:r>
          </a:p>
          <a:p>
            <a:pPr eaLnBrk="1" hangingPunct="1">
              <a:lnSpc>
                <a:spcPct val="80000"/>
              </a:lnSpc>
              <a:buFont typeface="Wingdings" pitchFamily="2" charset="2"/>
              <a:buNone/>
            </a:pPr>
            <a:endParaRPr lang="sl-SI" sz="800" b="1"/>
          </a:p>
          <a:p>
            <a:pPr eaLnBrk="1" hangingPunct="1">
              <a:lnSpc>
                <a:spcPct val="80000"/>
              </a:lnSpc>
              <a:buFont typeface="Wingdings" pitchFamily="2" charset="2"/>
              <a:buNone/>
            </a:pPr>
            <a:r>
              <a:rPr lang="sl-SI" sz="800" b="1">
                <a:solidFill>
                  <a:srgbClr val="009900"/>
                </a:solidFill>
              </a:rPr>
              <a:t>135 kHz</a:t>
            </a:r>
            <a:r>
              <a:rPr lang="sl-SI" sz="800">
                <a:solidFill>
                  <a:srgbClr val="009900"/>
                </a:solidFill>
              </a:rPr>
              <a:t>	135,7-137,8 kHz		135,7-137,8 kHz		radioamaterska		sekundarna</a:t>
            </a:r>
          </a:p>
          <a:p>
            <a:pPr eaLnBrk="1" hangingPunct="1">
              <a:lnSpc>
                <a:spcPct val="80000"/>
              </a:lnSpc>
              <a:buFont typeface="Wingdings" pitchFamily="2" charset="2"/>
              <a:buNone/>
            </a:pPr>
            <a:endParaRPr lang="sl-SI" sz="800" b="1"/>
          </a:p>
          <a:p>
            <a:pPr eaLnBrk="1" hangingPunct="1">
              <a:lnSpc>
                <a:spcPct val="80000"/>
              </a:lnSpc>
              <a:buFont typeface="Wingdings" pitchFamily="2" charset="2"/>
              <a:buNone/>
            </a:pPr>
            <a:r>
              <a:rPr lang="sl-SI" sz="800" b="1"/>
              <a:t>1,8 MHz</a:t>
            </a:r>
            <a:r>
              <a:rPr lang="sl-SI" sz="800"/>
              <a:t>	1810-2000 kHz		1810-1850 kHz		radioamaterska		primarna	</a:t>
            </a:r>
          </a:p>
          <a:p>
            <a:pPr eaLnBrk="1" hangingPunct="1">
              <a:lnSpc>
                <a:spcPct val="80000"/>
              </a:lnSpc>
              <a:buFont typeface="Wingdings" pitchFamily="2" charset="2"/>
              <a:buNone/>
            </a:pPr>
            <a:r>
              <a:rPr lang="sl-SI" sz="800"/>
              <a:t>				1850-2000 kHz		radioamaterska		sekundarna</a:t>
            </a:r>
          </a:p>
          <a:p>
            <a:pPr eaLnBrk="1" hangingPunct="1">
              <a:lnSpc>
                <a:spcPct val="80000"/>
              </a:lnSpc>
              <a:buFont typeface="Wingdings" pitchFamily="2" charset="2"/>
              <a:buNone/>
            </a:pPr>
            <a:endParaRPr lang="sl-SI" sz="800" b="1"/>
          </a:p>
          <a:p>
            <a:pPr eaLnBrk="1" hangingPunct="1">
              <a:lnSpc>
                <a:spcPct val="80000"/>
              </a:lnSpc>
              <a:buFont typeface="Wingdings" pitchFamily="2" charset="2"/>
              <a:buNone/>
            </a:pPr>
            <a:r>
              <a:rPr lang="sl-SI" sz="800" b="1">
                <a:solidFill>
                  <a:srgbClr val="009900"/>
                </a:solidFill>
              </a:rPr>
              <a:t>3,5 MHz</a:t>
            </a:r>
            <a:r>
              <a:rPr lang="sl-SI" sz="800">
                <a:solidFill>
                  <a:srgbClr val="009900"/>
                </a:solidFill>
              </a:rPr>
              <a:t>	3500-3800 kHz		3500-3800 kHz 		radioamaterska		primarna</a:t>
            </a:r>
          </a:p>
          <a:p>
            <a:pPr eaLnBrk="1" hangingPunct="1">
              <a:lnSpc>
                <a:spcPct val="80000"/>
              </a:lnSpc>
              <a:buFont typeface="Wingdings" pitchFamily="2" charset="2"/>
              <a:buNone/>
            </a:pPr>
            <a:endParaRPr lang="sl-SI" sz="800" b="1"/>
          </a:p>
          <a:p>
            <a:pPr eaLnBrk="1" hangingPunct="1">
              <a:lnSpc>
                <a:spcPct val="80000"/>
              </a:lnSpc>
              <a:buFont typeface="Wingdings" pitchFamily="2" charset="2"/>
              <a:buNone/>
            </a:pPr>
            <a:r>
              <a:rPr lang="sl-SI" sz="800" b="1"/>
              <a:t>7 MHz</a:t>
            </a:r>
            <a:r>
              <a:rPr lang="sl-SI" sz="800"/>
              <a:t>	7000-7200 kHz		7000-7100 kHz		radioamaterska		primarna</a:t>
            </a:r>
          </a:p>
          <a:p>
            <a:pPr eaLnBrk="1" hangingPunct="1">
              <a:lnSpc>
                <a:spcPct val="80000"/>
              </a:lnSpc>
              <a:buFont typeface="Wingdings" pitchFamily="2" charset="2"/>
              <a:buNone/>
            </a:pPr>
            <a:r>
              <a:rPr lang="sl-SI" sz="800"/>
              <a:t>						radioa. satelitska		primarna</a:t>
            </a:r>
          </a:p>
          <a:p>
            <a:pPr eaLnBrk="1" hangingPunct="1">
              <a:lnSpc>
                <a:spcPct val="80000"/>
              </a:lnSpc>
              <a:buFont typeface="Wingdings" pitchFamily="2" charset="2"/>
              <a:buNone/>
            </a:pPr>
            <a:r>
              <a:rPr lang="sl-SI" sz="800"/>
              <a:t>				7100-7200 kHz		radioamaterska		sekundarna	</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10 MHz</a:t>
            </a:r>
            <a:r>
              <a:rPr lang="sl-SI" sz="800">
                <a:solidFill>
                  <a:srgbClr val="009900"/>
                </a:solidFill>
              </a:rPr>
              <a:t>	10100-10150 kHz	10100-10150 kHz	radioamaterska		sekundarna 	</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t>14 MHz</a:t>
            </a:r>
            <a:r>
              <a:rPr lang="sl-SI" sz="800"/>
              <a:t>	14000-14350 kHz	14000-14250 kHz	radioamaterska		primarna						radioa. satelitska		primarna</a:t>
            </a:r>
          </a:p>
          <a:p>
            <a:pPr eaLnBrk="1" hangingPunct="1">
              <a:lnSpc>
                <a:spcPct val="80000"/>
              </a:lnSpc>
              <a:buFont typeface="Wingdings" pitchFamily="2" charset="2"/>
              <a:buNone/>
            </a:pPr>
            <a:r>
              <a:rPr lang="sl-SI" sz="800"/>
              <a:t>				14250-14350 kHz	radioamaterska		primarna	 </a:t>
            </a:r>
          </a:p>
          <a:p>
            <a:pPr eaLnBrk="1" hangingPunct="1">
              <a:lnSpc>
                <a:spcPct val="80000"/>
              </a:lnSpc>
              <a:buFont typeface="Wingdings" pitchFamily="2" charset="2"/>
              <a:buNone/>
            </a:pPr>
            <a:r>
              <a:rPr lang="sl-SI" sz="800" b="1">
                <a:solidFill>
                  <a:srgbClr val="009900"/>
                </a:solidFill>
              </a:rPr>
              <a:t>18 MHz</a:t>
            </a:r>
            <a:r>
              <a:rPr lang="sl-SI" sz="800">
                <a:solidFill>
                  <a:srgbClr val="009900"/>
                </a:solidFill>
              </a:rPr>
              <a:t>	18068-18168 kHz	18068-18168 kHz	radioamaterska		primarna</a:t>
            </a:r>
          </a:p>
          <a:p>
            <a:pPr eaLnBrk="1" hangingPunct="1">
              <a:lnSpc>
                <a:spcPct val="80000"/>
              </a:lnSpc>
              <a:buFont typeface="Wingdings" pitchFamily="2" charset="2"/>
              <a:buNone/>
            </a:pPr>
            <a:r>
              <a:rPr lang="sl-SI" sz="800">
                <a:solidFill>
                  <a:srgbClr val="009900"/>
                </a:solidFill>
              </a:rPr>
              <a:t>						radioa. satelitska		primarna</a:t>
            </a:r>
          </a:p>
          <a:p>
            <a:pPr eaLnBrk="1" hangingPunct="1">
              <a:lnSpc>
                <a:spcPct val="80000"/>
              </a:lnSpc>
              <a:buFont typeface="Wingdings" pitchFamily="2" charset="2"/>
              <a:buNone/>
            </a:pPr>
            <a:r>
              <a:rPr lang="sl-SI" sz="800"/>
              <a:t>		</a:t>
            </a:r>
          </a:p>
          <a:p>
            <a:pPr eaLnBrk="1" hangingPunct="1">
              <a:lnSpc>
                <a:spcPct val="80000"/>
              </a:lnSpc>
              <a:buFont typeface="Wingdings" pitchFamily="2" charset="2"/>
              <a:buNone/>
            </a:pPr>
            <a:r>
              <a:rPr lang="sl-SI" sz="800" b="1"/>
              <a:t>21 MHz</a:t>
            </a:r>
            <a:r>
              <a:rPr lang="sl-SI" sz="800"/>
              <a:t>	21000-21450 kHz	21000-21450 kHz	radioamaterska		primarna</a:t>
            </a:r>
          </a:p>
          <a:p>
            <a:pPr eaLnBrk="1" hangingPunct="1">
              <a:lnSpc>
                <a:spcPct val="80000"/>
              </a:lnSpc>
              <a:buFont typeface="Wingdings" pitchFamily="2" charset="2"/>
              <a:buNone/>
            </a:pPr>
            <a:r>
              <a:rPr lang="sl-SI" sz="800"/>
              <a:t>						radioa. satelitska		primarna </a:t>
            </a:r>
          </a:p>
          <a:p>
            <a:pPr eaLnBrk="1" hangingPunct="1">
              <a:lnSpc>
                <a:spcPct val="80000"/>
              </a:lnSpc>
              <a:buFont typeface="Wingdings" pitchFamily="2" charset="2"/>
              <a:buNone/>
            </a:pPr>
            <a:r>
              <a:rPr lang="sl-SI" sz="800"/>
              <a:t>	</a:t>
            </a:r>
          </a:p>
          <a:p>
            <a:pPr eaLnBrk="1" hangingPunct="1">
              <a:lnSpc>
                <a:spcPct val="80000"/>
              </a:lnSpc>
              <a:buFont typeface="Wingdings" pitchFamily="2" charset="2"/>
              <a:buNone/>
            </a:pPr>
            <a:r>
              <a:rPr lang="sl-SI" sz="800" b="1">
                <a:solidFill>
                  <a:srgbClr val="009900"/>
                </a:solidFill>
              </a:rPr>
              <a:t>24 MHz</a:t>
            </a:r>
            <a:r>
              <a:rPr lang="sl-SI" sz="800">
                <a:solidFill>
                  <a:srgbClr val="009900"/>
                </a:solidFill>
              </a:rPr>
              <a:t>	24890-24990 kHz 	24890-24990 kHz	radioamaterska		primarna</a:t>
            </a:r>
          </a:p>
          <a:p>
            <a:pPr eaLnBrk="1" hangingPunct="1">
              <a:lnSpc>
                <a:spcPct val="80000"/>
              </a:lnSpc>
              <a:buFont typeface="Wingdings" pitchFamily="2" charset="2"/>
              <a:buNone/>
            </a:pPr>
            <a:r>
              <a:rPr lang="sl-SI" sz="800">
                <a:solidFill>
                  <a:srgbClr val="009900"/>
                </a:solidFill>
              </a:rPr>
              <a:t>						radioa. satelitska		primarna	</a:t>
            </a:r>
            <a:r>
              <a:rPr lang="sl-SI" sz="800"/>
              <a:t>		</a:t>
            </a:r>
          </a:p>
          <a:p>
            <a:pPr eaLnBrk="1" hangingPunct="1">
              <a:lnSpc>
                <a:spcPct val="80000"/>
              </a:lnSpc>
              <a:buFont typeface="Wingdings" pitchFamily="2" charset="2"/>
              <a:buNone/>
            </a:pPr>
            <a:r>
              <a:rPr lang="sl-SI" sz="800" b="1"/>
              <a:t>28 MHz</a:t>
            </a:r>
            <a:r>
              <a:rPr lang="sl-SI" sz="800"/>
              <a:t>	28-29,7 MHz		28-29,7 MHz		radioamaterska		primarna</a:t>
            </a:r>
          </a:p>
          <a:p>
            <a:pPr eaLnBrk="1" hangingPunct="1">
              <a:lnSpc>
                <a:spcPct val="80000"/>
              </a:lnSpc>
              <a:buFont typeface="Wingdings" pitchFamily="2" charset="2"/>
              <a:buNone/>
            </a:pPr>
            <a:r>
              <a:rPr lang="sl-SI" sz="800"/>
              <a:t>						radioa. satelitska		primarna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en-US" sz="8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3" name="Rectangle 2"/>
          <p:cNvSpPr>
            <a:spLocks noGrp="1" noChangeArrowheads="1"/>
          </p:cNvSpPr>
          <p:nvPr>
            <p:ph type="title"/>
          </p:nvPr>
        </p:nvSpPr>
        <p:spPr/>
        <p:txBody>
          <a:bodyPr/>
          <a:lstStyle/>
          <a:p>
            <a:pPr eaLnBrk="1" hangingPunct="1"/>
            <a:r>
              <a:rPr lang="sl-SI" sz="2000"/>
              <a:t>Radioamaterska frekvenčna področja (2)</a:t>
            </a:r>
            <a:br>
              <a:rPr lang="sl-SI" sz="2000"/>
            </a:br>
            <a:endParaRPr lang="en-US" sz="2000"/>
          </a:p>
        </p:txBody>
      </p:sp>
      <p:sp>
        <p:nvSpPr>
          <p:cNvPr id="1211394" name="Rectangle 3"/>
          <p:cNvSpPr>
            <a:spLocks noGrp="1" noChangeArrowheads="1"/>
          </p:cNvSpPr>
          <p:nvPr>
            <p:ph type="body" idx="1"/>
          </p:nvPr>
        </p:nvSpPr>
        <p:spPr/>
        <p:txBody>
          <a:bodyPr/>
          <a:lstStyle/>
          <a:p>
            <a:pPr eaLnBrk="1" hangingPunct="1">
              <a:lnSpc>
                <a:spcPct val="80000"/>
              </a:lnSpc>
              <a:buFont typeface="Wingdings" pitchFamily="2" charset="2"/>
              <a:buNone/>
            </a:pPr>
            <a:r>
              <a:rPr lang="sl-SI" sz="800" b="1"/>
              <a:t>Naziv 	Amaterski		Notranja		Naziv		Kategorija</a:t>
            </a:r>
          </a:p>
          <a:p>
            <a:pPr eaLnBrk="1" hangingPunct="1">
              <a:lnSpc>
                <a:spcPct val="80000"/>
              </a:lnSpc>
              <a:buFont typeface="Wingdings" pitchFamily="2" charset="2"/>
              <a:buNone/>
            </a:pPr>
            <a:r>
              <a:rPr lang="sl-SI" sz="800" b="1"/>
              <a:t>amat.		frekvenčni		delitev amaterskega	radiokomunikacijske 	radijske</a:t>
            </a:r>
          </a:p>
          <a:p>
            <a:pPr eaLnBrk="1" hangingPunct="1">
              <a:lnSpc>
                <a:spcPct val="80000"/>
              </a:lnSpc>
              <a:buFont typeface="Wingdings" pitchFamily="2" charset="2"/>
              <a:buNone/>
            </a:pPr>
            <a:r>
              <a:rPr lang="sl-SI" sz="800" b="1"/>
              <a:t>frek.		pas:		frekvenčnega pasu:	storitve oziroma	storitve:</a:t>
            </a:r>
          </a:p>
          <a:p>
            <a:pPr eaLnBrk="1" hangingPunct="1">
              <a:lnSpc>
                <a:spcPct val="80000"/>
              </a:lnSpc>
              <a:buFont typeface="Wingdings" pitchFamily="2" charset="2"/>
              <a:buNone/>
            </a:pPr>
            <a:r>
              <a:rPr lang="sl-SI" sz="800" b="1"/>
              <a:t>pasu:						dejavnosti:</a:t>
            </a:r>
          </a:p>
          <a:p>
            <a:pPr eaLnBrk="1" hangingPunct="1">
              <a:lnSpc>
                <a:spcPct val="80000"/>
              </a:lnSpc>
              <a:buFont typeface="Wingdings" pitchFamily="2" charset="2"/>
              <a:buNone/>
            </a:pPr>
            <a:r>
              <a:rPr lang="sl-SI" sz="800" b="1">
                <a:solidFill>
                  <a:srgbClr val="009900"/>
                </a:solidFill>
              </a:rPr>
              <a:t>	</a:t>
            </a:r>
          </a:p>
          <a:p>
            <a:pPr eaLnBrk="1" hangingPunct="1">
              <a:lnSpc>
                <a:spcPct val="80000"/>
              </a:lnSpc>
              <a:buFont typeface="Wingdings" pitchFamily="2" charset="2"/>
              <a:buNone/>
            </a:pPr>
            <a:r>
              <a:rPr lang="sl-SI" sz="800" b="1">
                <a:solidFill>
                  <a:srgbClr val="009900"/>
                </a:solidFill>
              </a:rPr>
              <a:t>40 MHz</a:t>
            </a:r>
            <a:r>
              <a:rPr lang="sl-SI" sz="800">
                <a:solidFill>
                  <a:srgbClr val="009900"/>
                </a:solidFill>
              </a:rPr>
              <a:t>	40,66-40,7 MHz		40,66-40,7 MHz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t>50 MHz</a:t>
            </a:r>
            <a:r>
              <a:rPr lang="sl-SI" sz="800"/>
              <a:t>	50-52 MHz		50-52 MHz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70 MHz</a:t>
            </a:r>
            <a:r>
              <a:rPr lang="sl-SI" sz="800">
                <a:solidFill>
                  <a:srgbClr val="009900"/>
                </a:solidFill>
              </a:rPr>
              <a:t>	70-70,45 MHz		70-70,45 MHz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t>144 MHz</a:t>
            </a:r>
            <a:r>
              <a:rPr lang="sl-SI" sz="800"/>
              <a:t>	144-146 MHz		144-146 MHz		radioamaterska		primarna</a:t>
            </a:r>
          </a:p>
          <a:p>
            <a:pPr eaLnBrk="1" hangingPunct="1">
              <a:lnSpc>
                <a:spcPct val="80000"/>
              </a:lnSpc>
              <a:buFont typeface="Wingdings" pitchFamily="2" charset="2"/>
              <a:buNone/>
            </a:pPr>
            <a:r>
              <a:rPr lang="sl-SI" sz="800"/>
              <a:t>						radioa. satelitska		primarna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430 MHz</a:t>
            </a:r>
            <a:r>
              <a:rPr lang="sl-SI" sz="800">
                <a:solidFill>
                  <a:srgbClr val="009900"/>
                </a:solidFill>
              </a:rPr>
              <a:t>	430-439,775 MHz	430-432 MHz		radioamaterska		primarna*</a:t>
            </a:r>
          </a:p>
          <a:p>
            <a:pPr eaLnBrk="1" hangingPunct="1">
              <a:lnSpc>
                <a:spcPct val="80000"/>
              </a:lnSpc>
              <a:buFont typeface="Wingdings" pitchFamily="2" charset="2"/>
              <a:buNone/>
            </a:pPr>
            <a:r>
              <a:rPr lang="sl-SI" sz="800">
                <a:solidFill>
                  <a:srgbClr val="009900"/>
                </a:solidFill>
              </a:rPr>
              <a:t>				 		radioa. satelitska						432-438 MHz		radioamaterska		primarna				</a:t>
            </a:r>
          </a:p>
          <a:p>
            <a:pPr eaLnBrk="1" hangingPunct="1">
              <a:lnSpc>
                <a:spcPct val="80000"/>
              </a:lnSpc>
              <a:buFont typeface="Wingdings" pitchFamily="2" charset="2"/>
              <a:buNone/>
            </a:pPr>
            <a:r>
              <a:rPr lang="sl-SI" sz="800">
                <a:solidFill>
                  <a:srgbClr val="009900"/>
                </a:solidFill>
              </a:rPr>
              <a:t>				438-439,775 MHz	radioamaterska		primarna*</a:t>
            </a:r>
            <a:r>
              <a:rPr lang="sl-SI" sz="800"/>
              <a:t>		</a:t>
            </a:r>
          </a:p>
          <a:p>
            <a:pPr eaLnBrk="1" hangingPunct="1">
              <a:lnSpc>
                <a:spcPct val="80000"/>
              </a:lnSpc>
              <a:buFont typeface="Wingdings" pitchFamily="2" charset="2"/>
              <a:buNone/>
            </a:pPr>
            <a:r>
              <a:rPr lang="sl-SI" sz="800" b="1"/>
              <a:t>1,2 GHz</a:t>
            </a:r>
            <a:r>
              <a:rPr lang="sl-SI" sz="800"/>
              <a:t>	1240-1300 MHz		1240-1260 MHz		radioamaterska		sekundarna</a:t>
            </a:r>
          </a:p>
          <a:p>
            <a:pPr eaLnBrk="1" hangingPunct="1">
              <a:lnSpc>
                <a:spcPct val="80000"/>
              </a:lnSpc>
              <a:buFont typeface="Wingdings" pitchFamily="2" charset="2"/>
              <a:buNone/>
            </a:pPr>
            <a:r>
              <a:rPr lang="sl-SI" sz="800"/>
              <a:t>				1260-1270 MHz		radioa. satelitska		sekundarna</a:t>
            </a:r>
          </a:p>
          <a:p>
            <a:pPr eaLnBrk="1" hangingPunct="1">
              <a:lnSpc>
                <a:spcPct val="80000"/>
              </a:lnSpc>
              <a:buFont typeface="Wingdings" pitchFamily="2" charset="2"/>
              <a:buNone/>
            </a:pPr>
            <a:r>
              <a:rPr lang="sl-SI" sz="800"/>
              <a:t>				1260-1300 MHz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2,3 GHz</a:t>
            </a:r>
            <a:r>
              <a:rPr lang="sl-SI" sz="800">
                <a:solidFill>
                  <a:srgbClr val="009900"/>
                </a:solidFill>
              </a:rPr>
              <a:t>	2300-2450 MHz		2300-2450 MHz		radioamaterska		sekundarna</a:t>
            </a:r>
          </a:p>
          <a:p>
            <a:pPr eaLnBrk="1" hangingPunct="1">
              <a:lnSpc>
                <a:spcPct val="80000"/>
              </a:lnSpc>
              <a:buFont typeface="Wingdings" pitchFamily="2" charset="2"/>
              <a:buNone/>
            </a:pPr>
            <a:r>
              <a:rPr lang="sl-SI" sz="800">
                <a:solidFill>
                  <a:srgbClr val="009900"/>
                </a:solidFill>
              </a:rPr>
              <a:t>				2400-2450 MHz		radioamaterska		sekundarna</a:t>
            </a:r>
          </a:p>
          <a:p>
            <a:pPr eaLnBrk="1" hangingPunct="1">
              <a:lnSpc>
                <a:spcPct val="80000"/>
              </a:lnSpc>
              <a:buFont typeface="Wingdings" pitchFamily="2" charset="2"/>
              <a:buNone/>
            </a:pPr>
            <a:endParaRPr lang="sl-SI" sz="800">
              <a:solidFill>
                <a:srgbClr val="009900"/>
              </a:solidFill>
            </a:endParaRPr>
          </a:p>
          <a:p>
            <a:pPr eaLnBrk="1" hangingPunct="1">
              <a:lnSpc>
                <a:spcPct val="80000"/>
              </a:lnSpc>
              <a:buFont typeface="Wingdings" pitchFamily="2" charset="2"/>
              <a:buNone/>
            </a:pPr>
            <a:r>
              <a:rPr lang="sl-SI" sz="800" b="1"/>
              <a:t>3,4 GHz</a:t>
            </a:r>
            <a:r>
              <a:rPr lang="sl-SI" sz="800"/>
              <a:t>	3400-3410 MHz		3400-3410 MHz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a:t>*Dodelitev radijskih frekvenc za fiksne in mobilne storitve ni možno obnoviti. Radioamaterske storitve ne smejo povzročati motenj obstoječim postajam v fiksni in mobilni storitvi!</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en-US" sz="8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1" name="Rectangle 2"/>
          <p:cNvSpPr>
            <a:spLocks noGrp="1" noChangeArrowheads="1"/>
          </p:cNvSpPr>
          <p:nvPr>
            <p:ph type="title"/>
          </p:nvPr>
        </p:nvSpPr>
        <p:spPr/>
        <p:txBody>
          <a:bodyPr/>
          <a:lstStyle/>
          <a:p>
            <a:pPr eaLnBrk="1" hangingPunct="1"/>
            <a:r>
              <a:rPr lang="sl-SI" sz="2000"/>
              <a:t>Radioamaterska frekvenčna področja (3)</a:t>
            </a:r>
            <a:br>
              <a:rPr lang="sl-SI" sz="2000"/>
            </a:br>
            <a:endParaRPr lang="en-US" sz="2000"/>
          </a:p>
        </p:txBody>
      </p:sp>
      <p:sp>
        <p:nvSpPr>
          <p:cNvPr id="1213442" name="Rectangle 3"/>
          <p:cNvSpPr>
            <a:spLocks noGrp="1" noChangeArrowheads="1"/>
          </p:cNvSpPr>
          <p:nvPr>
            <p:ph type="body" idx="1"/>
          </p:nvPr>
        </p:nvSpPr>
        <p:spPr>
          <a:xfrm>
            <a:off x="479425" y="1468438"/>
            <a:ext cx="8229600" cy="4722812"/>
          </a:xfrm>
        </p:spPr>
        <p:txBody>
          <a:bodyPr/>
          <a:lstStyle/>
          <a:p>
            <a:pPr eaLnBrk="1" hangingPunct="1">
              <a:lnSpc>
                <a:spcPct val="80000"/>
              </a:lnSpc>
              <a:buFont typeface="Wingdings" pitchFamily="2" charset="2"/>
              <a:buNone/>
            </a:pPr>
            <a:r>
              <a:rPr lang="sl-SI" sz="800" b="1"/>
              <a:t>Naziv 	Amaterski		Notranja		Naziv		Kategorija</a:t>
            </a:r>
          </a:p>
          <a:p>
            <a:pPr eaLnBrk="1" hangingPunct="1">
              <a:lnSpc>
                <a:spcPct val="80000"/>
              </a:lnSpc>
              <a:buFont typeface="Wingdings" pitchFamily="2" charset="2"/>
              <a:buNone/>
            </a:pPr>
            <a:r>
              <a:rPr lang="sl-SI" sz="800" b="1"/>
              <a:t>amat.		frekvenčni		delitev amaterskega	radiokomunikacijske 	radijske</a:t>
            </a:r>
          </a:p>
          <a:p>
            <a:pPr eaLnBrk="1" hangingPunct="1">
              <a:lnSpc>
                <a:spcPct val="80000"/>
              </a:lnSpc>
              <a:buFont typeface="Wingdings" pitchFamily="2" charset="2"/>
              <a:buNone/>
            </a:pPr>
            <a:r>
              <a:rPr lang="sl-SI" sz="800" b="1"/>
              <a:t>frek.	 	pas:		frekvenčnega pasu:	storitve oziroma	storitve:</a:t>
            </a:r>
          </a:p>
          <a:p>
            <a:pPr eaLnBrk="1" hangingPunct="1">
              <a:lnSpc>
                <a:spcPct val="80000"/>
              </a:lnSpc>
              <a:buFont typeface="Wingdings" pitchFamily="2" charset="2"/>
              <a:buNone/>
            </a:pPr>
            <a:r>
              <a:rPr lang="sl-SI" sz="800" b="1"/>
              <a:t>pasu:						dejavnosti:</a:t>
            </a:r>
          </a:p>
          <a:p>
            <a:pPr eaLnBrk="1" hangingPunct="1">
              <a:lnSpc>
                <a:spcPct val="80000"/>
              </a:lnSpc>
              <a:buFont typeface="Wingdings" pitchFamily="2" charset="2"/>
              <a:buNone/>
            </a:pPr>
            <a:r>
              <a:rPr lang="sl-SI" sz="800" b="1"/>
              <a:t>		</a:t>
            </a:r>
          </a:p>
          <a:p>
            <a:pPr eaLnBrk="1" hangingPunct="1">
              <a:lnSpc>
                <a:spcPct val="80000"/>
              </a:lnSpc>
              <a:buFont typeface="Wingdings" pitchFamily="2" charset="2"/>
              <a:buNone/>
            </a:pPr>
            <a:r>
              <a:rPr lang="sl-SI" sz="800" b="1">
                <a:solidFill>
                  <a:srgbClr val="009900"/>
                </a:solidFill>
              </a:rPr>
              <a:t>5,6 GHz</a:t>
            </a:r>
            <a:r>
              <a:rPr lang="sl-SI" sz="800">
                <a:solidFill>
                  <a:srgbClr val="009900"/>
                </a:solidFill>
              </a:rPr>
              <a:t>	5650-5850 MHz		5650-5670 MHz		radioa. satelitska		sekundarna</a:t>
            </a:r>
          </a:p>
          <a:p>
            <a:pPr eaLnBrk="1" hangingPunct="1">
              <a:lnSpc>
                <a:spcPct val="80000"/>
              </a:lnSpc>
              <a:buFont typeface="Wingdings" pitchFamily="2" charset="2"/>
              <a:buNone/>
            </a:pPr>
            <a:r>
              <a:rPr lang="sl-SI" sz="800">
                <a:solidFill>
                  <a:srgbClr val="009900"/>
                </a:solidFill>
              </a:rPr>
              <a:t>				5650-5725 MHz		radioamaterska		sekundarna</a:t>
            </a:r>
          </a:p>
          <a:p>
            <a:pPr eaLnBrk="1" hangingPunct="1">
              <a:lnSpc>
                <a:spcPct val="80000"/>
              </a:lnSpc>
              <a:buFont typeface="Wingdings" pitchFamily="2" charset="2"/>
              <a:buNone/>
            </a:pPr>
            <a:r>
              <a:rPr lang="sl-SI" sz="800">
                <a:solidFill>
                  <a:srgbClr val="009900"/>
                </a:solidFill>
              </a:rPr>
              <a:t>				5725-5850 MHz		radioamaterska		sekundarna</a:t>
            </a:r>
          </a:p>
          <a:p>
            <a:pPr eaLnBrk="1" hangingPunct="1">
              <a:lnSpc>
                <a:spcPct val="80000"/>
              </a:lnSpc>
              <a:buFont typeface="Wingdings" pitchFamily="2" charset="2"/>
              <a:buNone/>
            </a:pPr>
            <a:r>
              <a:rPr lang="sl-SI" sz="800">
                <a:solidFill>
                  <a:srgbClr val="009900"/>
                </a:solidFill>
              </a:rPr>
              <a:t>				5830-5850 MHz		radioa. satelitska		sekundarna</a:t>
            </a:r>
          </a:p>
          <a:p>
            <a:pPr eaLnBrk="1" hangingPunct="1">
              <a:lnSpc>
                <a:spcPct val="80000"/>
              </a:lnSpc>
              <a:buFont typeface="Wingdings" pitchFamily="2" charset="2"/>
              <a:buNone/>
            </a:pPr>
            <a:endParaRPr lang="sl-SI" sz="800">
              <a:solidFill>
                <a:srgbClr val="009900"/>
              </a:solidFill>
            </a:endParaRPr>
          </a:p>
          <a:p>
            <a:pPr eaLnBrk="1" hangingPunct="1">
              <a:lnSpc>
                <a:spcPct val="80000"/>
              </a:lnSpc>
              <a:buFont typeface="Wingdings" pitchFamily="2" charset="2"/>
              <a:buNone/>
            </a:pPr>
            <a:r>
              <a:rPr lang="sl-SI" sz="800" b="1"/>
              <a:t>10 GHz</a:t>
            </a:r>
            <a:r>
              <a:rPr lang="sl-SI" sz="800"/>
              <a:t>	10-10,5 GHz		10-10,45 GHz		radioamaterska		sekundarna</a:t>
            </a:r>
          </a:p>
          <a:p>
            <a:pPr eaLnBrk="1" hangingPunct="1">
              <a:lnSpc>
                <a:spcPct val="80000"/>
              </a:lnSpc>
              <a:buFont typeface="Wingdings" pitchFamily="2" charset="2"/>
              <a:buNone/>
            </a:pPr>
            <a:r>
              <a:rPr lang="sl-SI" sz="800"/>
              <a:t>				10,45-10,5 GHz		radioamaterska		sekundarna	</a:t>
            </a:r>
          </a:p>
          <a:p>
            <a:pPr eaLnBrk="1" hangingPunct="1">
              <a:lnSpc>
                <a:spcPct val="80000"/>
              </a:lnSpc>
              <a:buFont typeface="Wingdings" pitchFamily="2" charset="2"/>
              <a:buNone/>
            </a:pPr>
            <a:r>
              <a:rPr lang="sl-SI" sz="800"/>
              <a:t>						radioa. satelitska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24 GHz</a:t>
            </a:r>
            <a:r>
              <a:rPr lang="sl-SI" sz="800">
                <a:solidFill>
                  <a:srgbClr val="009900"/>
                </a:solidFill>
              </a:rPr>
              <a:t>	24-24,25 GHz		24-24,05 GHz		radioamaterska		primarna</a:t>
            </a:r>
          </a:p>
          <a:p>
            <a:pPr eaLnBrk="1" hangingPunct="1">
              <a:lnSpc>
                <a:spcPct val="80000"/>
              </a:lnSpc>
              <a:buFont typeface="Wingdings" pitchFamily="2" charset="2"/>
              <a:buNone/>
            </a:pPr>
            <a:r>
              <a:rPr lang="sl-SI" sz="800">
                <a:solidFill>
                  <a:srgbClr val="009900"/>
                </a:solidFill>
              </a:rPr>
              <a:t>						radioa. saatelitska	primarna</a:t>
            </a:r>
          </a:p>
          <a:p>
            <a:pPr eaLnBrk="1" hangingPunct="1">
              <a:lnSpc>
                <a:spcPct val="80000"/>
              </a:lnSpc>
              <a:buFont typeface="Wingdings" pitchFamily="2" charset="2"/>
              <a:buNone/>
            </a:pPr>
            <a:r>
              <a:rPr lang="sl-SI" sz="800">
                <a:solidFill>
                  <a:srgbClr val="009900"/>
                </a:solidFill>
              </a:rPr>
              <a:t>				24,05-24,25 GHz		radioamaterska		sekundarna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t>47 GHz</a:t>
            </a:r>
            <a:r>
              <a:rPr lang="sl-SI" sz="800"/>
              <a:t>	47-47,2 GHz		47-47,2 GHz		radioamaterska		primarna</a:t>
            </a:r>
          </a:p>
          <a:p>
            <a:pPr eaLnBrk="1" hangingPunct="1">
              <a:lnSpc>
                <a:spcPct val="80000"/>
              </a:lnSpc>
              <a:buFont typeface="Wingdings" pitchFamily="2" charset="2"/>
              <a:buNone/>
            </a:pPr>
            <a:r>
              <a:rPr lang="sl-SI" sz="800"/>
              <a:t>						radioa. satelitska		primarna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75 GHz</a:t>
            </a:r>
            <a:r>
              <a:rPr lang="sl-SI" sz="800" b="1"/>
              <a:t>	</a:t>
            </a:r>
            <a:r>
              <a:rPr lang="sl-SI" sz="800">
                <a:solidFill>
                  <a:srgbClr val="009900"/>
                </a:solidFill>
              </a:rPr>
              <a:t>75,5-81 GHz		75,5-76 GHz		radioamaterska		primarna</a:t>
            </a:r>
          </a:p>
          <a:p>
            <a:pPr eaLnBrk="1" hangingPunct="1">
              <a:lnSpc>
                <a:spcPct val="80000"/>
              </a:lnSpc>
              <a:buFont typeface="Wingdings" pitchFamily="2" charset="2"/>
              <a:buNone/>
            </a:pPr>
            <a:r>
              <a:rPr lang="sl-SI" sz="800">
                <a:solidFill>
                  <a:srgbClr val="009900"/>
                </a:solidFill>
              </a:rPr>
              <a:t>						radioa. satelitska		primarna</a:t>
            </a:r>
          </a:p>
          <a:p>
            <a:pPr eaLnBrk="1" hangingPunct="1">
              <a:lnSpc>
                <a:spcPct val="80000"/>
              </a:lnSpc>
              <a:buFont typeface="Wingdings" pitchFamily="2" charset="2"/>
              <a:buNone/>
            </a:pPr>
            <a:r>
              <a:rPr lang="sl-SI" sz="800">
                <a:solidFill>
                  <a:srgbClr val="009900"/>
                </a:solidFill>
              </a:rPr>
              <a:t>				76-81 GHz		radioamaterska		sekundarna</a:t>
            </a:r>
          </a:p>
          <a:p>
            <a:pPr eaLnBrk="1" hangingPunct="1">
              <a:lnSpc>
                <a:spcPct val="80000"/>
              </a:lnSpc>
              <a:buFont typeface="Wingdings" pitchFamily="2" charset="2"/>
              <a:buNone/>
            </a:pPr>
            <a:r>
              <a:rPr lang="sl-SI" sz="800">
                <a:solidFill>
                  <a:srgbClr val="009900"/>
                </a:solidFill>
              </a:rPr>
              <a:t>						radioa. satelitska		sekundarna			</a:t>
            </a:r>
          </a:p>
          <a:p>
            <a:pPr eaLnBrk="1" hangingPunct="1">
              <a:lnSpc>
                <a:spcPct val="80000"/>
              </a:lnSpc>
              <a:buFont typeface="Wingdings" pitchFamily="2" charset="2"/>
              <a:buNone/>
            </a:pPr>
            <a:r>
              <a:rPr lang="sl-SI" sz="800" b="1"/>
              <a:t>122 GHz</a:t>
            </a:r>
            <a:r>
              <a:rPr lang="sl-SI" sz="800"/>
              <a:t>	122,250-123 GHz	122,250-123 GHz	radioamaterska		sekundarna</a:t>
            </a:r>
          </a:p>
          <a:p>
            <a:pPr eaLnBrk="1" hangingPunct="1">
              <a:lnSpc>
                <a:spcPct val="80000"/>
              </a:lnSpc>
              <a:buFont typeface="Wingdings" pitchFamily="2" charset="2"/>
              <a:buNone/>
            </a:pPr>
            <a:r>
              <a:rPr lang="sl-SI" sz="800"/>
              <a:t>				</a:t>
            </a:r>
            <a:endParaRPr lang="sl-SI" sz="800">
              <a:solidFill>
                <a:srgbClr val="009900"/>
              </a:solidFill>
            </a:endParaRPr>
          </a:p>
          <a:p>
            <a:pPr eaLnBrk="1" hangingPunct="1">
              <a:lnSpc>
                <a:spcPct val="80000"/>
              </a:lnSpc>
              <a:buFont typeface="Wingdings" pitchFamily="2" charset="2"/>
              <a:buNone/>
            </a:pPr>
            <a:endParaRPr lang="sl-SI" sz="800">
              <a:solidFill>
                <a:srgbClr val="009900"/>
              </a:solidFill>
            </a:endParaRPr>
          </a:p>
          <a:p>
            <a:pPr eaLnBrk="1" hangingPunct="1">
              <a:lnSpc>
                <a:spcPct val="80000"/>
              </a:lnSpc>
              <a:buFont typeface="Wingdings" pitchFamily="2" charset="2"/>
              <a:buNone/>
            </a:pPr>
            <a:endParaRPr lang="sl-SI" sz="800">
              <a:solidFill>
                <a:srgbClr val="009900"/>
              </a:solidFill>
            </a:endParaRPr>
          </a:p>
          <a:p>
            <a:pPr eaLnBrk="1" hangingPunct="1">
              <a:lnSpc>
                <a:spcPct val="80000"/>
              </a:lnSpc>
              <a:buFont typeface="Wingdings" pitchFamily="2" charset="2"/>
              <a:buNone/>
            </a:pPr>
            <a:endParaRPr lang="sl-SI" sz="800">
              <a:solidFill>
                <a:srgbClr val="0099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89" name="Rectangle 2"/>
          <p:cNvSpPr>
            <a:spLocks noGrp="1" noChangeArrowheads="1"/>
          </p:cNvSpPr>
          <p:nvPr>
            <p:ph type="title"/>
          </p:nvPr>
        </p:nvSpPr>
        <p:spPr/>
        <p:txBody>
          <a:bodyPr/>
          <a:lstStyle/>
          <a:p>
            <a:pPr eaLnBrk="1" hangingPunct="1"/>
            <a:r>
              <a:rPr lang="sl-SI" sz="2000"/>
              <a:t>Radioamaterska frekvenčna področja (4)</a:t>
            </a:r>
            <a:br>
              <a:rPr lang="sl-SI" sz="2000"/>
            </a:br>
            <a:endParaRPr lang="en-US" sz="2000"/>
          </a:p>
        </p:txBody>
      </p:sp>
      <p:sp>
        <p:nvSpPr>
          <p:cNvPr id="1215490" name="Rectangle 3"/>
          <p:cNvSpPr>
            <a:spLocks noGrp="1" noChangeArrowheads="1"/>
          </p:cNvSpPr>
          <p:nvPr>
            <p:ph type="body" idx="1"/>
          </p:nvPr>
        </p:nvSpPr>
        <p:spPr>
          <a:xfrm>
            <a:off x="479425" y="1468438"/>
            <a:ext cx="8229600" cy="2082800"/>
          </a:xfrm>
        </p:spPr>
        <p:txBody>
          <a:bodyPr/>
          <a:lstStyle/>
          <a:p>
            <a:pPr eaLnBrk="1" hangingPunct="1">
              <a:lnSpc>
                <a:spcPct val="80000"/>
              </a:lnSpc>
              <a:buFont typeface="Wingdings" pitchFamily="2" charset="2"/>
              <a:buNone/>
            </a:pPr>
            <a:r>
              <a:rPr lang="sl-SI" sz="800" b="1"/>
              <a:t>Naziv 	Amaterski		Notranja		Naziv		Kategorija</a:t>
            </a:r>
          </a:p>
          <a:p>
            <a:pPr eaLnBrk="1" hangingPunct="1">
              <a:lnSpc>
                <a:spcPct val="80000"/>
              </a:lnSpc>
              <a:buFont typeface="Wingdings" pitchFamily="2" charset="2"/>
              <a:buNone/>
            </a:pPr>
            <a:r>
              <a:rPr lang="sl-SI" sz="800" b="1"/>
              <a:t>amat.		frekvenčni		delitev amaterskega	radiokomunikacijske 	radijske</a:t>
            </a:r>
          </a:p>
          <a:p>
            <a:pPr eaLnBrk="1" hangingPunct="1">
              <a:lnSpc>
                <a:spcPct val="80000"/>
              </a:lnSpc>
              <a:buFont typeface="Wingdings" pitchFamily="2" charset="2"/>
              <a:buNone/>
            </a:pPr>
            <a:r>
              <a:rPr lang="sl-SI" sz="800" b="1"/>
              <a:t>frek.	 	pas:		frekvenčnega pasu:	storitve oziroma	storitve:</a:t>
            </a:r>
          </a:p>
          <a:p>
            <a:pPr eaLnBrk="1" hangingPunct="1">
              <a:lnSpc>
                <a:spcPct val="80000"/>
              </a:lnSpc>
              <a:buFont typeface="Wingdings" pitchFamily="2" charset="2"/>
              <a:buNone/>
            </a:pPr>
            <a:r>
              <a:rPr lang="sl-SI" sz="800" b="1"/>
              <a:t>pasu:				dejavnosti:</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r>
              <a:rPr lang="sl-SI" sz="800" b="1">
                <a:solidFill>
                  <a:srgbClr val="009900"/>
                </a:solidFill>
              </a:rPr>
              <a:t>134 GHz</a:t>
            </a:r>
            <a:r>
              <a:rPr lang="sl-SI" sz="800">
                <a:solidFill>
                  <a:srgbClr val="009900"/>
                </a:solidFill>
              </a:rPr>
              <a:t>	134-141 GHz		134-134,001 GHz	radioa. satelitska		primarna</a:t>
            </a:r>
          </a:p>
          <a:p>
            <a:pPr eaLnBrk="1" hangingPunct="1">
              <a:lnSpc>
                <a:spcPct val="80000"/>
              </a:lnSpc>
              <a:buFont typeface="Wingdings" pitchFamily="2" charset="2"/>
              <a:buNone/>
            </a:pPr>
            <a:r>
              <a:rPr lang="sl-SI" sz="800">
                <a:solidFill>
                  <a:srgbClr val="009900"/>
                </a:solidFill>
              </a:rPr>
              <a:t>				134,001-141 GHz	radioamaterska		primarna</a:t>
            </a:r>
          </a:p>
          <a:p>
            <a:pPr eaLnBrk="1" hangingPunct="1">
              <a:lnSpc>
                <a:spcPct val="80000"/>
              </a:lnSpc>
              <a:buFont typeface="Wingdings" pitchFamily="2" charset="2"/>
              <a:buNone/>
            </a:pPr>
            <a:r>
              <a:rPr lang="sl-SI" sz="800">
                <a:solidFill>
                  <a:srgbClr val="009900"/>
                </a:solidFill>
              </a:rPr>
              <a:t>						</a:t>
            </a:r>
          </a:p>
          <a:p>
            <a:pPr eaLnBrk="1" hangingPunct="1">
              <a:lnSpc>
                <a:spcPct val="80000"/>
              </a:lnSpc>
              <a:buFont typeface="Wingdings" pitchFamily="2" charset="2"/>
              <a:buNone/>
            </a:pPr>
            <a:r>
              <a:rPr lang="sl-SI" sz="800" b="1"/>
              <a:t>241 GHz</a:t>
            </a:r>
            <a:r>
              <a:rPr lang="sl-SI" sz="800"/>
              <a:t>	241-250 GHz		241-248 GHz		radioamaterska		sekundarna</a:t>
            </a:r>
          </a:p>
          <a:p>
            <a:pPr eaLnBrk="1" hangingPunct="1">
              <a:lnSpc>
                <a:spcPct val="80000"/>
              </a:lnSpc>
              <a:buFont typeface="Wingdings" pitchFamily="2" charset="2"/>
              <a:buNone/>
            </a:pPr>
            <a:r>
              <a:rPr lang="sl-SI" sz="800"/>
              <a:t>						radioa. satelitska		sekundarna</a:t>
            </a:r>
          </a:p>
          <a:p>
            <a:pPr eaLnBrk="1" hangingPunct="1">
              <a:lnSpc>
                <a:spcPct val="80000"/>
              </a:lnSpc>
              <a:buFont typeface="Wingdings" pitchFamily="2" charset="2"/>
              <a:buNone/>
            </a:pPr>
            <a:r>
              <a:rPr lang="sl-SI" sz="800"/>
              <a:t>				248-250 GHz		radioamaterska		primarna</a:t>
            </a:r>
            <a:endParaRPr lang="en-US" sz="800"/>
          </a:p>
          <a:p>
            <a:pPr eaLnBrk="1" hangingPunct="1">
              <a:lnSpc>
                <a:spcPct val="80000"/>
              </a:lnSpc>
              <a:buFont typeface="Wingdings" pitchFamily="2" charset="2"/>
              <a:buNone/>
            </a:pPr>
            <a:r>
              <a:rPr lang="sl-SI" sz="800"/>
              <a:t>						radioa. satelitska</a:t>
            </a:r>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sl-SI" sz="800"/>
          </a:p>
          <a:p>
            <a:pPr eaLnBrk="1" hangingPunct="1">
              <a:lnSpc>
                <a:spcPct val="80000"/>
              </a:lnSpc>
              <a:buFont typeface="Wingdings" pitchFamily="2" charset="2"/>
              <a:buNone/>
            </a:pPr>
            <a:endParaRPr lang="en-US" sz="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3" name="Rectangle 2"/>
          <p:cNvSpPr>
            <a:spLocks noGrp="1" noChangeArrowheads="1"/>
          </p:cNvSpPr>
          <p:nvPr>
            <p:ph type="title"/>
          </p:nvPr>
        </p:nvSpPr>
        <p:spPr/>
        <p:txBody>
          <a:bodyPr/>
          <a:lstStyle/>
          <a:p>
            <a:pPr eaLnBrk="1" hangingPunct="1"/>
            <a:r>
              <a:rPr lang="sl-SI"/>
              <a:t>Primer pokrivanja repetitorja</a:t>
            </a:r>
            <a:br>
              <a:rPr lang="sl-SI"/>
            </a:br>
            <a:r>
              <a:rPr lang="sl-SI"/>
              <a:t>(simulacije)</a:t>
            </a:r>
            <a:endParaRPr lang="en-US"/>
          </a:p>
        </p:txBody>
      </p:sp>
      <p:sp>
        <p:nvSpPr>
          <p:cNvPr id="1242114" name="Rectangle 3"/>
          <p:cNvSpPr>
            <a:spLocks noGrp="1" noChangeArrowheads="1"/>
          </p:cNvSpPr>
          <p:nvPr>
            <p:ph type="body" idx="1"/>
          </p:nvPr>
        </p:nvSpPr>
        <p:spPr>
          <a:xfrm>
            <a:off x="374650" y="1309688"/>
            <a:ext cx="8229600" cy="5119687"/>
          </a:xfrm>
        </p:spPr>
        <p:txBody>
          <a:bodyPr/>
          <a:lstStyle/>
          <a:p>
            <a:pPr eaLnBrk="1" hangingPunct="1">
              <a:buFont typeface="Wingdings" pitchFamily="2" charset="2"/>
              <a:buNone/>
            </a:pPr>
            <a:r>
              <a:rPr lang="sl-SI" sz="1200"/>
              <a:t>S55UMX UHF repetitor, 439.200 MHz</a:t>
            </a:r>
            <a:endParaRPr lang="en-US" sz="1200"/>
          </a:p>
        </p:txBody>
      </p:sp>
      <p:pic>
        <p:nvPicPr>
          <p:cNvPr id="1242115" name="Picture 4" descr="S55UMX-pokritost"/>
          <p:cNvPicPr>
            <a:picLocks noChangeAspect="1" noChangeArrowheads="1"/>
          </p:cNvPicPr>
          <p:nvPr/>
        </p:nvPicPr>
        <p:blipFill>
          <a:blip r:embed="rId3"/>
          <a:srcRect/>
          <a:stretch>
            <a:fillRect/>
          </a:stretch>
        </p:blipFill>
        <p:spPr bwMode="auto">
          <a:xfrm>
            <a:off x="793750" y="1560513"/>
            <a:ext cx="6089650" cy="5075237"/>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61" name="Rectangle 2"/>
          <p:cNvSpPr>
            <a:spLocks noGrp="1" noChangeArrowheads="1"/>
          </p:cNvSpPr>
          <p:nvPr>
            <p:ph type="title"/>
          </p:nvPr>
        </p:nvSpPr>
        <p:spPr/>
        <p:txBody>
          <a:bodyPr/>
          <a:lstStyle/>
          <a:p>
            <a:pPr eaLnBrk="1" hangingPunct="1"/>
            <a:r>
              <a:rPr lang="sl-SI"/>
              <a:t>Družbenokoristna vloga radioamaterjev</a:t>
            </a:r>
          </a:p>
        </p:txBody>
      </p:sp>
      <p:sp>
        <p:nvSpPr>
          <p:cNvPr id="1244162" name="Rectangle 3"/>
          <p:cNvSpPr>
            <a:spLocks noGrp="1" noChangeArrowheads="1"/>
          </p:cNvSpPr>
          <p:nvPr>
            <p:ph type="body" idx="1"/>
          </p:nvPr>
        </p:nvSpPr>
        <p:spPr/>
        <p:txBody>
          <a:bodyPr/>
          <a:lstStyle/>
          <a:p>
            <a:pPr eaLnBrk="1" hangingPunct="1"/>
            <a:endParaRPr lang="sl-SI"/>
          </a:p>
        </p:txBody>
      </p:sp>
      <p:pic>
        <p:nvPicPr>
          <p:cNvPr id="1244163" name="Picture 4" descr="reps"/>
          <p:cNvPicPr>
            <a:picLocks noChangeAspect="1" noChangeArrowheads="1"/>
          </p:cNvPicPr>
          <p:nvPr/>
        </p:nvPicPr>
        <p:blipFill>
          <a:blip r:embed="rId2"/>
          <a:srcRect/>
          <a:stretch>
            <a:fillRect/>
          </a:stretch>
        </p:blipFill>
        <p:spPr bwMode="auto">
          <a:xfrm>
            <a:off x="514350" y="1476375"/>
            <a:ext cx="3727450" cy="2784475"/>
          </a:xfrm>
          <a:prstGeom prst="rect">
            <a:avLst/>
          </a:prstGeom>
          <a:noFill/>
          <a:ln w="9525">
            <a:noFill/>
            <a:miter lim="800000"/>
            <a:headEnd/>
            <a:tailEnd/>
          </a:ln>
        </p:spPr>
      </p:pic>
      <p:pic>
        <p:nvPicPr>
          <p:cNvPr id="1244164" name="Picture 5" descr="aron"/>
          <p:cNvPicPr>
            <a:picLocks noChangeAspect="1" noChangeArrowheads="1"/>
          </p:cNvPicPr>
          <p:nvPr/>
        </p:nvPicPr>
        <p:blipFill>
          <a:blip r:embed="rId3"/>
          <a:srcRect/>
          <a:stretch>
            <a:fillRect/>
          </a:stretch>
        </p:blipFill>
        <p:spPr bwMode="auto">
          <a:xfrm>
            <a:off x="4827588" y="1590675"/>
            <a:ext cx="3781425" cy="2838450"/>
          </a:xfrm>
          <a:prstGeom prst="rect">
            <a:avLst/>
          </a:prstGeom>
          <a:noFill/>
          <a:ln w="9525">
            <a:noFill/>
            <a:miter lim="800000"/>
            <a:headEnd/>
            <a:tailEnd/>
          </a:ln>
        </p:spPr>
      </p:pic>
      <p:pic>
        <p:nvPicPr>
          <p:cNvPr id="1244165" name="Picture 6"/>
          <p:cNvPicPr>
            <a:picLocks noChangeAspect="1" noChangeArrowheads="1"/>
          </p:cNvPicPr>
          <p:nvPr/>
        </p:nvPicPr>
        <p:blipFill>
          <a:blip r:embed="rId4"/>
          <a:srcRect/>
          <a:stretch>
            <a:fillRect/>
          </a:stretch>
        </p:blipFill>
        <p:spPr bwMode="auto">
          <a:xfrm>
            <a:off x="2457450" y="3957638"/>
            <a:ext cx="3521075" cy="2640012"/>
          </a:xfrm>
          <a:prstGeom prst="rect">
            <a:avLst/>
          </a:prstGeom>
          <a:noFill/>
          <a:ln w="9525">
            <a:no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5" name="Rectangle 2"/>
          <p:cNvSpPr>
            <a:spLocks noGrp="1" noChangeArrowheads="1"/>
          </p:cNvSpPr>
          <p:nvPr>
            <p:ph type="title"/>
          </p:nvPr>
        </p:nvSpPr>
        <p:spPr/>
        <p:txBody>
          <a:bodyPr/>
          <a:lstStyle/>
          <a:p>
            <a:pPr eaLnBrk="1" hangingPunct="1"/>
            <a:r>
              <a:rPr lang="sl-SI"/>
              <a:t>Elektrotehnika in radiotehnika (1)</a:t>
            </a:r>
          </a:p>
        </p:txBody>
      </p:sp>
      <p:sp>
        <p:nvSpPr>
          <p:cNvPr id="1245186" name="Rectangle 3"/>
          <p:cNvSpPr>
            <a:spLocks noGrp="1" noChangeArrowheads="1"/>
          </p:cNvSpPr>
          <p:nvPr>
            <p:ph type="body" idx="1"/>
          </p:nvPr>
        </p:nvSpPr>
        <p:spPr>
          <a:xfrm>
            <a:off x="36513" y="1468438"/>
            <a:ext cx="9047162" cy="4849812"/>
          </a:xfrm>
        </p:spPr>
        <p:txBody>
          <a:bodyPr/>
          <a:lstStyle/>
          <a:p>
            <a:pPr marL="869950" lvl="1" indent="-412750" eaLnBrk="1" hangingPunct="1">
              <a:buFont typeface="Wingdings" pitchFamily="2" charset="2"/>
              <a:buAutoNum type="arabicPeriod"/>
            </a:pPr>
            <a:r>
              <a:rPr lang="sl-SI"/>
              <a:t>Električna, elektromagnetna in radijska teorija (EERT)</a:t>
            </a:r>
          </a:p>
          <a:p>
            <a:pPr marL="1285875" lvl="2" indent="-371475" eaLnBrk="1" hangingPunct="1">
              <a:buFont typeface="Wingdings" pitchFamily="2" charset="2"/>
              <a:buAutoNum type="alphaLcParenR"/>
            </a:pPr>
            <a:r>
              <a:rPr lang="sl-SI"/>
              <a:t>Prevodnost </a:t>
            </a:r>
            <a:r>
              <a:rPr lang="sl-SI" sz="1600"/>
              <a:t>(Ohmov zakon: tok, napetost in upornost, moč)</a:t>
            </a:r>
          </a:p>
          <a:p>
            <a:pPr marL="1285875" lvl="2" indent="-371475" eaLnBrk="1" hangingPunct="1">
              <a:buFont typeface="Wingdings" pitchFamily="2" charset="2"/>
              <a:buAutoNum type="alphaLcParenR"/>
            </a:pPr>
            <a:r>
              <a:rPr lang="sl-SI"/>
              <a:t>Napajalni viri </a:t>
            </a:r>
            <a:r>
              <a:rPr lang="sl-SI" sz="1600"/>
              <a:t>(baterije in električno omrežje)</a:t>
            </a:r>
          </a:p>
          <a:p>
            <a:pPr marL="1285875" lvl="2" indent="-371475" eaLnBrk="1" hangingPunct="1">
              <a:buFont typeface="Wingdings" pitchFamily="2" charset="2"/>
              <a:buAutoNum type="alphaLcParenR"/>
            </a:pPr>
            <a:r>
              <a:rPr lang="sl-SI"/>
              <a:t>Radijski valovi </a:t>
            </a:r>
            <a:r>
              <a:rPr lang="sl-SI" sz="1600"/>
              <a:t>(EMV, hitrost, frekvenca, valovna dolžina, polarizacija)</a:t>
            </a:r>
          </a:p>
          <a:p>
            <a:pPr marL="1285875" lvl="2" indent="-371475" eaLnBrk="1" hangingPunct="1">
              <a:buFont typeface="Wingdings" pitchFamily="2" charset="2"/>
              <a:buAutoNum type="alphaLcParenR"/>
            </a:pPr>
            <a:r>
              <a:rPr lang="sl-SI"/>
              <a:t>Zvočni in digitalni signali</a:t>
            </a:r>
          </a:p>
          <a:p>
            <a:pPr marL="1285875" lvl="2" indent="-371475" eaLnBrk="1" hangingPunct="1">
              <a:buFont typeface="Wingdings" pitchFamily="2" charset="2"/>
              <a:buAutoNum type="alphaLcParenR"/>
            </a:pPr>
            <a:r>
              <a:rPr lang="sl-SI"/>
              <a:t>Modulirani signali </a:t>
            </a:r>
            <a:r>
              <a:rPr lang="sl-SI" sz="1600"/>
              <a:t>(prednosti in slabosti AM, SSB, FM, nosilec, …)</a:t>
            </a:r>
          </a:p>
          <a:p>
            <a:pPr marL="1285875" lvl="2" indent="-371475" eaLnBrk="1" hangingPunct="1">
              <a:buFont typeface="Wingdings" pitchFamily="2" charset="2"/>
              <a:buAutoNum type="alphaLcParenR"/>
            </a:pPr>
            <a:r>
              <a:rPr lang="sl-SI"/>
              <a:t>Moč </a:t>
            </a:r>
            <a:r>
              <a:rPr lang="sl-SI" sz="1600"/>
              <a:t>(enosmerna vhodna moč in visokofrekvenčna izhodna moč)</a:t>
            </a:r>
          </a:p>
          <a:p>
            <a:pPr marL="869950" lvl="1" indent="-412750" eaLnBrk="1" hangingPunct="1">
              <a:buFont typeface="Wingdings" pitchFamily="2" charset="2"/>
              <a:buAutoNum type="arabicPeriod"/>
            </a:pPr>
            <a:r>
              <a:rPr lang="sl-SI"/>
              <a:t>Komponente</a:t>
            </a:r>
          </a:p>
          <a:p>
            <a:pPr marL="1285875" lvl="2" indent="-371475" eaLnBrk="1" hangingPunct="1">
              <a:buFont typeface="Wingdings" pitchFamily="2" charset="2"/>
              <a:buAutoNum type="alphaLcParenR"/>
            </a:pPr>
            <a:r>
              <a:rPr lang="sl-SI"/>
              <a:t>Upor </a:t>
            </a:r>
            <a:r>
              <a:rPr lang="sl-SI" sz="1600"/>
              <a:t>(moč na uporu, serijska in paralelna vezava, …)</a:t>
            </a:r>
          </a:p>
          <a:p>
            <a:pPr marL="1285875" lvl="2" indent="-371475" eaLnBrk="1" hangingPunct="1">
              <a:buFont typeface="Wingdings" pitchFamily="2" charset="2"/>
              <a:buAutoNum type="alphaLcParenR"/>
            </a:pPr>
            <a:r>
              <a:rPr lang="sl-SI"/>
              <a:t>Kondenzator </a:t>
            </a:r>
            <a:r>
              <a:rPr lang="sl-SI" sz="1600"/>
              <a:t>(lastnosti, serijska in paralelna vezava, …)</a:t>
            </a:r>
          </a:p>
          <a:p>
            <a:pPr marL="1285875" lvl="2" indent="-371475" eaLnBrk="1" hangingPunct="1">
              <a:buFont typeface="Wingdings" pitchFamily="2" charset="2"/>
              <a:buAutoNum type="alphaLcParenR"/>
            </a:pPr>
            <a:r>
              <a:rPr lang="sl-SI"/>
              <a:t>Tuljava </a:t>
            </a:r>
            <a:r>
              <a:rPr lang="sl-SI" sz="1600"/>
              <a:t>(lastna induktivnost tuljave)</a:t>
            </a:r>
          </a:p>
          <a:p>
            <a:pPr marL="1285875" lvl="2" indent="-371475" eaLnBrk="1" hangingPunct="1">
              <a:buFont typeface="Wingdings" pitchFamily="2" charset="2"/>
              <a:buAutoNum type="alphaLcParenR"/>
            </a:pPr>
            <a:r>
              <a:rPr lang="sl-SI"/>
              <a:t>Uporaba transformatorja </a:t>
            </a:r>
            <a:r>
              <a:rPr lang="sl-SI" sz="1600"/>
              <a:t>(kvalitativen opis transformacij)</a:t>
            </a:r>
          </a:p>
          <a:p>
            <a:pPr marL="1285875" lvl="2" indent="-371475" eaLnBrk="1" hangingPunct="1">
              <a:buFont typeface="Wingdings" pitchFamily="2" charset="2"/>
              <a:buAutoNum type="alphaLcParenR"/>
            </a:pPr>
            <a:r>
              <a:rPr lang="sl-SI"/>
              <a:t>Dioda </a:t>
            </a:r>
            <a:r>
              <a:rPr lang="sl-SI" sz="1600"/>
              <a:t>(uporaba diod – usmerniška, Zener in LED dioda)</a:t>
            </a:r>
          </a:p>
          <a:p>
            <a:pPr marL="1285875" lvl="2" indent="-371475" eaLnBrk="1" hangingPunct="1">
              <a:buFont typeface="Wingdings" pitchFamily="2" charset="2"/>
              <a:buAutoNum type="alphaLcParenR"/>
            </a:pPr>
            <a:r>
              <a:rPr lang="sl-SI"/>
              <a:t>Tranzistor </a:t>
            </a:r>
            <a:r>
              <a:rPr lang="sl-SI" sz="1600"/>
              <a:t>(ojačevalnik ali oscilator)</a:t>
            </a:r>
            <a:r>
              <a:rPr lang="sl-SI"/>
              <a:t> </a:t>
            </a:r>
          </a:p>
          <a:p>
            <a:pPr marL="1285875" lvl="2" indent="-371475" eaLnBrk="1" hangingPunct="1">
              <a:buFont typeface="Wingdings" pitchFamily="2" charset="2"/>
              <a:buAutoNum type="alphaLcParenR"/>
            </a:pPr>
            <a:r>
              <a:rPr lang="sl-SI"/>
              <a:t>Druge komponente </a:t>
            </a:r>
            <a:r>
              <a:rPr lang="sl-SI" sz="1600"/>
              <a:t>(serijski in paralelni nihajni krog)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2"/>
          <p:cNvSpPr>
            <a:spLocks noGrp="1" noChangeArrowheads="1"/>
          </p:cNvSpPr>
          <p:nvPr>
            <p:ph type="title"/>
          </p:nvPr>
        </p:nvSpPr>
        <p:spPr/>
        <p:txBody>
          <a:bodyPr/>
          <a:lstStyle/>
          <a:p>
            <a:pPr eaLnBrk="1" hangingPunct="1"/>
            <a:r>
              <a:rPr lang="sl-SI"/>
              <a:t>Zemljevid z conami ITU</a:t>
            </a:r>
          </a:p>
        </p:txBody>
      </p:sp>
      <p:sp>
        <p:nvSpPr>
          <p:cNvPr id="1086466" name="Rectangle 3"/>
          <p:cNvSpPr>
            <a:spLocks noGrp="1" noChangeArrowheads="1"/>
          </p:cNvSpPr>
          <p:nvPr>
            <p:ph type="body" idx="1"/>
          </p:nvPr>
        </p:nvSpPr>
        <p:spPr/>
        <p:txBody>
          <a:bodyPr/>
          <a:lstStyle/>
          <a:p>
            <a:pPr eaLnBrk="1" hangingPunct="1"/>
            <a:endParaRPr lang="sl-SI"/>
          </a:p>
        </p:txBody>
      </p:sp>
      <p:pic>
        <p:nvPicPr>
          <p:cNvPr id="1086467" name="Picture 4" descr="ITU_ZONE"/>
          <p:cNvPicPr>
            <a:picLocks noChangeAspect="1" noChangeArrowheads="1"/>
          </p:cNvPicPr>
          <p:nvPr/>
        </p:nvPicPr>
        <p:blipFill>
          <a:blip r:embed="rId2"/>
          <a:srcRect/>
          <a:stretch>
            <a:fillRect/>
          </a:stretch>
        </p:blipFill>
        <p:spPr bwMode="auto">
          <a:xfrm>
            <a:off x="330200" y="1387475"/>
            <a:ext cx="8469313" cy="5265738"/>
          </a:xfrm>
          <a:prstGeom prst="rect">
            <a:avLst/>
          </a:prstGeom>
          <a:noFill/>
          <a:ln w="9525">
            <a:noFill/>
            <a:miter lim="800000"/>
            <a:headEnd/>
            <a:tailEnd/>
          </a:ln>
        </p:spPr>
      </p:pic>
      <p:sp>
        <p:nvSpPr>
          <p:cNvPr id="1086468" name="Oval 5"/>
          <p:cNvSpPr>
            <a:spLocks noChangeArrowheads="1"/>
          </p:cNvSpPr>
          <p:nvPr/>
        </p:nvSpPr>
        <p:spPr bwMode="auto">
          <a:xfrm>
            <a:off x="1176338" y="2365375"/>
            <a:ext cx="465137" cy="392113"/>
          </a:xfrm>
          <a:prstGeom prst="ellipse">
            <a:avLst/>
          </a:prstGeom>
          <a:noFill/>
          <a:ln w="57150">
            <a:solidFill>
              <a:srgbClr val="FF3300"/>
            </a:solidFill>
            <a:round/>
            <a:headEnd type="none" w="sm" len="sm"/>
            <a:tailEnd type="none" w="sm" len="sm"/>
          </a:ln>
        </p:spPr>
        <p:txBody>
          <a:bodyPr anchor="ctr">
            <a:spAutoFit/>
          </a:bodyPr>
          <a:lstStyle/>
          <a:p>
            <a:pPr eaLnBrk="0" hangingPunct="0">
              <a:spcBef>
                <a:spcPct val="20000"/>
              </a:spcBef>
              <a:buClr>
                <a:schemeClr val="tx2"/>
              </a:buClr>
              <a:buSzPct val="75000"/>
              <a:buFont typeface="Monotype Sorts"/>
              <a:buChar char="n"/>
            </a:pPr>
            <a:endParaRPr lang="sl-SI"/>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09" name="Rectangle 2"/>
          <p:cNvSpPr>
            <a:spLocks noGrp="1" noChangeArrowheads="1"/>
          </p:cNvSpPr>
          <p:nvPr>
            <p:ph type="title"/>
          </p:nvPr>
        </p:nvSpPr>
        <p:spPr/>
        <p:txBody>
          <a:bodyPr/>
          <a:lstStyle/>
          <a:p>
            <a:pPr eaLnBrk="1" hangingPunct="1"/>
            <a:r>
              <a:rPr lang="sl-SI"/>
              <a:t>Elektrotehnika in radiotehnika (2)</a:t>
            </a:r>
          </a:p>
        </p:txBody>
      </p:sp>
      <p:sp>
        <p:nvSpPr>
          <p:cNvPr id="1246210" name="Rectangle 3"/>
          <p:cNvSpPr>
            <a:spLocks noGrp="1" noChangeArrowheads="1"/>
          </p:cNvSpPr>
          <p:nvPr>
            <p:ph type="body" idx="1"/>
          </p:nvPr>
        </p:nvSpPr>
        <p:spPr>
          <a:xfrm>
            <a:off x="22225" y="1468438"/>
            <a:ext cx="8229600" cy="4849812"/>
          </a:xfrm>
        </p:spPr>
        <p:txBody>
          <a:bodyPr/>
          <a:lstStyle/>
          <a:p>
            <a:pPr marL="838200" lvl="1" indent="-381000" eaLnBrk="1" hangingPunct="1">
              <a:buFont typeface="Wingdings" pitchFamily="2" charset="2"/>
              <a:buAutoNum type="arabicPeriod" startAt="3"/>
            </a:pPr>
            <a:r>
              <a:rPr lang="sl-SI"/>
              <a:t>Električna vezja</a:t>
            </a:r>
          </a:p>
          <a:p>
            <a:pPr marL="1257300" lvl="2" indent="-342900" eaLnBrk="1" hangingPunct="1">
              <a:buFont typeface="Wingdings" pitchFamily="2" charset="2"/>
              <a:buAutoNum type="alphaLcParenR"/>
            </a:pPr>
            <a:r>
              <a:rPr lang="sl-SI"/>
              <a:t>Filtri </a:t>
            </a:r>
            <a:r>
              <a:rPr lang="sl-SI" sz="1600"/>
              <a:t>(zgolj namen in uporaba)</a:t>
            </a:r>
          </a:p>
          <a:p>
            <a:pPr marL="838200" lvl="1" indent="-381000" eaLnBrk="1" hangingPunct="1">
              <a:buFont typeface="Wingdings" pitchFamily="2" charset="2"/>
              <a:buAutoNum type="arabicPeriod" startAt="3"/>
            </a:pPr>
            <a:r>
              <a:rPr lang="sl-SI"/>
              <a:t>Sprejemniki</a:t>
            </a:r>
          </a:p>
          <a:p>
            <a:pPr marL="1257300" lvl="2" indent="-342900" eaLnBrk="1" hangingPunct="1">
              <a:buFont typeface="Wingdings" pitchFamily="2" charset="2"/>
              <a:buAutoNum type="alphaLcParenR"/>
            </a:pPr>
            <a:r>
              <a:rPr lang="sl-SI"/>
              <a:t>Vrste sprejemnikov </a:t>
            </a:r>
            <a:r>
              <a:rPr lang="sl-SI" sz="1600"/>
              <a:t>(detektorski, enojni superheterodinski)</a:t>
            </a:r>
          </a:p>
          <a:p>
            <a:pPr marL="1257300" lvl="2" indent="-342900" eaLnBrk="1" hangingPunct="1">
              <a:buFont typeface="Wingdings" pitchFamily="2" charset="2"/>
              <a:buAutoNum type="alphaLcParenR"/>
            </a:pPr>
            <a:r>
              <a:rPr lang="sl-SI"/>
              <a:t>Blok sheme </a:t>
            </a:r>
            <a:r>
              <a:rPr lang="sl-SI" sz="1600"/>
              <a:t>(CW, AM, SSB, FM)</a:t>
            </a:r>
          </a:p>
          <a:p>
            <a:pPr marL="1257300" lvl="2" indent="-342900" eaLnBrk="1" hangingPunct="1">
              <a:buFont typeface="Wingdings" pitchFamily="2" charset="2"/>
              <a:buAutoNum type="alphaLcParenR"/>
            </a:pPr>
            <a:r>
              <a:rPr lang="sl-SI"/>
              <a:t>Delovanje in namen posameznih stopenj </a:t>
            </a:r>
            <a:r>
              <a:rPr lang="sl-SI" sz="1600"/>
              <a:t>(le obravnava na 					         blok shemi)</a:t>
            </a:r>
          </a:p>
          <a:p>
            <a:pPr marL="838200" lvl="1" indent="-381000" eaLnBrk="1" hangingPunct="1">
              <a:buFont typeface="Wingdings" pitchFamily="2" charset="2"/>
              <a:buAutoNum type="arabicPeriod" startAt="3"/>
            </a:pPr>
            <a:r>
              <a:rPr lang="sl-SI"/>
              <a:t>Oddajniki</a:t>
            </a:r>
          </a:p>
          <a:p>
            <a:pPr marL="1257300" lvl="2" indent="-342900" eaLnBrk="1" hangingPunct="1">
              <a:buFont typeface="Wingdings" pitchFamily="2" charset="2"/>
              <a:buAutoNum type="alphaLcParenR"/>
            </a:pPr>
            <a:r>
              <a:rPr lang="sl-SI"/>
              <a:t>Blok sheme </a:t>
            </a:r>
            <a:r>
              <a:rPr lang="sl-SI" sz="1600"/>
              <a:t>(CW, SSB, FM)</a:t>
            </a:r>
          </a:p>
          <a:p>
            <a:pPr marL="1257300" lvl="2" indent="-342900" eaLnBrk="1" hangingPunct="1">
              <a:buFont typeface="Wingdings" pitchFamily="2" charset="2"/>
              <a:buAutoNum type="alphaLcParenR"/>
            </a:pPr>
            <a:r>
              <a:rPr lang="sl-SI"/>
              <a:t>Delovanje in namen posameznih stopenj </a:t>
            </a:r>
            <a:r>
              <a:rPr lang="sl-SI" sz="1600"/>
              <a:t>(le obravnava na 					         blok shemi)</a:t>
            </a:r>
          </a:p>
          <a:p>
            <a:pPr marL="1257300" lvl="2" indent="-342900" eaLnBrk="1" hangingPunct="1">
              <a:buFont typeface="Wingdings" pitchFamily="2" charset="2"/>
              <a:buAutoNum type="alphaLcParenR"/>
            </a:pPr>
            <a:r>
              <a:rPr lang="sl-SI"/>
              <a:t>Lastnosti oddajnika</a:t>
            </a:r>
            <a:r>
              <a:rPr lang="sl-SI" sz="1600"/>
              <a:t> (le preprost opis)</a:t>
            </a:r>
          </a:p>
          <a:p>
            <a:pPr marL="1257300" lvl="2" indent="-342900" eaLnBrk="1" hangingPunct="1">
              <a:buFont typeface="Wingdings" pitchFamily="2" charset="2"/>
              <a:buAutoNum type="alphaLcParenR"/>
            </a:pPr>
            <a:endParaRPr lang="sl-SI" sz="1600"/>
          </a:p>
          <a:p>
            <a:pPr marL="838200" lvl="1" indent="-381000" eaLnBrk="1" hangingPunct="1">
              <a:buFont typeface="Wingdings" pitchFamily="2" charset="2"/>
              <a:buAutoNum type="arabicPeriod" startAt="3"/>
            </a:pPr>
            <a:endParaRPr lang="sl-SI"/>
          </a:p>
          <a:p>
            <a:pPr marL="381000" indent="-381000" eaLnBrk="1" hangingPunct="1"/>
            <a:endParaRPr lang="sl-SI"/>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3" name="Rectangle 2"/>
          <p:cNvSpPr>
            <a:spLocks noGrp="1" noChangeArrowheads="1"/>
          </p:cNvSpPr>
          <p:nvPr>
            <p:ph type="title"/>
          </p:nvPr>
        </p:nvSpPr>
        <p:spPr/>
        <p:txBody>
          <a:bodyPr/>
          <a:lstStyle/>
          <a:p>
            <a:pPr eaLnBrk="1" hangingPunct="1"/>
            <a:r>
              <a:rPr lang="sl-SI"/>
              <a:t>Elektrotehnika in radiotehnika (3)</a:t>
            </a:r>
          </a:p>
        </p:txBody>
      </p:sp>
      <p:sp>
        <p:nvSpPr>
          <p:cNvPr id="1247234" name="Rectangle 3"/>
          <p:cNvSpPr>
            <a:spLocks noGrp="1" noChangeArrowheads="1"/>
          </p:cNvSpPr>
          <p:nvPr>
            <p:ph type="body" idx="1"/>
          </p:nvPr>
        </p:nvSpPr>
        <p:spPr>
          <a:xfrm>
            <a:off x="22225" y="1468438"/>
            <a:ext cx="8229600" cy="4849812"/>
          </a:xfrm>
        </p:spPr>
        <p:txBody>
          <a:bodyPr/>
          <a:lstStyle/>
          <a:p>
            <a:pPr marL="838200" lvl="1" indent="-381000" eaLnBrk="1" hangingPunct="1">
              <a:buFont typeface="Wingdings" pitchFamily="2" charset="2"/>
              <a:buAutoNum type="arabicPeriod" startAt="6"/>
            </a:pPr>
            <a:r>
              <a:rPr lang="sl-SI"/>
              <a:t>Antene in antenski vodi (AAV)</a:t>
            </a:r>
          </a:p>
          <a:p>
            <a:pPr marL="1257300" lvl="2" indent="-342900" eaLnBrk="1" hangingPunct="1">
              <a:buFont typeface="Wingdings" pitchFamily="2" charset="2"/>
              <a:buAutoNum type="alphaLcParenR"/>
            </a:pPr>
            <a:r>
              <a:rPr lang="sl-SI"/>
              <a:t>Vrste anten </a:t>
            </a:r>
            <a:r>
              <a:rPr lang="sl-SI" sz="1600"/>
              <a:t>(zgolj konstrukcija, smerne lastnosti in polarizacija)</a:t>
            </a:r>
          </a:p>
          <a:p>
            <a:pPr marL="1257300" lvl="2" indent="-342900" eaLnBrk="1" hangingPunct="1">
              <a:buFont typeface="Wingdings" pitchFamily="2" charset="2"/>
              <a:buAutoNum type="alphaLcParenR"/>
            </a:pPr>
            <a:r>
              <a:rPr lang="sl-SI"/>
              <a:t>Načini napajanja anten </a:t>
            </a:r>
            <a:r>
              <a:rPr lang="sl-SI" sz="1600"/>
              <a:t>(simetrični in koaksialni vod)</a:t>
            </a:r>
          </a:p>
          <a:p>
            <a:pPr marL="1257300" lvl="2" indent="-342900" eaLnBrk="1" hangingPunct="1">
              <a:buFont typeface="Wingdings" pitchFamily="2" charset="2"/>
              <a:buAutoNum type="alphaLcParenR"/>
            </a:pPr>
            <a:r>
              <a:rPr lang="sl-SI"/>
              <a:t>Prilagoditev anten </a:t>
            </a:r>
            <a:r>
              <a:rPr lang="sl-SI" sz="1600"/>
              <a:t>(namen naprav za prilagoditve anten)</a:t>
            </a:r>
            <a:r>
              <a:rPr lang="sl-SI"/>
              <a:t> </a:t>
            </a:r>
          </a:p>
          <a:p>
            <a:pPr marL="838200" lvl="1" indent="-381000" eaLnBrk="1" hangingPunct="1">
              <a:buFont typeface="Wingdings" pitchFamily="2" charset="2"/>
              <a:buAutoNum type="arabicPeriod" startAt="6"/>
            </a:pPr>
            <a:r>
              <a:rPr lang="sl-SI"/>
              <a:t>Propagacije </a:t>
            </a:r>
            <a:r>
              <a:rPr lang="sl-SI" sz="1800"/>
              <a:t>(zgolj enostavni opisi)</a:t>
            </a:r>
          </a:p>
          <a:p>
            <a:pPr marL="1257300" lvl="2" indent="-342900" eaLnBrk="1" hangingPunct="1">
              <a:buFont typeface="Wingdings" pitchFamily="2" charset="2"/>
              <a:buAutoNum type="alphaLcParenR"/>
            </a:pPr>
            <a:r>
              <a:rPr lang="sl-SI"/>
              <a:t>Zgradba Ionosfere in njen vpliv na razširjanje KV</a:t>
            </a:r>
          </a:p>
          <a:p>
            <a:pPr marL="1257300" lvl="2" indent="-342900" eaLnBrk="1" hangingPunct="1">
              <a:buFont typeface="Wingdings" pitchFamily="2" charset="2"/>
              <a:buAutoNum type="alphaLcParenR"/>
            </a:pPr>
            <a:r>
              <a:rPr lang="sl-SI"/>
              <a:t>Feding</a:t>
            </a:r>
          </a:p>
          <a:p>
            <a:pPr marL="1257300" lvl="2" indent="-342900" eaLnBrk="1" hangingPunct="1">
              <a:buFont typeface="Wingdings" pitchFamily="2" charset="2"/>
              <a:buAutoNum type="alphaLcParenR"/>
            </a:pPr>
            <a:r>
              <a:rPr lang="sl-SI"/>
              <a:t>Troposfera</a:t>
            </a:r>
          </a:p>
          <a:p>
            <a:pPr marL="1257300" lvl="2" indent="-342900" eaLnBrk="1" hangingPunct="1">
              <a:buFont typeface="Wingdings" pitchFamily="2" charset="2"/>
              <a:buAutoNum type="alphaLcParenR"/>
            </a:pPr>
            <a:r>
              <a:rPr lang="sl-SI"/>
              <a:t>Vpliv vremenskih razmer</a:t>
            </a:r>
          </a:p>
          <a:p>
            <a:pPr marL="1257300" lvl="2" indent="-342900" eaLnBrk="1" hangingPunct="1">
              <a:buFont typeface="Wingdings" pitchFamily="2" charset="2"/>
              <a:buAutoNum type="alphaLcParenR"/>
            </a:pPr>
            <a:r>
              <a:rPr lang="sl-SI"/>
              <a:t>Razdelitev radijskega spektra </a:t>
            </a:r>
            <a:r>
              <a:rPr lang="sl-SI" sz="1600"/>
              <a:t>(KV, UKV, …)</a:t>
            </a:r>
          </a:p>
          <a:p>
            <a:pPr marL="1257300" lvl="2" indent="-342900" eaLnBrk="1" hangingPunct="1">
              <a:buFont typeface="Wingdings" pitchFamily="2" charset="2"/>
              <a:buAutoNum type="alphaLcParenR"/>
            </a:pPr>
            <a:r>
              <a:rPr lang="sl-SI"/>
              <a:t>Razmerje med frekvenco in valovno dolžino.</a:t>
            </a:r>
          </a:p>
          <a:p>
            <a:pPr marL="381000" indent="-381000" eaLnBrk="1" hangingPunct="1">
              <a:buFont typeface="Wingdings" pitchFamily="2" charset="2"/>
              <a:buNone/>
            </a:pPr>
            <a:endParaRPr lang="sl-SI"/>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2"/>
          <p:cNvSpPr>
            <a:spLocks noGrp="1" noChangeArrowheads="1"/>
          </p:cNvSpPr>
          <p:nvPr>
            <p:ph type="title"/>
          </p:nvPr>
        </p:nvSpPr>
        <p:spPr/>
        <p:txBody>
          <a:bodyPr/>
          <a:lstStyle/>
          <a:p>
            <a:pPr eaLnBrk="1" hangingPunct="1"/>
            <a:r>
              <a:rPr lang="sl-SI"/>
              <a:t>Elektrotehnika in radiotehnika (4)</a:t>
            </a:r>
          </a:p>
        </p:txBody>
      </p:sp>
      <p:sp>
        <p:nvSpPr>
          <p:cNvPr id="1248258" name="Rectangle 3"/>
          <p:cNvSpPr>
            <a:spLocks noGrp="1" noChangeArrowheads="1"/>
          </p:cNvSpPr>
          <p:nvPr>
            <p:ph type="body" idx="1"/>
          </p:nvPr>
        </p:nvSpPr>
        <p:spPr>
          <a:xfrm>
            <a:off x="22225" y="1468438"/>
            <a:ext cx="8229600" cy="5191125"/>
          </a:xfrm>
        </p:spPr>
        <p:txBody>
          <a:bodyPr/>
          <a:lstStyle/>
          <a:p>
            <a:pPr marL="838200" lvl="1" indent="-381000" eaLnBrk="1" hangingPunct="1">
              <a:lnSpc>
                <a:spcPct val="90000"/>
              </a:lnSpc>
              <a:buFont typeface="Wingdings" pitchFamily="2" charset="2"/>
              <a:buAutoNum type="arabicPeriod" startAt="8"/>
            </a:pPr>
            <a:r>
              <a:rPr lang="sl-SI"/>
              <a:t>Meritve</a:t>
            </a:r>
          </a:p>
          <a:p>
            <a:pPr marL="1257300" lvl="2" indent="-342900" eaLnBrk="1" hangingPunct="1">
              <a:lnSpc>
                <a:spcPct val="90000"/>
              </a:lnSpc>
              <a:buFont typeface="Wingdings" pitchFamily="2" charset="2"/>
              <a:buAutoNum type="alphaLcPeriod"/>
            </a:pPr>
            <a:r>
              <a:rPr lang="sl-SI"/>
              <a:t>Načini merjenja </a:t>
            </a:r>
            <a:r>
              <a:rPr lang="sl-SI" sz="1600"/>
              <a:t>(tok, napetost, upornost, moč, frekvenca)</a:t>
            </a:r>
          </a:p>
          <a:p>
            <a:pPr marL="1257300" lvl="2" indent="-342900" eaLnBrk="1" hangingPunct="1">
              <a:lnSpc>
                <a:spcPct val="90000"/>
              </a:lnSpc>
              <a:buFont typeface="Wingdings" pitchFamily="2" charset="2"/>
              <a:buAutoNum type="alphaLcPeriod"/>
            </a:pPr>
            <a:r>
              <a:rPr lang="sl-SI"/>
              <a:t>Merilni inštrumenti </a:t>
            </a:r>
            <a:r>
              <a:rPr lang="sl-SI" sz="1600"/>
              <a:t>(AVO, SWR, absorbcijski merilnik  </a:t>
            </a:r>
            <a:br>
              <a:rPr lang="sl-SI" sz="1600"/>
            </a:br>
            <a:r>
              <a:rPr lang="sl-SI" sz="1600"/>
              <a:t>                                 frekvence, umetno breme)</a:t>
            </a:r>
          </a:p>
          <a:p>
            <a:pPr marL="838200" lvl="1" indent="-381000" eaLnBrk="1" hangingPunct="1">
              <a:lnSpc>
                <a:spcPct val="90000"/>
              </a:lnSpc>
              <a:buFont typeface="Wingdings" pitchFamily="2" charset="2"/>
              <a:buAutoNum type="arabicPeriod" startAt="8"/>
            </a:pPr>
            <a:r>
              <a:rPr lang="sl-SI"/>
              <a:t>Motnje in njihovo odpravljanje</a:t>
            </a:r>
          </a:p>
          <a:p>
            <a:pPr marL="1257300" lvl="2" indent="-342900" eaLnBrk="1" hangingPunct="1">
              <a:lnSpc>
                <a:spcPct val="90000"/>
              </a:lnSpc>
              <a:buFont typeface="Wingdings" pitchFamily="2" charset="2"/>
              <a:buAutoNum type="alphaLcParenR"/>
            </a:pPr>
            <a:r>
              <a:rPr lang="sl-SI"/>
              <a:t>Motnje v el. napravah </a:t>
            </a:r>
            <a:r>
              <a:rPr lang="sl-SI" sz="1600"/>
              <a:t>(interferenca z radijskimi in TV signali, avdio naprave)</a:t>
            </a:r>
          </a:p>
          <a:p>
            <a:pPr marL="1257300" lvl="2" indent="-342900" eaLnBrk="1" hangingPunct="1">
              <a:lnSpc>
                <a:spcPct val="90000"/>
              </a:lnSpc>
              <a:buFont typeface="Wingdings" pitchFamily="2" charset="2"/>
              <a:buAutoNum type="alphaLcParenR"/>
            </a:pPr>
            <a:r>
              <a:rPr lang="sl-SI"/>
              <a:t>Vzroki motenj </a:t>
            </a:r>
            <a:r>
              <a:rPr lang="sl-SI" sz="1600"/>
              <a:t>(harmonske in parazitne frekvence, vdor neželenih signalov)</a:t>
            </a:r>
          </a:p>
          <a:p>
            <a:pPr marL="1257300" lvl="2" indent="-342900" eaLnBrk="1" hangingPunct="1">
              <a:lnSpc>
                <a:spcPct val="90000"/>
              </a:lnSpc>
              <a:buFont typeface="Wingdings" pitchFamily="2" charset="2"/>
              <a:buAutoNum type="alphaLcParenR"/>
            </a:pPr>
            <a:r>
              <a:rPr lang="sl-SI"/>
              <a:t>Ukrepi za preprečevanje motenj </a:t>
            </a:r>
            <a:r>
              <a:rPr lang="sl-SI" sz="1600"/>
              <a:t>(oklopljanje, filtriranje, blokiranje)</a:t>
            </a:r>
            <a:endParaRPr lang="sl-SI"/>
          </a:p>
          <a:p>
            <a:pPr marL="838200" lvl="1" indent="-381000" eaLnBrk="1" hangingPunct="1">
              <a:lnSpc>
                <a:spcPct val="90000"/>
              </a:lnSpc>
              <a:buFont typeface="Wingdings" pitchFamily="2" charset="2"/>
              <a:buAutoNum type="arabicPeriod" startAt="8"/>
            </a:pPr>
            <a:r>
              <a:rPr lang="sl-SI"/>
              <a:t>Varnost pri delu z električnim</a:t>
            </a:r>
            <a:r>
              <a:rPr lang="sl-SI" sz="2400"/>
              <a:t> tokom</a:t>
            </a:r>
          </a:p>
          <a:p>
            <a:pPr marL="1257300" lvl="2" indent="-342900" eaLnBrk="1" hangingPunct="1">
              <a:lnSpc>
                <a:spcPct val="90000"/>
              </a:lnSpc>
              <a:buFont typeface="Wingdings" pitchFamily="2" charset="2"/>
              <a:buAutoNum type="alphaLcParenR"/>
            </a:pPr>
            <a:r>
              <a:rPr lang="sl-SI" sz="2000"/>
              <a:t>Človekovo telo</a:t>
            </a:r>
          </a:p>
          <a:p>
            <a:pPr marL="1257300" lvl="2" indent="-342900" eaLnBrk="1" hangingPunct="1">
              <a:lnSpc>
                <a:spcPct val="90000"/>
              </a:lnSpc>
              <a:buFont typeface="Wingdings" pitchFamily="2" charset="2"/>
              <a:buAutoNum type="alphaLcParenR"/>
            </a:pPr>
            <a:r>
              <a:rPr lang="sl-SI" sz="2000"/>
              <a:t>Napajalniki</a:t>
            </a:r>
          </a:p>
          <a:p>
            <a:pPr marL="1257300" lvl="2" indent="-342900" eaLnBrk="1" hangingPunct="1">
              <a:lnSpc>
                <a:spcPct val="90000"/>
              </a:lnSpc>
              <a:buFont typeface="Wingdings" pitchFamily="2" charset="2"/>
              <a:buAutoNum type="alphaLcParenR"/>
            </a:pPr>
            <a:r>
              <a:rPr lang="sl-SI" sz="2000"/>
              <a:t>Visoke napetosti</a:t>
            </a:r>
          </a:p>
          <a:p>
            <a:pPr marL="1257300" lvl="2" indent="-342900" eaLnBrk="1" hangingPunct="1">
              <a:lnSpc>
                <a:spcPct val="90000"/>
              </a:lnSpc>
              <a:buFont typeface="Wingdings" pitchFamily="2" charset="2"/>
              <a:buAutoNum type="alphaLcParenR"/>
            </a:pPr>
            <a:r>
              <a:rPr lang="sl-SI" sz="2000"/>
              <a:t>Strelovod</a:t>
            </a:r>
          </a:p>
          <a:p>
            <a:pPr marL="381000" indent="-381000" eaLnBrk="1" hangingPunct="1">
              <a:lnSpc>
                <a:spcPct val="90000"/>
              </a:lnSpc>
              <a:buFont typeface="Wingdings" pitchFamily="2" charset="2"/>
              <a:buNone/>
            </a:pPr>
            <a:endParaRPr lang="sl-SI" sz="2800"/>
          </a:p>
          <a:p>
            <a:pPr marL="381000" indent="-381000" eaLnBrk="1" hangingPunct="1">
              <a:lnSpc>
                <a:spcPct val="90000"/>
              </a:lnSpc>
              <a:buFont typeface="Wingdings" pitchFamily="2" charset="2"/>
              <a:buNone/>
            </a:pPr>
            <a:endParaRPr lang="sl-SI"/>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2"/>
          <p:cNvSpPr>
            <a:spLocks noGrp="1" noChangeArrowheads="1"/>
          </p:cNvSpPr>
          <p:nvPr>
            <p:ph type="title"/>
          </p:nvPr>
        </p:nvSpPr>
        <p:spPr/>
        <p:txBody>
          <a:bodyPr/>
          <a:lstStyle/>
          <a:p>
            <a:pPr eaLnBrk="1" hangingPunct="1"/>
            <a:r>
              <a:rPr lang="sl-SI"/>
              <a:t>Osnova teorija atomov (1)</a:t>
            </a:r>
          </a:p>
        </p:txBody>
      </p:sp>
      <p:sp>
        <p:nvSpPr>
          <p:cNvPr id="1249282" name="Rectangle 3"/>
          <p:cNvSpPr>
            <a:spLocks noGrp="1" noChangeArrowheads="1"/>
          </p:cNvSpPr>
          <p:nvPr>
            <p:ph type="body" idx="1"/>
          </p:nvPr>
        </p:nvSpPr>
        <p:spPr/>
        <p:txBody>
          <a:bodyPr/>
          <a:lstStyle/>
          <a:p>
            <a:pPr eaLnBrk="1" hangingPunct="1"/>
            <a:r>
              <a:rPr lang="sl-SI" sz="1600"/>
              <a:t>Najmanjši delec snovi je </a:t>
            </a:r>
            <a:r>
              <a:rPr lang="sl-SI" sz="1600">
                <a:solidFill>
                  <a:srgbClr val="2469AE"/>
                </a:solidFill>
              </a:rPr>
              <a:t>atom</a:t>
            </a:r>
            <a:r>
              <a:rPr lang="sl-SI" sz="1600"/>
              <a:t>.</a:t>
            </a:r>
          </a:p>
          <a:p>
            <a:pPr eaLnBrk="1" hangingPunct="1"/>
            <a:r>
              <a:rPr lang="sl-SI" sz="1600"/>
              <a:t>Najmanjši gradnik spojin je </a:t>
            </a:r>
            <a:r>
              <a:rPr lang="sl-SI" sz="1600">
                <a:solidFill>
                  <a:srgbClr val="2469AE"/>
                </a:solidFill>
              </a:rPr>
              <a:t>molekula</a:t>
            </a:r>
            <a:r>
              <a:rPr lang="sl-SI" sz="1600"/>
              <a:t>.</a:t>
            </a:r>
          </a:p>
          <a:p>
            <a:pPr eaLnBrk="1" hangingPunct="1"/>
            <a:r>
              <a:rPr lang="sl-SI" sz="1600"/>
              <a:t>Atom sestavljajo: </a:t>
            </a:r>
            <a:r>
              <a:rPr lang="sl-SI" sz="1600">
                <a:solidFill>
                  <a:srgbClr val="2469AE"/>
                </a:solidFill>
              </a:rPr>
              <a:t>elektroni, nevtroni in protoni.</a:t>
            </a:r>
          </a:p>
          <a:p>
            <a:pPr eaLnBrk="1" hangingPunct="1"/>
            <a:r>
              <a:rPr lang="sl-SI" sz="1600"/>
              <a:t>Element: snov, ki jo z kemijskimi reakcijami ne moremo </a:t>
            </a:r>
          </a:p>
          <a:p>
            <a:pPr eaLnBrk="1" hangingPunct="1">
              <a:buFont typeface="Wingdings" pitchFamily="2" charset="2"/>
              <a:buNone/>
            </a:pPr>
            <a:r>
              <a:rPr lang="sl-SI" sz="1600"/>
              <a:t>	razstaviti na druge snovi.</a:t>
            </a:r>
          </a:p>
          <a:p>
            <a:pPr eaLnBrk="1" hangingPunct="1"/>
            <a:r>
              <a:rPr lang="sl-SI" sz="1600"/>
              <a:t>Atomsko jedro je sestavljeno iz: </a:t>
            </a:r>
            <a:r>
              <a:rPr lang="sl-SI" sz="1600">
                <a:solidFill>
                  <a:srgbClr val="2469AE"/>
                </a:solidFill>
              </a:rPr>
              <a:t>protonov in nevtronov.</a:t>
            </a:r>
          </a:p>
          <a:p>
            <a:pPr eaLnBrk="1" hangingPunct="1"/>
            <a:r>
              <a:rPr lang="sl-SI" sz="1600"/>
              <a:t>Atomi se med seboj </a:t>
            </a:r>
            <a:r>
              <a:rPr lang="sl-SI" sz="1600">
                <a:solidFill>
                  <a:srgbClr val="2469AE"/>
                </a:solidFill>
              </a:rPr>
              <a:t>povezujejo v molekule</a:t>
            </a:r>
            <a:r>
              <a:rPr lang="sl-SI" sz="1600"/>
              <a:t>.</a:t>
            </a:r>
          </a:p>
          <a:p>
            <a:pPr eaLnBrk="1" hangingPunct="1"/>
            <a:endParaRPr lang="sl-SI" sz="1600"/>
          </a:p>
          <a:p>
            <a:pPr eaLnBrk="1" hangingPunct="1"/>
            <a:endParaRPr lang="sl-SI" sz="1600"/>
          </a:p>
        </p:txBody>
      </p:sp>
      <p:pic>
        <p:nvPicPr>
          <p:cNvPr id="1249283" name="Picture 4" descr="slika511"/>
          <p:cNvPicPr>
            <a:picLocks noChangeAspect="1" noChangeArrowheads="1"/>
          </p:cNvPicPr>
          <p:nvPr/>
        </p:nvPicPr>
        <p:blipFill>
          <a:blip r:embed="rId3"/>
          <a:srcRect/>
          <a:stretch>
            <a:fillRect/>
          </a:stretch>
        </p:blipFill>
        <p:spPr bwMode="auto">
          <a:xfrm>
            <a:off x="7237413" y="1670050"/>
            <a:ext cx="1235075" cy="1158875"/>
          </a:xfrm>
          <a:prstGeom prst="rect">
            <a:avLst/>
          </a:prstGeom>
          <a:noFill/>
          <a:ln w="9525">
            <a:noFill/>
            <a:miter lim="800000"/>
            <a:headEnd/>
            <a:tailEnd/>
          </a:ln>
        </p:spPr>
      </p:pic>
      <p:pic>
        <p:nvPicPr>
          <p:cNvPr id="1249284" name="Picture 5" descr="slika512"/>
          <p:cNvPicPr>
            <a:picLocks noChangeAspect="1" noChangeArrowheads="1"/>
          </p:cNvPicPr>
          <p:nvPr/>
        </p:nvPicPr>
        <p:blipFill>
          <a:blip r:embed="rId4"/>
          <a:srcRect/>
          <a:stretch>
            <a:fillRect/>
          </a:stretch>
        </p:blipFill>
        <p:spPr bwMode="auto">
          <a:xfrm>
            <a:off x="7378700" y="3386138"/>
            <a:ext cx="1082675" cy="977900"/>
          </a:xfrm>
          <a:prstGeom prst="rect">
            <a:avLst/>
          </a:prstGeom>
          <a:noFill/>
          <a:ln w="9525">
            <a:noFill/>
            <a:miter lim="800000"/>
            <a:headEnd/>
            <a:tailEnd/>
          </a:ln>
        </p:spPr>
      </p:pic>
      <p:pic>
        <p:nvPicPr>
          <p:cNvPr id="1249285" name="Picture 6" descr="slika513"/>
          <p:cNvPicPr>
            <a:picLocks noChangeAspect="1" noChangeArrowheads="1"/>
          </p:cNvPicPr>
          <p:nvPr/>
        </p:nvPicPr>
        <p:blipFill>
          <a:blip r:embed="rId5"/>
          <a:srcRect/>
          <a:stretch>
            <a:fillRect/>
          </a:stretch>
        </p:blipFill>
        <p:spPr bwMode="auto">
          <a:xfrm>
            <a:off x="7273925" y="4773613"/>
            <a:ext cx="1377950" cy="1298575"/>
          </a:xfrm>
          <a:prstGeom prst="rect">
            <a:avLst/>
          </a:prstGeom>
          <a:noFill/>
          <a:ln w="9525">
            <a:noFill/>
            <a:miter lim="800000"/>
            <a:headEnd/>
            <a:tailEnd/>
          </a:ln>
        </p:spPr>
      </p:pic>
      <p:sp>
        <p:nvSpPr>
          <p:cNvPr id="1249286" name="Text Box 7"/>
          <p:cNvSpPr txBox="1">
            <a:spLocks noChangeArrowheads="1"/>
          </p:cNvSpPr>
          <p:nvPr/>
        </p:nvSpPr>
        <p:spPr bwMode="auto">
          <a:xfrm>
            <a:off x="7299325" y="2733675"/>
            <a:ext cx="1144588"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Atom vodika</a:t>
            </a:r>
            <a:endParaRPr lang="en-US" sz="1200"/>
          </a:p>
        </p:txBody>
      </p:sp>
      <p:sp>
        <p:nvSpPr>
          <p:cNvPr id="1249287" name="Text Box 8"/>
          <p:cNvSpPr txBox="1">
            <a:spLocks noChangeArrowheads="1"/>
          </p:cNvSpPr>
          <p:nvPr/>
        </p:nvSpPr>
        <p:spPr bwMode="auto">
          <a:xfrm>
            <a:off x="7415213" y="4343400"/>
            <a:ext cx="1057275"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Atom helija</a:t>
            </a:r>
            <a:endParaRPr lang="en-US" sz="1200"/>
          </a:p>
        </p:txBody>
      </p:sp>
      <p:sp>
        <p:nvSpPr>
          <p:cNvPr id="1249288" name="Text Box 9"/>
          <p:cNvSpPr txBox="1">
            <a:spLocks noChangeArrowheads="1"/>
          </p:cNvSpPr>
          <p:nvPr/>
        </p:nvSpPr>
        <p:spPr bwMode="auto">
          <a:xfrm>
            <a:off x="7418388" y="6108700"/>
            <a:ext cx="1077912" cy="274638"/>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Atom bakra</a:t>
            </a:r>
            <a:endParaRPr lang="en-US" sz="1200"/>
          </a:p>
        </p:txBody>
      </p:sp>
      <p:sp>
        <p:nvSpPr>
          <p:cNvPr id="1249289" name="Line 10"/>
          <p:cNvSpPr>
            <a:spLocks noChangeShapeType="1"/>
          </p:cNvSpPr>
          <p:nvPr/>
        </p:nvSpPr>
        <p:spPr bwMode="auto">
          <a:xfrm>
            <a:off x="7219950" y="1524000"/>
            <a:ext cx="546100" cy="166688"/>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0" name="Text Box 11"/>
          <p:cNvSpPr txBox="1">
            <a:spLocks noChangeArrowheads="1"/>
          </p:cNvSpPr>
          <p:nvPr/>
        </p:nvSpPr>
        <p:spPr bwMode="auto">
          <a:xfrm>
            <a:off x="6578600" y="1393825"/>
            <a:ext cx="709613" cy="244475"/>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sz="1000"/>
              <a:t>elektron</a:t>
            </a:r>
            <a:endParaRPr lang="en-US" sz="1000"/>
          </a:p>
        </p:txBody>
      </p:sp>
      <p:sp>
        <p:nvSpPr>
          <p:cNvPr id="1249291" name="Line 12"/>
          <p:cNvSpPr>
            <a:spLocks noChangeShapeType="1"/>
          </p:cNvSpPr>
          <p:nvPr/>
        </p:nvSpPr>
        <p:spPr bwMode="auto">
          <a:xfrm>
            <a:off x="6559550" y="1931988"/>
            <a:ext cx="1122363" cy="284162"/>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2" name="Text Box 13"/>
          <p:cNvSpPr txBox="1">
            <a:spLocks noChangeArrowheads="1"/>
          </p:cNvSpPr>
          <p:nvPr/>
        </p:nvSpPr>
        <p:spPr bwMode="auto">
          <a:xfrm>
            <a:off x="5824538" y="1706563"/>
            <a:ext cx="1108075"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t>atomsko jedro</a:t>
            </a:r>
            <a:endParaRPr lang="en-US" sz="1000"/>
          </a:p>
        </p:txBody>
      </p:sp>
      <p:sp>
        <p:nvSpPr>
          <p:cNvPr id="1249293" name="Line 14"/>
          <p:cNvSpPr>
            <a:spLocks noChangeShapeType="1"/>
          </p:cNvSpPr>
          <p:nvPr/>
        </p:nvSpPr>
        <p:spPr bwMode="auto">
          <a:xfrm>
            <a:off x="7177088" y="3282950"/>
            <a:ext cx="650875" cy="430213"/>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4" name="Text Box 15"/>
          <p:cNvSpPr txBox="1">
            <a:spLocks noChangeArrowheads="1"/>
          </p:cNvSpPr>
          <p:nvPr/>
        </p:nvSpPr>
        <p:spPr bwMode="auto">
          <a:xfrm>
            <a:off x="6653213" y="3084513"/>
            <a:ext cx="679450"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t>nevtron</a:t>
            </a:r>
            <a:endParaRPr lang="en-US" sz="1000"/>
          </a:p>
        </p:txBody>
      </p:sp>
      <p:sp>
        <p:nvSpPr>
          <p:cNvPr id="1249295" name="Line 16"/>
          <p:cNvSpPr>
            <a:spLocks noChangeShapeType="1"/>
          </p:cNvSpPr>
          <p:nvPr/>
        </p:nvSpPr>
        <p:spPr bwMode="auto">
          <a:xfrm>
            <a:off x="5805488" y="5035550"/>
            <a:ext cx="1905000" cy="333375"/>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6" name="Line 17"/>
          <p:cNvSpPr>
            <a:spLocks noChangeShapeType="1"/>
          </p:cNvSpPr>
          <p:nvPr/>
        </p:nvSpPr>
        <p:spPr bwMode="auto">
          <a:xfrm>
            <a:off x="5805488" y="5014913"/>
            <a:ext cx="1841500" cy="201612"/>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7" name="Line 18"/>
          <p:cNvSpPr>
            <a:spLocks noChangeShapeType="1"/>
          </p:cNvSpPr>
          <p:nvPr/>
        </p:nvSpPr>
        <p:spPr bwMode="auto">
          <a:xfrm>
            <a:off x="5826125" y="5014913"/>
            <a:ext cx="1835150" cy="55562"/>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8" name="Line 19"/>
          <p:cNvSpPr>
            <a:spLocks noChangeShapeType="1"/>
          </p:cNvSpPr>
          <p:nvPr/>
        </p:nvSpPr>
        <p:spPr bwMode="auto">
          <a:xfrm flipV="1">
            <a:off x="5832475" y="4979988"/>
            <a:ext cx="1725613" cy="28575"/>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299" name="Text Box 20"/>
          <p:cNvSpPr txBox="1">
            <a:spLocks noChangeArrowheads="1"/>
          </p:cNvSpPr>
          <p:nvPr/>
        </p:nvSpPr>
        <p:spPr bwMode="auto">
          <a:xfrm>
            <a:off x="4894263" y="4840288"/>
            <a:ext cx="1452562" cy="493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lupine ali </a:t>
            </a:r>
          </a:p>
          <a:p>
            <a:pPr eaLnBrk="0" hangingPunct="0">
              <a:spcBef>
                <a:spcPct val="20000"/>
              </a:spcBef>
              <a:buClr>
                <a:schemeClr val="tx2"/>
              </a:buClr>
              <a:buSzPct val="75000"/>
              <a:buFont typeface="Monotype Sorts"/>
              <a:buNone/>
            </a:pPr>
            <a:r>
              <a:rPr lang="sl-SI" sz="1200"/>
              <a:t>energetski nivoji</a:t>
            </a:r>
            <a:endParaRPr lang="en-US" sz="1200"/>
          </a:p>
        </p:txBody>
      </p:sp>
      <p:sp>
        <p:nvSpPr>
          <p:cNvPr id="1249300" name="Line 21"/>
          <p:cNvSpPr>
            <a:spLocks noChangeShapeType="1"/>
          </p:cNvSpPr>
          <p:nvPr/>
        </p:nvSpPr>
        <p:spPr bwMode="auto">
          <a:xfrm flipV="1">
            <a:off x="8555038" y="5521325"/>
            <a:ext cx="34925" cy="873125"/>
          </a:xfrm>
          <a:prstGeom prst="line">
            <a:avLst/>
          </a:prstGeom>
          <a:noFill/>
          <a:ln w="12700">
            <a:solidFill>
              <a:srgbClr val="009900"/>
            </a:solidFill>
            <a:round/>
            <a:headEnd type="none" w="sm" len="sm"/>
            <a:tailEnd type="triangle" w="sm" len="sm"/>
          </a:ln>
        </p:spPr>
        <p:txBody>
          <a:bodyPr>
            <a:spAutoFit/>
          </a:bodyPr>
          <a:lstStyle/>
          <a:p>
            <a:endParaRPr lang="sl-SI"/>
          </a:p>
        </p:txBody>
      </p:sp>
      <p:sp>
        <p:nvSpPr>
          <p:cNvPr id="1249301" name="Line 22"/>
          <p:cNvSpPr>
            <a:spLocks noChangeShapeType="1"/>
          </p:cNvSpPr>
          <p:nvPr/>
        </p:nvSpPr>
        <p:spPr bwMode="auto">
          <a:xfrm flipH="1" flipV="1">
            <a:off x="6075363" y="6386513"/>
            <a:ext cx="2486025" cy="7937"/>
          </a:xfrm>
          <a:prstGeom prst="line">
            <a:avLst/>
          </a:prstGeom>
          <a:noFill/>
          <a:ln w="12700">
            <a:solidFill>
              <a:srgbClr val="009900"/>
            </a:solidFill>
            <a:round/>
            <a:headEnd type="none" w="sm" len="sm"/>
            <a:tailEnd type="none" w="sm" len="sm"/>
          </a:ln>
        </p:spPr>
        <p:txBody>
          <a:bodyPr>
            <a:spAutoFit/>
          </a:bodyPr>
          <a:lstStyle/>
          <a:p>
            <a:endParaRPr lang="sl-SI"/>
          </a:p>
        </p:txBody>
      </p:sp>
      <p:sp>
        <p:nvSpPr>
          <p:cNvPr id="1249302" name="Text Box 23"/>
          <p:cNvSpPr txBox="1">
            <a:spLocks noChangeArrowheads="1"/>
          </p:cNvSpPr>
          <p:nvPr/>
        </p:nvSpPr>
        <p:spPr bwMode="auto">
          <a:xfrm>
            <a:off x="4772025" y="6276975"/>
            <a:ext cx="1279525" cy="244475"/>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000"/>
              <a:t>valenčni elektron</a:t>
            </a:r>
            <a:endParaRPr lang="en-US" sz="10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9" name="Rectangle 2"/>
          <p:cNvSpPr>
            <a:spLocks noGrp="1" noChangeArrowheads="1"/>
          </p:cNvSpPr>
          <p:nvPr>
            <p:ph type="title"/>
          </p:nvPr>
        </p:nvSpPr>
        <p:spPr/>
        <p:txBody>
          <a:bodyPr/>
          <a:lstStyle/>
          <a:p>
            <a:pPr eaLnBrk="1" hangingPunct="1"/>
            <a:r>
              <a:rPr lang="sl-SI"/>
              <a:t>Osnova teorija atomov (2)</a:t>
            </a:r>
            <a:endParaRPr lang="en-US"/>
          </a:p>
        </p:txBody>
      </p:sp>
      <p:sp>
        <p:nvSpPr>
          <p:cNvPr id="1342470" name="Rectangle 3"/>
          <p:cNvSpPr>
            <a:spLocks noGrp="1" noChangeArrowheads="1"/>
          </p:cNvSpPr>
          <p:nvPr>
            <p:ph type="body" sz="half" idx="1"/>
          </p:nvPr>
        </p:nvSpPr>
        <p:spPr>
          <a:xfrm>
            <a:off x="479425" y="1468438"/>
            <a:ext cx="8277225" cy="4849812"/>
          </a:xfrm>
        </p:spPr>
        <p:txBody>
          <a:bodyPr/>
          <a:lstStyle/>
          <a:p>
            <a:pPr eaLnBrk="1" hangingPunct="1">
              <a:lnSpc>
                <a:spcPct val="90000"/>
              </a:lnSpc>
              <a:buFont typeface="Wingdings" pitchFamily="2" charset="2"/>
              <a:buNone/>
            </a:pPr>
            <a:r>
              <a:rPr lang="sl-SI" sz="1800"/>
              <a:t>Kemijske vezi:</a:t>
            </a:r>
          </a:p>
          <a:p>
            <a:pPr eaLnBrk="1" hangingPunct="1">
              <a:lnSpc>
                <a:spcPct val="90000"/>
              </a:lnSpc>
            </a:pPr>
            <a:r>
              <a:rPr lang="sl-SI" sz="1800">
                <a:solidFill>
                  <a:srgbClr val="2469AE"/>
                </a:solidFill>
              </a:rPr>
              <a:t>Ionska ali elektrovalentna vez</a:t>
            </a:r>
            <a:r>
              <a:rPr lang="sl-SI" sz="1800"/>
              <a:t>: elektropozitiven atom odstopi elektron elektronegativnemu atomu v bližini.</a:t>
            </a:r>
          </a:p>
          <a:p>
            <a:pPr lvl="1" eaLnBrk="1" hangingPunct="1">
              <a:lnSpc>
                <a:spcPct val="90000"/>
              </a:lnSpc>
            </a:pPr>
            <a:r>
              <a:rPr lang="sl-SI" sz="1800"/>
              <a:t>Primer: natrijev klorid (kuhinjska sol)</a:t>
            </a:r>
          </a:p>
          <a:p>
            <a:pPr eaLnBrk="1" hangingPunct="1">
              <a:lnSpc>
                <a:spcPct val="90000"/>
              </a:lnSpc>
            </a:pPr>
            <a:r>
              <a:rPr lang="sl-SI" sz="1800">
                <a:solidFill>
                  <a:srgbClr val="2469AE"/>
                </a:solidFill>
              </a:rPr>
              <a:t>Kovalentna vez</a:t>
            </a:r>
            <a:r>
              <a:rPr lang="sl-SI" sz="1800"/>
              <a:t>: dva nevtralna atoma si delita enega ali več elektronov.</a:t>
            </a:r>
          </a:p>
          <a:p>
            <a:pPr lvl="1" eaLnBrk="1" hangingPunct="1">
              <a:lnSpc>
                <a:spcPct val="90000"/>
              </a:lnSpc>
            </a:pPr>
            <a:r>
              <a:rPr lang="sl-SI" sz="1800"/>
              <a:t>Primer: polprevodniki, vezava vodika in kisika -&gt;voda</a:t>
            </a:r>
          </a:p>
          <a:p>
            <a:pPr eaLnBrk="1" hangingPunct="1">
              <a:lnSpc>
                <a:spcPct val="90000"/>
              </a:lnSpc>
            </a:pPr>
            <a:endParaRPr lang="sl-SI" sz="1800"/>
          </a:p>
          <a:p>
            <a:pPr eaLnBrk="1" hangingPunct="1">
              <a:lnSpc>
                <a:spcPct val="90000"/>
              </a:lnSpc>
            </a:pPr>
            <a:endParaRPr lang="sl-SI" sz="1800"/>
          </a:p>
          <a:p>
            <a:pPr eaLnBrk="1" hangingPunct="1">
              <a:lnSpc>
                <a:spcPct val="90000"/>
              </a:lnSpc>
            </a:pPr>
            <a:endParaRPr lang="sl-SI" sz="1800"/>
          </a:p>
          <a:p>
            <a:pPr eaLnBrk="1" hangingPunct="1">
              <a:lnSpc>
                <a:spcPct val="90000"/>
              </a:lnSpc>
            </a:pPr>
            <a:endParaRPr lang="sl-SI" sz="1800"/>
          </a:p>
          <a:p>
            <a:pPr eaLnBrk="1" hangingPunct="1">
              <a:lnSpc>
                <a:spcPct val="90000"/>
              </a:lnSpc>
            </a:pPr>
            <a:r>
              <a:rPr lang="sl-SI" sz="1800">
                <a:solidFill>
                  <a:srgbClr val="2469AE"/>
                </a:solidFill>
              </a:rPr>
              <a:t>Kovinska vez</a:t>
            </a:r>
            <a:r>
              <a:rPr lang="sl-SI" sz="1800"/>
              <a:t>: med atomi plava oblak prostih elektronov.</a:t>
            </a:r>
          </a:p>
          <a:p>
            <a:pPr lvl="1" eaLnBrk="1" hangingPunct="1">
              <a:lnSpc>
                <a:spcPct val="90000"/>
              </a:lnSpc>
            </a:pPr>
            <a:r>
              <a:rPr lang="sl-SI" sz="1800"/>
              <a:t>Primer: s to vezjo so povezani atomi v kovinah.</a:t>
            </a:r>
          </a:p>
          <a:p>
            <a:pPr eaLnBrk="1" hangingPunct="1">
              <a:lnSpc>
                <a:spcPct val="90000"/>
              </a:lnSpc>
            </a:pPr>
            <a:endParaRPr lang="sl-SI" sz="1800"/>
          </a:p>
          <a:p>
            <a:pPr eaLnBrk="1" hangingPunct="1">
              <a:lnSpc>
                <a:spcPct val="90000"/>
              </a:lnSpc>
            </a:pPr>
            <a:endParaRPr lang="en-US" sz="1800"/>
          </a:p>
        </p:txBody>
      </p:sp>
      <p:graphicFrame>
        <p:nvGraphicFramePr>
          <p:cNvPr id="1342468" name="Object 4"/>
          <p:cNvGraphicFramePr>
            <a:graphicFrameLocks noGrp="1" noChangeAspect="1"/>
          </p:cNvGraphicFramePr>
          <p:nvPr>
            <p:ph sz="half" idx="2"/>
          </p:nvPr>
        </p:nvGraphicFramePr>
        <p:xfrm>
          <a:off x="3365500" y="3913188"/>
          <a:ext cx="1447800" cy="1463675"/>
        </p:xfrm>
        <a:graphic>
          <a:graphicData uri="http://schemas.openxmlformats.org/presentationml/2006/ole">
            <mc:AlternateContent xmlns:mc="http://schemas.openxmlformats.org/markup-compatibility/2006">
              <mc:Choice xmlns:v="urn:schemas-microsoft-com:vml" Requires="v">
                <p:oleObj spid="_x0000_s1342484" name="CorelDRAW" r:id="rId4" imgW="1447200" imgH="1461240" progId="CorelDRAW.Graphic.12">
                  <p:embed/>
                </p:oleObj>
              </mc:Choice>
              <mc:Fallback>
                <p:oleObj name="CorelDRAW" r:id="rId4" imgW="1447200" imgH="1461240" progId="CorelDRAW.Graphic.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0" y="3913188"/>
                        <a:ext cx="14478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9" name="Rectangle 2"/>
          <p:cNvSpPr>
            <a:spLocks noGrp="1" noChangeArrowheads="1"/>
          </p:cNvSpPr>
          <p:nvPr>
            <p:ph type="title"/>
          </p:nvPr>
        </p:nvSpPr>
        <p:spPr/>
        <p:txBody>
          <a:bodyPr/>
          <a:lstStyle/>
          <a:p>
            <a:pPr eaLnBrk="1" hangingPunct="1"/>
            <a:r>
              <a:rPr lang="sl-SI"/>
              <a:t>Električno polje in potencial</a:t>
            </a:r>
            <a:endParaRPr lang="en-US"/>
          </a:p>
        </p:txBody>
      </p:sp>
      <p:sp>
        <p:nvSpPr>
          <p:cNvPr id="1344520" name="Rectangle 3"/>
          <p:cNvSpPr>
            <a:spLocks noGrp="1" noChangeArrowheads="1"/>
          </p:cNvSpPr>
          <p:nvPr>
            <p:ph type="body" sz="half" idx="1"/>
          </p:nvPr>
        </p:nvSpPr>
        <p:spPr>
          <a:xfrm>
            <a:off x="479425" y="1468438"/>
            <a:ext cx="4579938" cy="4849812"/>
          </a:xfrm>
        </p:spPr>
        <p:txBody>
          <a:bodyPr/>
          <a:lstStyle/>
          <a:p>
            <a:pPr eaLnBrk="1" hangingPunct="1">
              <a:buFont typeface="Wingdings" pitchFamily="2" charset="2"/>
              <a:buNone/>
            </a:pPr>
            <a:r>
              <a:rPr lang="sl-SI" sz="1800">
                <a:solidFill>
                  <a:srgbClr val="2469AE"/>
                </a:solidFill>
              </a:rPr>
              <a:t>Jakost električnega polja: E[V/m]</a:t>
            </a:r>
          </a:p>
          <a:p>
            <a:pPr eaLnBrk="1" hangingPunct="1">
              <a:buFont typeface="Wingdings" pitchFamily="2" charset="2"/>
              <a:buNone/>
            </a:pPr>
            <a:endParaRPr lang="sl-SI" sz="1800">
              <a:solidFill>
                <a:srgbClr val="2469AE"/>
              </a:solidFill>
            </a:endParaRPr>
          </a:p>
          <a:p>
            <a:pPr eaLnBrk="1" hangingPunct="1">
              <a:buFont typeface="Wingdings" pitchFamily="2" charset="2"/>
              <a:buNone/>
            </a:pPr>
            <a:r>
              <a:rPr lang="sl-SI" sz="1800">
                <a:solidFill>
                  <a:srgbClr val="2469AE"/>
                </a:solidFill>
              </a:rPr>
              <a:t>Količina naboja: Q[C=As] /Coulomb/</a:t>
            </a:r>
          </a:p>
          <a:p>
            <a:pPr eaLnBrk="1" hangingPunct="1"/>
            <a:r>
              <a:rPr lang="sl-SI" sz="1000"/>
              <a:t>En coloumb je definiran kot količina električnega naboja, ki preteče skozi prečni prerez vodnika v času ene 1s pri toku 1A.</a:t>
            </a:r>
            <a:endParaRPr lang="sl-SI" sz="1800"/>
          </a:p>
          <a:p>
            <a:pPr eaLnBrk="1" hangingPunct="1">
              <a:buFont typeface="Wingdings" pitchFamily="2" charset="2"/>
              <a:buNone/>
            </a:pPr>
            <a:endParaRPr lang="sl-SI" sz="1800">
              <a:solidFill>
                <a:srgbClr val="2469AE"/>
              </a:solidFill>
            </a:endParaRPr>
          </a:p>
          <a:p>
            <a:pPr eaLnBrk="1" hangingPunct="1">
              <a:buFont typeface="Wingdings" pitchFamily="2" charset="2"/>
              <a:buNone/>
            </a:pPr>
            <a:r>
              <a:rPr lang="sl-SI" sz="1800">
                <a:solidFill>
                  <a:srgbClr val="2469AE"/>
                </a:solidFill>
              </a:rPr>
              <a:t>Enota za delo: A[J] /Joul/</a:t>
            </a:r>
          </a:p>
          <a:p>
            <a:pPr eaLnBrk="1" hangingPunct="1">
              <a:buFont typeface="Wingdings" pitchFamily="2" charset="2"/>
              <a:buNone/>
            </a:pPr>
            <a:endParaRPr lang="sl-SI" sz="1800">
              <a:solidFill>
                <a:srgbClr val="2469AE"/>
              </a:solidFill>
            </a:endParaRPr>
          </a:p>
          <a:p>
            <a:pPr eaLnBrk="1" hangingPunct="1">
              <a:buFont typeface="Wingdings" pitchFamily="2" charset="2"/>
              <a:buNone/>
            </a:pPr>
            <a:r>
              <a:rPr lang="sl-SI" sz="1800">
                <a:solidFill>
                  <a:srgbClr val="2469AE"/>
                </a:solidFill>
              </a:rPr>
              <a:t>Električni potencial:  V</a:t>
            </a:r>
            <a:r>
              <a:rPr lang="sl-SI" sz="1800" baseline="-25000">
                <a:solidFill>
                  <a:srgbClr val="2469AE"/>
                </a:solidFill>
              </a:rPr>
              <a:t>p</a:t>
            </a:r>
            <a:r>
              <a:rPr lang="sl-SI" sz="1800">
                <a:solidFill>
                  <a:srgbClr val="2469AE"/>
                </a:solidFill>
              </a:rPr>
              <a:t>[V] /Volt/</a:t>
            </a:r>
          </a:p>
          <a:p>
            <a:pPr eaLnBrk="1" hangingPunct="1"/>
            <a:r>
              <a:rPr lang="sl-SI" sz="1000"/>
              <a:t>Električni potencial v neki točki električnega polja znaša 1V, če se iz prostora izven polja prenese v dano točko pozitiven naboj 1C in se ob tem opravi delo 1J.</a:t>
            </a:r>
          </a:p>
        </p:txBody>
      </p:sp>
      <p:graphicFrame>
        <p:nvGraphicFramePr>
          <p:cNvPr id="1344516" name="Object 4"/>
          <p:cNvGraphicFramePr>
            <a:graphicFrameLocks noGrp="1" noChangeAspect="1"/>
          </p:cNvGraphicFramePr>
          <p:nvPr>
            <p:ph sz="quarter" idx="2"/>
          </p:nvPr>
        </p:nvGraphicFramePr>
        <p:xfrm>
          <a:off x="5133975" y="1457325"/>
          <a:ext cx="3608388" cy="2347913"/>
        </p:xfrm>
        <a:graphic>
          <a:graphicData uri="http://schemas.openxmlformats.org/presentationml/2006/ole">
            <mc:AlternateContent xmlns:mc="http://schemas.openxmlformats.org/markup-compatibility/2006">
              <mc:Choice xmlns:v="urn:schemas-microsoft-com:vml" Requires="v">
                <p:oleObj spid="_x0000_s1344549" name="PHOTO-PAINT" r:id="rId4" imgW="7339683" imgH="4774603" progId="CorelPhotoPaint.Image.12">
                  <p:embed/>
                </p:oleObj>
              </mc:Choice>
              <mc:Fallback>
                <p:oleObj name="PHOTO-PAINT" r:id="rId4" imgW="7339683" imgH="4774603" progId="CorelPhotoPaint.Image.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975" y="1457325"/>
                        <a:ext cx="3608388"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4521" name="Text Box 5"/>
          <p:cNvSpPr txBox="1">
            <a:spLocks noChangeArrowheads="1"/>
          </p:cNvSpPr>
          <p:nvPr/>
        </p:nvSpPr>
        <p:spPr bwMode="auto">
          <a:xfrm>
            <a:off x="6015038" y="3867150"/>
            <a:ext cx="2508250" cy="274638"/>
          </a:xfrm>
          <a:prstGeom prst="rect">
            <a:avLst/>
          </a:prstGeom>
          <a:noFill/>
          <a:ln w="12700">
            <a:noFill/>
            <a:miter lim="800000"/>
            <a:headEnd type="none" w="sm" len="sm"/>
            <a:tailEnd type="none" w="sm" len="sm"/>
          </a:ln>
        </p:spPr>
        <p:txBody>
          <a:bodyPr wrap="none">
            <a:spAutoFit/>
          </a:bodyPr>
          <a:lstStyle/>
          <a:p>
            <a:pPr marL="457200" indent="-457200" eaLnBrk="0" hangingPunct="0">
              <a:spcBef>
                <a:spcPct val="20000"/>
              </a:spcBef>
              <a:buClr>
                <a:schemeClr val="tx2"/>
              </a:buClr>
              <a:buSzPct val="75000"/>
              <a:buFont typeface="Monotype Sorts"/>
              <a:buNone/>
            </a:pPr>
            <a:r>
              <a:rPr lang="sl-SI" sz="1200"/>
              <a:t>Električno polje (kondenzator)</a:t>
            </a:r>
          </a:p>
        </p:txBody>
      </p:sp>
      <p:graphicFrame>
        <p:nvGraphicFramePr>
          <p:cNvPr id="1344518" name="Object 6"/>
          <p:cNvGraphicFramePr>
            <a:graphicFrameLocks noGrp="1" noChangeAspect="1"/>
          </p:cNvGraphicFramePr>
          <p:nvPr>
            <p:ph sz="quarter" idx="3"/>
          </p:nvPr>
        </p:nvGraphicFramePr>
        <p:xfrm>
          <a:off x="6089650" y="5218113"/>
          <a:ext cx="1673225" cy="762000"/>
        </p:xfrm>
        <a:graphic>
          <a:graphicData uri="http://schemas.openxmlformats.org/presentationml/2006/ole">
            <mc:AlternateContent xmlns:mc="http://schemas.openxmlformats.org/markup-compatibility/2006">
              <mc:Choice xmlns:v="urn:schemas-microsoft-com:vml" Requires="v">
                <p:oleObj spid="_x0000_s1344550" name="Enačba" r:id="rId6" imgW="863280" imgH="393480" progId="Equation.3">
                  <p:embed/>
                </p:oleObj>
              </mc:Choice>
              <mc:Fallback>
                <p:oleObj name="Enačba" r:id="rId6" imgW="863280" imgH="39348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5218113"/>
                        <a:ext cx="16732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4522" name="Text Box 7"/>
          <p:cNvSpPr txBox="1">
            <a:spLocks noChangeArrowheads="1"/>
          </p:cNvSpPr>
          <p:nvPr/>
        </p:nvSpPr>
        <p:spPr bwMode="auto">
          <a:xfrm>
            <a:off x="6105525" y="4995863"/>
            <a:ext cx="1666875"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Coulombov  zakon:</a:t>
            </a:r>
          </a:p>
        </p:txBody>
      </p:sp>
      <p:sp>
        <p:nvSpPr>
          <p:cNvPr id="1344523" name="Text Box 8"/>
          <p:cNvSpPr txBox="1">
            <a:spLocks noChangeArrowheads="1"/>
          </p:cNvSpPr>
          <p:nvPr/>
        </p:nvSpPr>
        <p:spPr bwMode="auto">
          <a:xfrm>
            <a:off x="630238" y="6186488"/>
            <a:ext cx="7874000" cy="336550"/>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600">
                <a:solidFill>
                  <a:srgbClr val="2469AE"/>
                </a:solidFill>
              </a:rPr>
              <a:t>Pred električnim poljem se zaščitimo z oklapljanjem s kovinskimi materiali.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1" name="Rectangle 2"/>
          <p:cNvSpPr>
            <a:spLocks noGrp="1" noChangeArrowheads="1"/>
          </p:cNvSpPr>
          <p:nvPr>
            <p:ph type="title"/>
          </p:nvPr>
        </p:nvSpPr>
        <p:spPr/>
        <p:txBody>
          <a:bodyPr/>
          <a:lstStyle/>
          <a:p>
            <a:pPr eaLnBrk="1" hangingPunct="1"/>
            <a:r>
              <a:rPr lang="sl-SI"/>
              <a:t>Električni tok in napetost</a:t>
            </a:r>
          </a:p>
        </p:txBody>
      </p:sp>
      <p:pic>
        <p:nvPicPr>
          <p:cNvPr id="1346562" name="Picture 3" descr="slika514"/>
          <p:cNvPicPr>
            <a:picLocks noGrp="1" noChangeAspect="1" noChangeArrowheads="1"/>
          </p:cNvPicPr>
          <p:nvPr>
            <p:ph type="body" idx="1"/>
          </p:nvPr>
        </p:nvPicPr>
        <p:blipFill>
          <a:blip r:embed="rId3"/>
          <a:srcRect/>
          <a:stretch>
            <a:fillRect/>
          </a:stretch>
        </p:blipFill>
        <p:spPr>
          <a:xfrm>
            <a:off x="5732463" y="2401888"/>
            <a:ext cx="2687637" cy="1536700"/>
          </a:xfrm>
        </p:spPr>
      </p:pic>
      <p:sp>
        <p:nvSpPr>
          <p:cNvPr id="1346563" name="Text Box 4"/>
          <p:cNvSpPr txBox="1">
            <a:spLocks noChangeArrowheads="1"/>
          </p:cNvSpPr>
          <p:nvPr/>
        </p:nvSpPr>
        <p:spPr bwMode="auto">
          <a:xfrm>
            <a:off x="5805488" y="4005263"/>
            <a:ext cx="2601912" cy="274637"/>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sz="1200"/>
              <a:t>Pretok elektronov-električni tok</a:t>
            </a:r>
          </a:p>
        </p:txBody>
      </p:sp>
      <p:sp>
        <p:nvSpPr>
          <p:cNvPr id="1346564" name="Text Box 5"/>
          <p:cNvSpPr txBox="1">
            <a:spLocks noChangeArrowheads="1"/>
          </p:cNvSpPr>
          <p:nvPr/>
        </p:nvSpPr>
        <p:spPr bwMode="auto">
          <a:xfrm>
            <a:off x="482600" y="1501775"/>
            <a:ext cx="8007350"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Električni tok je usmerjeno gibanje nosilcev električnega naboja.</a:t>
            </a:r>
          </a:p>
          <a:p>
            <a:pPr eaLnBrk="0" hangingPunct="0">
              <a:spcBef>
                <a:spcPct val="20000"/>
              </a:spcBef>
              <a:buClr>
                <a:schemeClr val="tx2"/>
              </a:buClr>
              <a:buSzPct val="75000"/>
              <a:buFont typeface="Monotype Sorts"/>
              <a:buNone/>
            </a:pPr>
            <a:r>
              <a:rPr lang="sl-SI">
                <a:solidFill>
                  <a:srgbClr val="2469AE"/>
                </a:solidFill>
              </a:rPr>
              <a:t>Nastane pod vplivom razlike električnih potencialov, ki jim pravimo </a:t>
            </a:r>
          </a:p>
          <a:p>
            <a:pPr eaLnBrk="0" hangingPunct="0">
              <a:spcBef>
                <a:spcPct val="20000"/>
              </a:spcBef>
              <a:buClr>
                <a:schemeClr val="tx2"/>
              </a:buClr>
              <a:buSzPct val="75000"/>
              <a:buFont typeface="Monotype Sorts"/>
              <a:buNone/>
            </a:pPr>
            <a:r>
              <a:rPr lang="sl-SI">
                <a:solidFill>
                  <a:srgbClr val="2469AE"/>
                </a:solidFill>
              </a:rPr>
              <a:t>tudi električna napetost.</a:t>
            </a:r>
          </a:p>
        </p:txBody>
      </p:sp>
      <p:sp>
        <p:nvSpPr>
          <p:cNvPr id="1346565" name="Text Box 6"/>
          <p:cNvSpPr txBox="1">
            <a:spLocks noChangeArrowheads="1"/>
          </p:cNvSpPr>
          <p:nvPr/>
        </p:nvSpPr>
        <p:spPr bwMode="auto">
          <a:xfrm>
            <a:off x="896938" y="2938463"/>
            <a:ext cx="3605212" cy="10271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I[A] /Amper/</a:t>
            </a:r>
          </a:p>
          <a:p>
            <a:pPr eaLnBrk="0" hangingPunct="0">
              <a:spcBef>
                <a:spcPct val="20000"/>
              </a:spcBef>
              <a:buClr>
                <a:schemeClr val="tx2"/>
              </a:buClr>
              <a:buSzPct val="75000"/>
              <a:buFont typeface="Monotype Sorts"/>
              <a:buNone/>
            </a:pPr>
            <a:r>
              <a:rPr lang="sl-SI"/>
              <a:t>Instrument za merjenje toka:</a:t>
            </a:r>
          </a:p>
          <a:p>
            <a:pPr eaLnBrk="0" hangingPunct="0">
              <a:spcBef>
                <a:spcPct val="20000"/>
              </a:spcBef>
              <a:buClr>
                <a:schemeClr val="tx2"/>
              </a:buClr>
              <a:buSzPct val="75000"/>
              <a:buFont typeface="Monotype Sorts"/>
              <a:buNone/>
            </a:pPr>
            <a:r>
              <a:rPr lang="sl-SI"/>
              <a:t>AMPERMETER</a:t>
            </a:r>
          </a:p>
        </p:txBody>
      </p:sp>
      <p:sp>
        <p:nvSpPr>
          <p:cNvPr id="1346566" name="Text Box 7"/>
          <p:cNvSpPr txBox="1">
            <a:spLocks noChangeArrowheads="1"/>
          </p:cNvSpPr>
          <p:nvPr/>
        </p:nvSpPr>
        <p:spPr bwMode="auto">
          <a:xfrm>
            <a:off x="450850" y="4491038"/>
            <a:ext cx="7942263" cy="366712"/>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Električna napetost je definirana kot razlika električnih potencialov.</a:t>
            </a:r>
          </a:p>
        </p:txBody>
      </p:sp>
      <p:sp>
        <p:nvSpPr>
          <p:cNvPr id="1346567" name="Text Box 8"/>
          <p:cNvSpPr txBox="1">
            <a:spLocks noChangeArrowheads="1"/>
          </p:cNvSpPr>
          <p:nvPr/>
        </p:nvSpPr>
        <p:spPr bwMode="auto">
          <a:xfrm>
            <a:off x="947738" y="5292725"/>
            <a:ext cx="4167187" cy="10271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solidFill>
                  <a:srgbClr val="2469AE"/>
                </a:solidFill>
              </a:rPr>
              <a:t>U[V] /Volt/</a:t>
            </a:r>
          </a:p>
          <a:p>
            <a:pPr eaLnBrk="0" hangingPunct="0">
              <a:spcBef>
                <a:spcPct val="20000"/>
              </a:spcBef>
              <a:buClr>
                <a:schemeClr val="tx2"/>
              </a:buClr>
              <a:buSzPct val="75000"/>
              <a:buFont typeface="Monotype Sorts"/>
              <a:buNone/>
            </a:pPr>
            <a:r>
              <a:rPr lang="sl-SI"/>
              <a:t>Instrument za merjenje napetosti:</a:t>
            </a:r>
          </a:p>
          <a:p>
            <a:pPr eaLnBrk="0" hangingPunct="0">
              <a:spcBef>
                <a:spcPct val="20000"/>
              </a:spcBef>
              <a:buClr>
                <a:schemeClr val="tx2"/>
              </a:buClr>
              <a:buSzPct val="75000"/>
              <a:buFont typeface="Monotype Sorts"/>
              <a:buNone/>
            </a:pPr>
            <a:r>
              <a:rPr lang="sl-SI">
                <a:solidFill>
                  <a:srgbClr val="2469AE"/>
                </a:solidFill>
              </a:rPr>
              <a:t>VOLTMETER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09" name="Rectangle 2"/>
          <p:cNvSpPr>
            <a:spLocks noGrp="1" noChangeArrowheads="1"/>
          </p:cNvSpPr>
          <p:nvPr>
            <p:ph type="title"/>
          </p:nvPr>
        </p:nvSpPr>
        <p:spPr/>
        <p:txBody>
          <a:bodyPr/>
          <a:lstStyle/>
          <a:p>
            <a:pPr eaLnBrk="1" hangingPunct="1"/>
            <a:r>
              <a:rPr lang="sl-SI"/>
              <a:t>Predpone</a:t>
            </a:r>
          </a:p>
        </p:txBody>
      </p:sp>
      <p:sp>
        <p:nvSpPr>
          <p:cNvPr id="1348610" name="Rectangle 3"/>
          <p:cNvSpPr>
            <a:spLocks noGrp="1" noChangeArrowheads="1"/>
          </p:cNvSpPr>
          <p:nvPr>
            <p:ph type="body" idx="1"/>
          </p:nvPr>
        </p:nvSpPr>
        <p:spPr/>
        <p:txBody>
          <a:bodyPr/>
          <a:lstStyle/>
          <a:p>
            <a:pPr eaLnBrk="1" hangingPunct="1">
              <a:buFont typeface="Wingdings" pitchFamily="2" charset="2"/>
              <a:buNone/>
            </a:pPr>
            <a:endParaRPr lang="sl-SI"/>
          </a:p>
          <a:p>
            <a:pPr eaLnBrk="1" hangingPunct="1">
              <a:buFont typeface="Wingdings" pitchFamily="2" charset="2"/>
              <a:buNone/>
            </a:pPr>
            <a:endParaRPr lang="sl-SI"/>
          </a:p>
        </p:txBody>
      </p:sp>
      <p:pic>
        <p:nvPicPr>
          <p:cNvPr id="1348611" name="Picture 4" descr="predpone"/>
          <p:cNvPicPr>
            <a:picLocks noChangeAspect="1" noChangeArrowheads="1"/>
          </p:cNvPicPr>
          <p:nvPr/>
        </p:nvPicPr>
        <p:blipFill>
          <a:blip r:embed="rId3"/>
          <a:srcRect/>
          <a:stretch>
            <a:fillRect/>
          </a:stretch>
        </p:blipFill>
        <p:spPr bwMode="auto">
          <a:xfrm>
            <a:off x="339725" y="1398588"/>
            <a:ext cx="4159250" cy="5221287"/>
          </a:xfrm>
          <a:prstGeom prst="rect">
            <a:avLst/>
          </a:prstGeom>
          <a:noFill/>
          <a:ln w="9525">
            <a:noFill/>
            <a:miter lim="800000"/>
            <a:headEnd/>
            <a:tailEnd/>
          </a:ln>
        </p:spPr>
      </p:pic>
      <p:sp>
        <p:nvSpPr>
          <p:cNvPr id="1348612" name="Text Box 5"/>
          <p:cNvSpPr txBox="1">
            <a:spLocks noChangeArrowheads="1"/>
          </p:cNvSpPr>
          <p:nvPr/>
        </p:nvSpPr>
        <p:spPr bwMode="auto">
          <a:xfrm>
            <a:off x="5102225" y="2222500"/>
            <a:ext cx="3103563" cy="2347913"/>
          </a:xfrm>
          <a:prstGeom prst="rect">
            <a:avLst/>
          </a:prstGeom>
          <a:noFill/>
          <a:ln w="12700">
            <a:noFill/>
            <a:miter lim="800000"/>
            <a:headEnd type="none" w="sm" len="sm"/>
            <a:tailEnd type="none" w="sm" len="sm"/>
          </a:ln>
        </p:spPr>
        <p:txBody>
          <a:bodyPr wrap="none">
            <a:spAutoFit/>
          </a:bodyPr>
          <a:lstStyle/>
          <a:p>
            <a:pPr eaLnBrk="0" hangingPunct="0">
              <a:spcBef>
                <a:spcPct val="20000"/>
              </a:spcBef>
              <a:buClr>
                <a:schemeClr val="tx2"/>
              </a:buClr>
              <a:buSzPct val="75000"/>
              <a:buFont typeface="Monotype Sorts"/>
              <a:buNone/>
            </a:pPr>
            <a:r>
              <a:rPr lang="sl-SI"/>
              <a:t>Primeri:</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1 A= 1000 mA=0,001 kA</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1 V=1000 mV=0,001 kV</a:t>
            </a:r>
          </a:p>
          <a:p>
            <a:pPr eaLnBrk="0" hangingPunct="0">
              <a:spcBef>
                <a:spcPct val="20000"/>
              </a:spcBef>
              <a:buClr>
                <a:schemeClr val="tx2"/>
              </a:buClr>
              <a:buSzPct val="75000"/>
              <a:buFont typeface="Monotype Sorts"/>
              <a:buNone/>
            </a:pPr>
            <a:endParaRPr lang="sl-SI"/>
          </a:p>
          <a:p>
            <a:pPr eaLnBrk="0" hangingPunct="0">
              <a:spcBef>
                <a:spcPct val="20000"/>
              </a:spcBef>
              <a:buClr>
                <a:schemeClr val="tx2"/>
              </a:buClr>
              <a:buSzPct val="75000"/>
              <a:buFont typeface="Monotype Sorts"/>
              <a:buNone/>
            </a:pPr>
            <a:r>
              <a:rPr lang="sl-SI"/>
              <a:t>1 </a:t>
            </a:r>
            <a:r>
              <a:rPr lang="sl-SI">
                <a:sym typeface="Symbol" pitchFamily="18" charset="2"/>
              </a:rPr>
              <a:t>=1000 m=0,001 k</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63" name="Rectangle 2"/>
          <p:cNvSpPr>
            <a:spLocks noGrp="1" noChangeArrowheads="1"/>
          </p:cNvSpPr>
          <p:nvPr>
            <p:ph type="title"/>
          </p:nvPr>
        </p:nvSpPr>
        <p:spPr/>
        <p:txBody>
          <a:bodyPr/>
          <a:lstStyle/>
          <a:p>
            <a:pPr eaLnBrk="1" hangingPunct="1"/>
            <a:r>
              <a:rPr lang="sl-SI" sz="2000"/>
              <a:t>Prevodniki, neprevodniki in polprevodniki</a:t>
            </a:r>
            <a:br>
              <a:rPr lang="sl-SI" sz="2000"/>
            </a:br>
            <a:endParaRPr lang="sl-SI" sz="2000"/>
          </a:p>
        </p:txBody>
      </p:sp>
      <p:sp>
        <p:nvSpPr>
          <p:cNvPr id="1350664" name="Rectangle 3"/>
          <p:cNvSpPr>
            <a:spLocks noGrp="1" noChangeArrowheads="1"/>
          </p:cNvSpPr>
          <p:nvPr>
            <p:ph type="body" sz="half" idx="1"/>
          </p:nvPr>
        </p:nvSpPr>
        <p:spPr>
          <a:xfrm>
            <a:off x="479425" y="1468438"/>
            <a:ext cx="8362950" cy="4849812"/>
          </a:xfrm>
        </p:spPr>
        <p:txBody>
          <a:bodyPr/>
          <a:lstStyle/>
          <a:p>
            <a:pPr eaLnBrk="1" hangingPunct="1"/>
            <a:r>
              <a:rPr lang="sl-SI" sz="1800"/>
              <a:t>PREVODNIKI: imajo dosti prostih nosilcev naboja, zato prevajajo električni tok.</a:t>
            </a:r>
          </a:p>
          <a:p>
            <a:pPr lvl="2" eaLnBrk="1" hangingPunct="1"/>
            <a:r>
              <a:rPr lang="sl-SI" sz="1600"/>
              <a:t>Zlato, srebro, baker, </a:t>
            </a:r>
            <a:r>
              <a:rPr lang="sl-SI" sz="1600">
                <a:solidFill>
                  <a:srgbClr val="2469AE"/>
                </a:solidFill>
              </a:rPr>
              <a:t>aluminij</a:t>
            </a:r>
            <a:r>
              <a:rPr lang="sl-SI" sz="1600"/>
              <a:t>,…</a:t>
            </a:r>
          </a:p>
          <a:p>
            <a:pPr lvl="2" eaLnBrk="1" hangingPunct="1">
              <a:buFontTx/>
              <a:buNone/>
            </a:pPr>
            <a:r>
              <a:rPr lang="sl-SI" sz="1600"/>
              <a:t> </a:t>
            </a:r>
          </a:p>
          <a:p>
            <a:pPr eaLnBrk="1" hangingPunct="1"/>
            <a:r>
              <a:rPr lang="sl-SI" sz="1800"/>
              <a:t>NEPREVODNIKI (IZOLATORJI): </a:t>
            </a:r>
            <a:r>
              <a:rPr lang="sl-SI" sz="1800">
                <a:solidFill>
                  <a:srgbClr val="2469AE"/>
                </a:solidFill>
              </a:rPr>
              <a:t>nimajo prostih nosilcev naboja, zato ne prevajajo električnega toka.</a:t>
            </a:r>
          </a:p>
          <a:p>
            <a:pPr lvl="2" eaLnBrk="1" hangingPunct="1"/>
            <a:r>
              <a:rPr lang="sl-SI" sz="1600"/>
              <a:t>Razne gume, keramika, steklo, les, nekatere plastične mase, razne barve in laki, </a:t>
            </a:r>
            <a:r>
              <a:rPr lang="sl-SI" sz="1600">
                <a:solidFill>
                  <a:srgbClr val="2469AE"/>
                </a:solidFill>
              </a:rPr>
              <a:t>teflon</a:t>
            </a:r>
            <a:r>
              <a:rPr lang="sl-SI" sz="1600"/>
              <a:t>, bakelit, destilirana voda, </a:t>
            </a:r>
            <a:r>
              <a:rPr lang="sl-SI" sz="1600">
                <a:solidFill>
                  <a:srgbClr val="2469AE"/>
                </a:solidFill>
              </a:rPr>
              <a:t>polivinil</a:t>
            </a:r>
            <a:r>
              <a:rPr lang="sl-SI" sz="1600"/>
              <a:t>,…</a:t>
            </a:r>
          </a:p>
          <a:p>
            <a:pPr eaLnBrk="1" hangingPunct="1"/>
            <a:endParaRPr lang="sl-SI" sz="1800"/>
          </a:p>
          <a:p>
            <a:pPr eaLnBrk="1" hangingPunct="1"/>
            <a:endParaRPr lang="sl-SI" sz="1800"/>
          </a:p>
          <a:p>
            <a:pPr eaLnBrk="1" hangingPunct="1"/>
            <a:r>
              <a:rPr lang="sl-SI" sz="1800"/>
              <a:t>POLPREVODNIKI: silicij in germanij imata po 4 elektrone na zunanji obli atomov.</a:t>
            </a:r>
          </a:p>
          <a:p>
            <a:pPr lvl="2" eaLnBrk="1" hangingPunct="1"/>
            <a:r>
              <a:rPr lang="sl-SI" sz="1600">
                <a:solidFill>
                  <a:srgbClr val="2469AE"/>
                </a:solidFill>
              </a:rPr>
              <a:t>Silicij</a:t>
            </a:r>
            <a:r>
              <a:rPr lang="sl-SI" sz="1600"/>
              <a:t>,</a:t>
            </a:r>
            <a:r>
              <a:rPr lang="sl-SI" sz="1600">
                <a:solidFill>
                  <a:srgbClr val="2469AE"/>
                </a:solidFill>
              </a:rPr>
              <a:t> Germanij</a:t>
            </a:r>
            <a:r>
              <a:rPr lang="sl-SI" sz="1600"/>
              <a:t>,…</a:t>
            </a:r>
          </a:p>
        </p:txBody>
      </p:sp>
      <p:graphicFrame>
        <p:nvGraphicFramePr>
          <p:cNvPr id="1350660" name="Object 4"/>
          <p:cNvGraphicFramePr>
            <a:graphicFrameLocks noGrp="1" noChangeAspect="1"/>
          </p:cNvGraphicFramePr>
          <p:nvPr>
            <p:ph sz="quarter" idx="2"/>
          </p:nvPr>
        </p:nvGraphicFramePr>
        <p:xfrm>
          <a:off x="5289550" y="2041525"/>
          <a:ext cx="514350" cy="515938"/>
        </p:xfrm>
        <a:graphic>
          <a:graphicData uri="http://schemas.openxmlformats.org/presentationml/2006/ole">
            <mc:AlternateContent xmlns:mc="http://schemas.openxmlformats.org/markup-compatibility/2006">
              <mc:Choice xmlns:v="urn:schemas-microsoft-com:vml" Requires="v">
                <p:oleObj spid="_x0000_s1350708" name="CorelDRAW" r:id="rId4" imgW="514440" imgH="514440" progId="CorelDRAW.Graphic.12">
                  <p:embed/>
                </p:oleObj>
              </mc:Choice>
              <mc:Fallback>
                <p:oleObj name="CorelDRAW" r:id="rId4" imgW="514440" imgH="514440" progId="CorelDRAW.Graphic.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9550" y="2041525"/>
                        <a:ext cx="5143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0661" name="Object 5"/>
          <p:cNvGraphicFramePr>
            <a:graphicFrameLocks noGrp="1" noChangeAspect="1"/>
          </p:cNvGraphicFramePr>
          <p:nvPr>
            <p:ph sz="quarter" idx="3"/>
          </p:nvPr>
        </p:nvGraphicFramePr>
        <p:xfrm>
          <a:off x="4213225" y="4217988"/>
          <a:ext cx="514350" cy="515937"/>
        </p:xfrm>
        <a:graphic>
          <a:graphicData uri="http://schemas.openxmlformats.org/presentationml/2006/ole">
            <mc:AlternateContent xmlns:mc="http://schemas.openxmlformats.org/markup-compatibility/2006">
              <mc:Choice xmlns:v="urn:schemas-microsoft-com:vml" Requires="v">
                <p:oleObj spid="_x0000_s1350709" name="CorelDRAW" r:id="rId6" imgW="514440" imgH="514440" progId="CorelDRAW.Graphic.12">
                  <p:embed/>
                </p:oleObj>
              </mc:Choice>
              <mc:Fallback>
                <p:oleObj name="CorelDRAW" r:id="rId6" imgW="514440" imgH="514440" progId="CorelDRAW.Graphic.12">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3225" y="4217988"/>
                        <a:ext cx="514350"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0662" name="Object 6"/>
          <p:cNvGraphicFramePr>
            <a:graphicFrameLocks noChangeAspect="1"/>
          </p:cNvGraphicFramePr>
          <p:nvPr/>
        </p:nvGraphicFramePr>
        <p:xfrm>
          <a:off x="4224338" y="5532438"/>
          <a:ext cx="582612" cy="574675"/>
        </p:xfrm>
        <a:graphic>
          <a:graphicData uri="http://schemas.openxmlformats.org/presentationml/2006/ole">
            <mc:AlternateContent xmlns:mc="http://schemas.openxmlformats.org/markup-compatibility/2006">
              <mc:Choice xmlns:v="urn:schemas-microsoft-com:vml" Requires="v">
                <p:oleObj spid="_x0000_s1350710" name="CorelDRAW" r:id="rId8" imgW="581760" imgH="574560" progId="CorelDRAW.Graphic.12">
                  <p:embed/>
                </p:oleObj>
              </mc:Choice>
              <mc:Fallback>
                <p:oleObj name="CorelDRAW" r:id="rId8" imgW="581760" imgH="574560" progId="CorelDRAW.Graphic.12">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338" y="5532438"/>
                        <a:ext cx="582612"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5" name="Rectangle 2"/>
          <p:cNvSpPr>
            <a:spLocks noGrp="1" noChangeArrowheads="1"/>
          </p:cNvSpPr>
          <p:nvPr>
            <p:ph type="title"/>
          </p:nvPr>
        </p:nvSpPr>
        <p:spPr/>
        <p:txBody>
          <a:bodyPr/>
          <a:lstStyle/>
          <a:p>
            <a:pPr eaLnBrk="1" hangingPunct="1"/>
            <a:r>
              <a:rPr lang="sl-SI"/>
              <a:t>Električna upornost (1)</a:t>
            </a:r>
          </a:p>
        </p:txBody>
      </p:sp>
      <p:sp>
        <p:nvSpPr>
          <p:cNvPr id="1352706" name="Rectangle 3"/>
          <p:cNvSpPr>
            <a:spLocks noGrp="1" noChangeArrowheads="1"/>
          </p:cNvSpPr>
          <p:nvPr>
            <p:ph type="body" idx="1"/>
          </p:nvPr>
        </p:nvSpPr>
        <p:spPr/>
        <p:txBody>
          <a:bodyPr/>
          <a:lstStyle/>
          <a:p>
            <a:pPr eaLnBrk="1" hangingPunct="1">
              <a:buFont typeface="Wingdings" pitchFamily="2" charset="2"/>
              <a:buNone/>
            </a:pPr>
            <a:r>
              <a:rPr lang="sl-SI"/>
              <a:t>	Lastnosti snovi, da se upira prevajanju električnega toka imenujemo električna upornost. Upornost označimo z:</a:t>
            </a:r>
            <a:endParaRPr lang="sl-SI">
              <a:solidFill>
                <a:srgbClr val="2469AE"/>
              </a:solidFill>
            </a:endParaRPr>
          </a:p>
          <a:p>
            <a:pPr eaLnBrk="1" hangingPunct="1">
              <a:buFont typeface="Wingdings" pitchFamily="2" charset="2"/>
              <a:buNone/>
            </a:pPr>
            <a:r>
              <a:rPr lang="sl-SI">
                <a:solidFill>
                  <a:srgbClr val="2469AE"/>
                </a:solidFill>
              </a:rPr>
              <a:t>	R[</a:t>
            </a:r>
            <a:r>
              <a:rPr lang="sl-SI">
                <a:solidFill>
                  <a:srgbClr val="2469AE"/>
                </a:solidFill>
                <a:sym typeface="Symbol" pitchFamily="18" charset="2"/>
              </a:rPr>
              <a:t>] /Ohm/</a:t>
            </a:r>
          </a:p>
          <a:p>
            <a:pPr eaLnBrk="1" hangingPunct="1">
              <a:buFont typeface="Wingdings" pitchFamily="2" charset="2"/>
              <a:buNone/>
            </a:pPr>
            <a:endParaRPr lang="sl-SI">
              <a:sym typeface="Symbol" pitchFamily="18" charset="2"/>
            </a:endParaRPr>
          </a:p>
          <a:p>
            <a:pPr eaLnBrk="1" hangingPunct="1">
              <a:buFont typeface="Wingdings" pitchFamily="2" charset="2"/>
              <a:buNone/>
            </a:pPr>
            <a:r>
              <a:rPr lang="sl-SI">
                <a:sym typeface="Symbol" pitchFamily="18" charset="2"/>
              </a:rPr>
              <a:t>	Instrument za merjenje upornosti: OHMMETER</a:t>
            </a:r>
          </a:p>
          <a:p>
            <a:pPr eaLnBrk="1" hangingPunct="1">
              <a:buFont typeface="Wingdings" pitchFamily="2" charset="2"/>
              <a:buNone/>
            </a:pPr>
            <a:endParaRPr lang="sl-SI">
              <a:sym typeface="Symbol" pitchFamily="18" charset="2"/>
            </a:endParaRPr>
          </a:p>
          <a:p>
            <a:pPr eaLnBrk="1" hangingPunct="1">
              <a:buFont typeface="Wingdings" pitchFamily="2" charset="2"/>
              <a:buNone/>
            </a:pPr>
            <a:r>
              <a:rPr lang="sl-SI">
                <a:sym typeface="Symbol" pitchFamily="18" charset="2"/>
              </a:rPr>
              <a:t>	Glede na izvedbo ločimo upore: žični, slojni, polni ali masni.</a:t>
            </a:r>
          </a:p>
        </p:txBody>
      </p:sp>
      <p:sp>
        <p:nvSpPr>
          <p:cNvPr id="1352707" name="Text Box 4"/>
          <p:cNvSpPr txBox="1">
            <a:spLocks noChangeArrowheads="1"/>
          </p:cNvSpPr>
          <p:nvPr/>
        </p:nvSpPr>
        <p:spPr bwMode="auto">
          <a:xfrm>
            <a:off x="855663" y="4710113"/>
            <a:ext cx="8240712" cy="1631950"/>
          </a:xfrm>
          <a:prstGeom prst="rect">
            <a:avLst/>
          </a:prstGeom>
          <a:noFill/>
          <a:ln w="12700">
            <a:noFill/>
            <a:miter lim="800000"/>
            <a:headEnd type="none" w="sm" len="sm"/>
            <a:tailEnd type="none" w="sm" len="sm"/>
          </a:ln>
        </p:spPr>
        <p:txBody>
          <a:bodyPr>
            <a:spAutoFit/>
          </a:bodyPr>
          <a:lstStyle/>
          <a:p>
            <a:pPr eaLnBrk="0" hangingPunct="0">
              <a:spcBef>
                <a:spcPct val="20000"/>
              </a:spcBef>
              <a:buClr>
                <a:schemeClr val="tx2"/>
              </a:buClr>
              <a:buSzPct val="75000"/>
              <a:buFont typeface="Monotype Sorts"/>
              <a:buNone/>
            </a:pPr>
            <a:r>
              <a:rPr lang="sl-SI"/>
              <a:t>Temperaturno odvisni upori:</a:t>
            </a:r>
          </a:p>
          <a:p>
            <a:pPr eaLnBrk="0" hangingPunct="0">
              <a:spcBef>
                <a:spcPct val="20000"/>
              </a:spcBef>
              <a:buClr>
                <a:schemeClr val="tx2"/>
              </a:buClr>
              <a:buSzPct val="75000"/>
              <a:buFont typeface="Monotype Sorts"/>
              <a:buChar char="n"/>
            </a:pPr>
            <a:r>
              <a:rPr lang="sl-SI">
                <a:solidFill>
                  <a:srgbClr val="2469AE"/>
                </a:solidFill>
              </a:rPr>
              <a:t> PTK</a:t>
            </a:r>
            <a:r>
              <a:rPr lang="sl-SI"/>
              <a:t> (Pozitiven Temperaturni Koeficient): s segrevanjem se jim </a:t>
            </a:r>
          </a:p>
          <a:p>
            <a:pPr eaLnBrk="0" hangingPunct="0">
              <a:spcBef>
                <a:spcPct val="20000"/>
              </a:spcBef>
              <a:buClr>
                <a:schemeClr val="tx2"/>
              </a:buClr>
              <a:buSzPct val="75000"/>
              <a:buFont typeface="Monotype Sorts"/>
              <a:buNone/>
            </a:pPr>
            <a:r>
              <a:rPr lang="sl-SI"/>
              <a:t>upornost povečuje.</a:t>
            </a:r>
          </a:p>
          <a:p>
            <a:pPr eaLnBrk="0" hangingPunct="0">
              <a:spcBef>
                <a:spcPct val="20000"/>
              </a:spcBef>
              <a:buClr>
                <a:schemeClr val="tx2"/>
              </a:buClr>
              <a:buSzPct val="75000"/>
              <a:buFont typeface="Monotype Sorts"/>
              <a:buChar char="n"/>
            </a:pPr>
            <a:r>
              <a:rPr lang="sl-SI">
                <a:solidFill>
                  <a:srgbClr val="2469AE"/>
                </a:solidFill>
              </a:rPr>
              <a:t> NTK</a:t>
            </a:r>
            <a:r>
              <a:rPr lang="sl-SI"/>
              <a:t> (Negativen Temperaturni Koeficient): s segrevanjem se jim upornost zmanjšuje.</a:t>
            </a:r>
          </a:p>
        </p:txBody>
      </p:sp>
    </p:spTree>
  </p:cSld>
  <p:clrMapOvr>
    <a:masterClrMapping/>
  </p:clrMapOvr>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Char char="n"/>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Char char="n"/>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77037038</TotalTime>
  <Pages>1237609</Pages>
  <Words>20006</Words>
  <Application>Microsoft Office PowerPoint</Application>
  <PresentationFormat>On-screen Show (4:3)</PresentationFormat>
  <Paragraphs>2697</Paragraphs>
  <Slides>258</Slides>
  <Notes>189</Notes>
  <HiddenSlides>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258</vt:i4>
      </vt:variant>
    </vt:vector>
  </HeadingPairs>
  <TitlesOfParts>
    <vt:vector size="270" baseType="lpstr">
      <vt:lpstr>Arial</vt:lpstr>
      <vt:lpstr>Monotype Sorts</vt:lpstr>
      <vt:lpstr>Syastro</vt:lpstr>
      <vt:lpstr>Symbol</vt:lpstr>
      <vt:lpstr>Times New Roman</vt:lpstr>
      <vt:lpstr>Verdana</vt:lpstr>
      <vt:lpstr>Wingdings</vt:lpstr>
      <vt:lpstr>Default Design</vt:lpstr>
      <vt:lpstr>PHOTO-PAINT</vt:lpstr>
      <vt:lpstr>CorelDRAW</vt:lpstr>
      <vt:lpstr>Enačba</vt:lpstr>
      <vt:lpstr>Equation</vt:lpstr>
      <vt:lpstr>Radioamaterski tečaj  za razred A</vt:lpstr>
      <vt:lpstr>Pregled dela (1)</vt:lpstr>
      <vt:lpstr>Pregled dela (2)</vt:lpstr>
      <vt:lpstr>Zgodovina radioamaterstva (1)</vt:lpstr>
      <vt:lpstr>Zgodovina radioamaterstva (2)</vt:lpstr>
      <vt:lpstr>International Telecommunication Union</vt:lpstr>
      <vt:lpstr>International Amateur Radio Union</vt:lpstr>
      <vt:lpstr>Regije ITU in IARU </vt:lpstr>
      <vt:lpstr>Zemljevid z conami ITU</vt:lpstr>
      <vt:lpstr>Zemljevid z conami revije CQ </vt:lpstr>
      <vt:lpstr>Zveza radioamaterjev Slovenije (1)</vt:lpstr>
      <vt:lpstr>ZRS (2)</vt:lpstr>
      <vt:lpstr>ZRS (3)</vt:lpstr>
      <vt:lpstr>ITU – Definicije (1)</vt:lpstr>
      <vt:lpstr>Prepustnost atmosfere</vt:lpstr>
      <vt:lpstr>ITU – Definicije (2)</vt:lpstr>
      <vt:lpstr>ITU – Definicije (3)</vt:lpstr>
      <vt:lpstr>ITU – Definicije (4)</vt:lpstr>
      <vt:lpstr>ITU - Člen 25 (1)</vt:lpstr>
      <vt:lpstr>ITU - Člen 25 (2)</vt:lpstr>
      <vt:lpstr>CEPT</vt:lpstr>
      <vt:lpstr>CEPT – Začasna uporaba radijske                  postaje v tujini</vt:lpstr>
      <vt:lpstr>CEPT – Priporočilo T/R 61-01</vt:lpstr>
      <vt:lpstr>CEPT – Priporočilo T/R 61-02</vt:lpstr>
      <vt:lpstr>CEPT – ECC/REC/(05)06 </vt:lpstr>
      <vt:lpstr>Zakoni, predpisi in pogoji v RS (1)</vt:lpstr>
      <vt:lpstr>Zakoni, predpisi in pogoji v RS (2)</vt:lpstr>
      <vt:lpstr>Kriteriji za opravljanje izpitov  za radioamaterje</vt:lpstr>
      <vt:lpstr>Izpit za radioamaterja razreda N</vt:lpstr>
      <vt:lpstr>Izpit za radioamaterja razreda A</vt:lpstr>
      <vt:lpstr>Izpit iz predmeta sprejem in  oddaja Morzejevih znakov</vt:lpstr>
      <vt:lpstr>ITU – Radioamaterski frekvenčni                       pasovi</vt:lpstr>
      <vt:lpstr>Nadzor RF spektra – AKOS (Jeruzalem)</vt:lpstr>
      <vt:lpstr>Nadzor RF spektra – APEK (Jeruzalem)</vt:lpstr>
      <vt:lpstr>Mednarodna in slovenska  operaterska pravila in postopki (1)</vt:lpstr>
      <vt:lpstr>Mednarodna in slovenska operaterska pravila in postopki (2)</vt:lpstr>
      <vt:lpstr>Radioamaterska dejavnost - telegrafija</vt:lpstr>
      <vt:lpstr>MORSE-KOD - črke</vt:lpstr>
      <vt:lpstr>MORSE-KOD - ločila</vt:lpstr>
      <vt:lpstr>Vsebina in procedura zveze</vt:lpstr>
      <vt:lpstr>Struktura klicnega znaka</vt:lpstr>
      <vt:lpstr>Uporaba sufiksov klicnih znakov</vt:lpstr>
      <vt:lpstr>RST sistem ocenjevanja zveze</vt:lpstr>
      <vt:lpstr>RST sistem (1)</vt:lpstr>
      <vt:lpstr>RST sistem (2)</vt:lpstr>
      <vt:lpstr>Radijski dnevnik – LOG (1)</vt:lpstr>
      <vt:lpstr>Časovne cone in koordinirani univerzalni čas (UTC) (1)</vt:lpstr>
      <vt:lpstr>Časovne cone in koordinirani univerzalni čas (UTC) (2)</vt:lpstr>
      <vt:lpstr>Lokator sistem ali univerzalni  lokator-UL (1)</vt:lpstr>
      <vt:lpstr>Lokator sistem ali univerzalni  lokator-UL (2)</vt:lpstr>
      <vt:lpstr>Q-kod (1)</vt:lpstr>
      <vt:lpstr>Q-kod (2)</vt:lpstr>
      <vt:lpstr>Q-kod (3)</vt:lpstr>
      <vt:lpstr>Q-kod (4)</vt:lpstr>
      <vt:lpstr>Q-kod (5)</vt:lpstr>
      <vt:lpstr>Q-kod (6)</vt:lpstr>
      <vt:lpstr>Q-kod (7)</vt:lpstr>
      <vt:lpstr>Mednarodne kratice in signali </vt:lpstr>
      <vt:lpstr>Radioamaterske kratice (1)</vt:lpstr>
      <vt:lpstr>Radioamaterske kratice (2)</vt:lpstr>
      <vt:lpstr>Tablici črkovanja</vt:lpstr>
      <vt:lpstr>Primer črkovanja</vt:lpstr>
      <vt:lpstr>Radioamaterska dejavnost - telefonija</vt:lpstr>
      <vt:lpstr>Amaterske digitalne komunikacije</vt:lpstr>
      <vt:lpstr>Radioamaterska dejavnost –  digitalne komunikacije (FT8)</vt:lpstr>
      <vt:lpstr>Radioamaterska dejavnost –  digitalne komunikacije (2)</vt:lpstr>
      <vt:lpstr>Radioamaterska dejavnost –  digitalne komunikacije (packet radio)</vt:lpstr>
      <vt:lpstr>Radioamaterska dejavnost –  digitalne komunikacije (APRS)</vt:lpstr>
      <vt:lpstr>Radioamaterska tekmovanja (1)</vt:lpstr>
      <vt:lpstr>Radioamaterska tekmovanja (2)</vt:lpstr>
      <vt:lpstr>Radioamaterska tekmovanja (3)</vt:lpstr>
      <vt:lpstr>Ham spirit (radioamaterski duh)</vt:lpstr>
      <vt:lpstr>QSL kartica</vt:lpstr>
      <vt:lpstr>QSL kartica</vt:lpstr>
      <vt:lpstr>Radijski dnevnik – LOG (1)</vt:lpstr>
      <vt:lpstr>Radijski dnevnik – LOG (2)</vt:lpstr>
      <vt:lpstr>Radijski dnevnik – LOG (3)</vt:lpstr>
      <vt:lpstr>Aktivnosti radioamaterjev ob nesrečah in nevarnostih (ARON)</vt:lpstr>
      <vt:lpstr>Kodeks ARON - vaje</vt:lpstr>
      <vt:lpstr>Kodeks ARON (1)</vt:lpstr>
      <vt:lpstr>Kodeks ARON (2)</vt:lpstr>
      <vt:lpstr>Mednarodni signali za nevarnost</vt:lpstr>
      <vt:lpstr>Radioamaterska frekvenčna področja (1) </vt:lpstr>
      <vt:lpstr>Radioamaterska frekvenčna področja (2) </vt:lpstr>
      <vt:lpstr>Radioamaterska frekvenčna področja (3) </vt:lpstr>
      <vt:lpstr>Radioamaterska frekvenčna področja (4) </vt:lpstr>
      <vt:lpstr>Primer pokrivanja repetitorja (simulacije)</vt:lpstr>
      <vt:lpstr>Družbenokoristna vloga radioamaterjev</vt:lpstr>
      <vt:lpstr>Elektrotehnika in radiotehnika (1)</vt:lpstr>
      <vt:lpstr>Elektrotehnika in radiotehnika (2)</vt:lpstr>
      <vt:lpstr>Elektrotehnika in radiotehnika (3)</vt:lpstr>
      <vt:lpstr>Elektrotehnika in radiotehnika (4)</vt:lpstr>
      <vt:lpstr>Osnova teorija atomov (1)</vt:lpstr>
      <vt:lpstr>Osnova teorija atomov (2)</vt:lpstr>
      <vt:lpstr>Električno polje in potencial</vt:lpstr>
      <vt:lpstr>Električni tok in napetost</vt:lpstr>
      <vt:lpstr>Predpone</vt:lpstr>
      <vt:lpstr>Prevodniki, neprevodniki in polprevodniki </vt:lpstr>
      <vt:lpstr>Električna upornost (1)</vt:lpstr>
      <vt:lpstr>Električna upornost (2)</vt:lpstr>
      <vt:lpstr>Magnetno polje trajnega magneta</vt:lpstr>
      <vt:lpstr>Enosmerni tok in napetost</vt:lpstr>
      <vt:lpstr>Celice in baterije (1)</vt:lpstr>
      <vt:lpstr>Celice in baterije (2)</vt:lpstr>
      <vt:lpstr>Celice in baterije (3)</vt:lpstr>
      <vt:lpstr>Celice in baterije (4)</vt:lpstr>
      <vt:lpstr>Električne sheme</vt:lpstr>
      <vt:lpstr>Izmenični tok in napetost</vt:lpstr>
      <vt:lpstr>Generator izmenične napetosti</vt:lpstr>
      <vt:lpstr>Sinusna oblika signala (1)</vt:lpstr>
      <vt:lpstr>Sinusna oblika signala (2)</vt:lpstr>
      <vt:lpstr>Sinusna oblika signala (3)</vt:lpstr>
      <vt:lpstr>Sestavljeni signali</vt:lpstr>
      <vt:lpstr>Ohmov zakon (1)</vt:lpstr>
      <vt:lpstr>Ohmov zakon (2)</vt:lpstr>
      <vt:lpstr>Zaporedna vezava uporov</vt:lpstr>
      <vt:lpstr>Vzporedna vezava uporov</vt:lpstr>
      <vt:lpstr>Realni napetostni vir</vt:lpstr>
      <vt:lpstr>Kirchoffovi zakoni (1)</vt:lpstr>
      <vt:lpstr>Kirchoffovi zakoni (2) </vt:lpstr>
      <vt:lpstr>Električna moč</vt:lpstr>
      <vt:lpstr>Prilagoditev (maksimalen prenos moči)</vt:lpstr>
      <vt:lpstr>Električna energija, izkoristek sistema</vt:lpstr>
      <vt:lpstr>Decibel (1)</vt:lpstr>
      <vt:lpstr>Decibel (2)</vt:lpstr>
      <vt:lpstr>Induktivnost in tuljave</vt:lpstr>
      <vt:lpstr>Tuljave (1)</vt:lpstr>
      <vt:lpstr>Tuljave (2)</vt:lpstr>
      <vt:lpstr>Zaporedna in vzporedna vezava tuljave</vt:lpstr>
      <vt:lpstr>Transformator</vt:lpstr>
      <vt:lpstr>Transformator vezave in uporaba</vt:lpstr>
      <vt:lpstr>Kapacitivnost in kondenzatorji</vt:lpstr>
      <vt:lpstr>Kondenzatorji</vt:lpstr>
      <vt:lpstr>Vzporedna in zaporedna vezava kondenzatorjev</vt:lpstr>
      <vt:lpstr>Reaktanca, impedanca in resonanca</vt:lpstr>
      <vt:lpstr>Zaporedni nihajni krog</vt:lpstr>
      <vt:lpstr>Vzporedni nihajni krog</vt:lpstr>
      <vt:lpstr>Vrste filtrov (1)</vt:lpstr>
      <vt:lpstr>Vrste filtrov (2)</vt:lpstr>
      <vt:lpstr>Vrste filtrov (3) </vt:lpstr>
      <vt:lpstr>Polprevodniki (1)</vt:lpstr>
      <vt:lpstr>Polprevodnik (2)</vt:lpstr>
      <vt:lpstr>Polprevodniki (3)</vt:lpstr>
      <vt:lpstr>Polprevodniki (4)</vt:lpstr>
      <vt:lpstr>Tranzistor (bipolarni)</vt:lpstr>
      <vt:lpstr>Delovna točka in uporaba tranzistorja</vt:lpstr>
      <vt:lpstr>NF in VF ojačevalnik</vt:lpstr>
      <vt:lpstr>Tranzistor (unipolarni)</vt:lpstr>
      <vt:lpstr>Digitalna integrirana vezja</vt:lpstr>
      <vt:lpstr>Analogna integrirana vezja</vt:lpstr>
      <vt:lpstr>Razred delovanja ojačevalnikov</vt:lpstr>
      <vt:lpstr>Razred A</vt:lpstr>
      <vt:lpstr>Razred B</vt:lpstr>
      <vt:lpstr>Razred AB</vt:lpstr>
      <vt:lpstr>Razred C</vt:lpstr>
      <vt:lpstr>Elektronske cevi</vt:lpstr>
      <vt:lpstr>Napajalnik - usmernik</vt:lpstr>
      <vt:lpstr>Izvedba napajalnika</vt:lpstr>
      <vt:lpstr>Mikrofoni</vt:lpstr>
      <vt:lpstr>Zvočnik</vt:lpstr>
      <vt:lpstr>Vzorčenje (1)</vt:lpstr>
      <vt:lpstr>Vzorčenje (1)</vt:lpstr>
      <vt:lpstr>Vzorčenje (2)</vt:lpstr>
      <vt:lpstr>Digitalno procesiranje signalov (1)</vt:lpstr>
      <vt:lpstr>Digitalno procesiranje signalov (2)</vt:lpstr>
      <vt:lpstr>Digitalno procesiranje signalov (3)</vt:lpstr>
      <vt:lpstr>Radiotehnika – osnove (1)</vt:lpstr>
      <vt:lpstr>Radiotehnika – osnove (2)</vt:lpstr>
      <vt:lpstr>Radiotehnika – osnove (3)</vt:lpstr>
      <vt:lpstr>Množenje frekvenc</vt:lpstr>
      <vt:lpstr>Mešanje signalov</vt:lpstr>
      <vt:lpstr>Modulacija</vt:lpstr>
      <vt:lpstr>Pasovna širina</vt:lpstr>
      <vt:lpstr>Amplitudna modulacija - AM</vt:lpstr>
      <vt:lpstr>DSB modulacija</vt:lpstr>
      <vt:lpstr> Frekvenčna modulacija – FM (1)</vt:lpstr>
      <vt:lpstr>Frekvenčna modulacija – FM (2)</vt:lpstr>
      <vt:lpstr>Fazna modulacija - PM</vt:lpstr>
      <vt:lpstr>Telegrafija</vt:lpstr>
      <vt:lpstr>Radijski oddajnik - Oscilatorji</vt:lpstr>
      <vt:lpstr>Radijski oddajnik - Oscilatorji</vt:lpstr>
      <vt:lpstr>Radijski oddajnik - zgradba</vt:lpstr>
      <vt:lpstr>PLL sintetizator</vt:lpstr>
      <vt:lpstr>Direktni digitalni sintetizator - DDS</vt:lpstr>
      <vt:lpstr>CW oddajniki</vt:lpstr>
      <vt:lpstr>SSB oddajniki (1)</vt:lpstr>
      <vt:lpstr>SSB oddajniki (2)</vt:lpstr>
      <vt:lpstr>FM oddajniki</vt:lpstr>
      <vt:lpstr>Radijski sprejemniki – Šum (1)</vt:lpstr>
      <vt:lpstr>Radijski sprejemniki – Šum (2)</vt:lpstr>
      <vt:lpstr>Radijski sprejemniki – Šum (3)</vt:lpstr>
      <vt:lpstr>Radijski sprejemniki – Šum (4)</vt:lpstr>
      <vt:lpstr>Radijski sprejemniki–osnovni pojmi (1)</vt:lpstr>
      <vt:lpstr>Radijski sprejemniki-osnovni pojmi(2)</vt:lpstr>
      <vt:lpstr>Radijski sprejemniki-osnovni pojmi(3)</vt:lpstr>
      <vt:lpstr>Detekotrji –detekcija AM signala</vt:lpstr>
      <vt:lpstr>Detektorji – detekcija CW signala</vt:lpstr>
      <vt:lpstr>Detekcija SSB signala</vt:lpstr>
      <vt:lpstr>Detekcija FM signala  (1) </vt:lpstr>
      <vt:lpstr>Detekcija FM signala  (2)</vt:lpstr>
      <vt:lpstr>Sprejemnik z direktnim mešanjem</vt:lpstr>
      <vt:lpstr>Superheterodinski sprejemnik (1)</vt:lpstr>
      <vt:lpstr>Superheterodinski sprejemnik (2)</vt:lpstr>
      <vt:lpstr>Valovanje</vt:lpstr>
      <vt:lpstr>Elektromagnetni valovi</vt:lpstr>
      <vt:lpstr>Elektromagnetno valovanje</vt:lpstr>
      <vt:lpstr>Odboj, lom  in uklon valovanja</vt:lpstr>
      <vt:lpstr>Zemeljska atmosfera</vt:lpstr>
      <vt:lpstr>Radijski valovi (1)</vt:lpstr>
      <vt:lpstr>Aktivnost Sonca – Solarni ciklus</vt:lpstr>
      <vt:lpstr>Vpliv aktivnosti Sonca na posamezne sloje atmosfere</vt:lpstr>
      <vt:lpstr>Motnje v ionosferi (1)</vt:lpstr>
      <vt:lpstr>Motnje v ionosferi (2)</vt:lpstr>
      <vt:lpstr>Kritična frekvenca, najvišja in najnižja uporabna frekvenca</vt:lpstr>
      <vt:lpstr>Feding (presih)</vt:lpstr>
      <vt:lpstr>Pogoji razširjanja valov na KV frekvenčnih pasovih (1)</vt:lpstr>
      <vt:lpstr>Pogoji razširjanja valov na KV frekvenčnih pasovih (2)</vt:lpstr>
      <vt:lpstr>Pogoji razširjanja valov na KV frekvenčnih pasovih (3)</vt:lpstr>
      <vt:lpstr>Pogoji razširjanja valov na UKV in višjih frekvenčnih pasovih (1)</vt:lpstr>
      <vt:lpstr>Pogoji razširjanja valov na UKV in višjih frekvenčnih pasovih (2)</vt:lpstr>
      <vt:lpstr>Značilnosti nekaterih UKV pasov</vt:lpstr>
      <vt:lpstr>Vpliv antene na doseg valov</vt:lpstr>
      <vt:lpstr>Antena</vt:lpstr>
      <vt:lpstr>Antena – izotropna antena</vt:lpstr>
      <vt:lpstr>Antena – sevalni diagram (1)</vt:lpstr>
      <vt:lpstr>Antena – parametri</vt:lpstr>
      <vt:lpstr>Polvalni dipol (1)</vt:lpstr>
      <vt:lpstr>Polvalni dipol (2)</vt:lpstr>
      <vt:lpstr>Polvalni dipol (3) - izvedbe</vt:lpstr>
      <vt:lpstr>Antene – vrste (1)</vt:lpstr>
      <vt:lpstr>Antene – vrste (2)</vt:lpstr>
      <vt:lpstr>Napajanje anten - vrste antenskih vodov</vt:lpstr>
      <vt:lpstr>Karakteristična impedanca voda</vt:lpstr>
      <vt:lpstr>Skrajševalni faktor in izgube v napajalnih vodih</vt:lpstr>
      <vt:lpstr>Porazdelitev toka in napetosti vzdolž voda – stojno valovanje</vt:lpstr>
      <vt:lpstr>Elementi za prilagoditev in transformacijo (1)</vt:lpstr>
      <vt:lpstr>Duplexerji 1/4</vt:lpstr>
      <vt:lpstr>Duplexerji 2/4</vt:lpstr>
      <vt:lpstr>Duplexerji 3/4</vt:lpstr>
      <vt:lpstr>Duplexerji 4/4</vt:lpstr>
      <vt:lpstr>Elementi za prilagoditev in transformacijo (2)</vt:lpstr>
      <vt:lpstr>Elementi za prilagoditev in transformacijo (3)</vt:lpstr>
      <vt:lpstr>Napajalni vod kot element za uglaševanje</vt:lpstr>
      <vt:lpstr>Meritve in merilni inštrumenti (1)</vt:lpstr>
      <vt:lpstr>Meritve in merilni inštrumenti (2)</vt:lpstr>
      <vt:lpstr>Merilni inštrumenti</vt:lpstr>
      <vt:lpstr>Napake pri meritvah</vt:lpstr>
      <vt:lpstr>Reflektometer (1)</vt:lpstr>
      <vt:lpstr>Reflektometer (2)</vt:lpstr>
      <vt:lpstr>Merjenje prilagojenosti antene na oddajnik</vt:lpstr>
      <vt:lpstr>Frekvenčni merilniki</vt:lpstr>
      <vt:lpstr>GRID-DIP meter</vt:lpstr>
      <vt:lpstr>Osciloskop (1)</vt:lpstr>
      <vt:lpstr>Osciloskop (2)</vt:lpstr>
      <vt:lpstr>Vzroki za nastanek motenj in ukrepi za preprečevanje</vt:lpstr>
      <vt:lpstr>Vrste motenj</vt:lpstr>
      <vt:lpstr>Varstvo pri delu</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Formal Verification</dc:title>
  <dc:creator>dr. Boštjan Vlaovič</dc:creator>
  <cp:lastModifiedBy>Marko Pavlin EXTERNAL</cp:lastModifiedBy>
  <cp:revision>1346186987</cp:revision>
  <cp:lastPrinted>2000-11-20T14:29:47Z</cp:lastPrinted>
  <dcterms:created xsi:type="dcterms:W3CDTF">1995-06-17T23:31:02Z</dcterms:created>
  <dcterms:modified xsi:type="dcterms:W3CDTF">2021-11-26T06:14:12Z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amr@ngi.org</vt:lpwstr>
  </property>
  <property fmtid="{D5CDD505-2E9C-101B-9397-08002B2CF9AE}" pid="8" name="HomePage">
    <vt:lpwstr>www.ngi.org</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\\Exchange\wwwroot-ngi\trends</vt:lpwstr>
  </property>
</Properties>
</file>